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80" r:id="rId23"/>
    <p:sldId id="281" r:id="rId24"/>
    <p:sldId id="282" r:id="rId25"/>
    <p:sldId id="283" r:id="rId26"/>
    <p:sldId id="325" r:id="rId27"/>
    <p:sldId id="284" r:id="rId28"/>
    <p:sldId id="285" r:id="rId29"/>
    <p:sldId id="286" r:id="rId30"/>
    <p:sldId id="287" r:id="rId31"/>
    <p:sldId id="288" r:id="rId32"/>
    <p:sldId id="276" r:id="rId33"/>
    <p:sldId id="277" r:id="rId34"/>
    <p:sldId id="27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C0"/>
    <a:srgbClr val="FFFF80"/>
    <a:srgbClr val="008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22" autoAdjust="0"/>
    <p:restoredTop sz="90779" autoAdjust="0"/>
  </p:normalViewPr>
  <p:slideViewPr>
    <p:cSldViewPr>
      <p:cViewPr varScale="1">
        <p:scale>
          <a:sx n="74" d="100"/>
          <a:sy n="74" d="100"/>
        </p:scale>
        <p:origin x="66" y="8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.xml"/><Relationship Id="rId2" Type="http://schemas.openxmlformats.org/officeDocument/2006/relationships/slide" Target="slides/slide11.xml"/><Relationship Id="rId1" Type="http://schemas.openxmlformats.org/officeDocument/2006/relationships/slide" Target="slides/slide10.xml"/><Relationship Id="rId6" Type="http://schemas.openxmlformats.org/officeDocument/2006/relationships/slide" Target="slides/slide39.xml"/><Relationship Id="rId5" Type="http://schemas.openxmlformats.org/officeDocument/2006/relationships/slide" Target="slides/slide38.xml"/><Relationship Id="rId4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842ADCE-841A-48F7-A1FE-7F5D02C0D0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B7EE7C7-0B06-4B47-87F6-A80B16678FC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B59BDBB-38CB-4F51-BA04-09CB44BCC92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6EAEB19-3498-4DB7-9E8F-49DF8DF6E9B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3AACA058-BE16-428A-AC2A-9F78858525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DC8CEF0F-F54A-4435-9B87-B85C2FF483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BCBECF6-6B50-411C-83F5-E27B72E43E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C45A6B01-7390-4598-AE7F-9AF3633A05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CEDACC-83AA-4F1C-9EB8-26394DEEA13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9CF41689-4D29-4482-AFD3-06C9AADBDE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09E420C-55E9-442D-9888-07870A3784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3" tIns="45716" rIns="91433" bIns="45716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ECA58C57-F75F-4CE8-B35F-A83699654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A8072B-08F4-4D0C-8EE3-B40098DFD18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6209560-09D9-48B4-82CA-5B58A0C74D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5D5F795F-B017-4D69-94E3-5BACD606D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3" tIns="45716" rIns="91433" bIns="45716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0CBA2605-9AD4-4930-9ABD-714F43D2A3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44B4C1-2552-4344-874F-CE111C99BD1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E61F2C5D-8C04-4AE3-B95C-1E6EF23524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7AF57BD-13A9-4E21-8DE7-CB37213992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3" tIns="45716" rIns="91433" bIns="45716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20A0BA7-A38D-4F35-B779-FBBB354435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B8C3C0-C23A-4C17-A9BD-6263907AF33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D71B409-63D4-4CD6-AC24-1423236B16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EAA326B-8DCB-493F-B6F8-2F0D82B831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3" tIns="45716" rIns="91433" bIns="45716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EA59EB64-8C65-47FA-8AED-F8183BAA8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06D7DA-B0B2-4144-8963-55CCBE704F0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315418A3-7173-4D28-AA93-0F8DB5D708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95F6617-23CE-4359-95B8-9E5C67A8B1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3" tIns="45716" rIns="91433" bIns="45716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A51F9337-792F-4A18-BE07-A0C07C9A0D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ED0F33-1E71-40B0-BA93-7E6898132FB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7199882-7892-49A3-A3B7-EC1D554913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59C3BF2-E37F-4A74-A644-A98A74A6F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3" tIns="45716" rIns="91433" bIns="45716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84307D77-597F-469C-91D1-6EABFB3F86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40B6A2-5F69-4130-B52B-27399F8354FF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52BD965-EF6A-4443-A28E-5EF97DB987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752D85D1-6A74-4E3D-B704-6E9CD604DB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26" tIns="45712" rIns="91426" bIns="45712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3F199818-F095-49BC-AC37-9A2DFBAB3B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766268-9B13-49D9-B3C3-D0A3A1BC3A49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72707" name="Rectangle 7">
            <a:extLst>
              <a:ext uri="{FF2B5EF4-FFF2-40B4-BE49-F238E27FC236}">
                <a16:creationId xmlns:a16="http://schemas.microsoft.com/office/drawing/2014/main" id="{F6455893-AF0D-4AFB-AA8F-F7C22585F79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6" rIns="91433" bIns="45716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FB58E32A-27D5-4907-8B93-3AD98F158489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algn="r">
                <a:spcBef>
                  <a:spcPct val="0"/>
                </a:spcBef>
              </a:pPr>
              <a:t>61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F7D82570-D653-4A7D-8568-203D65EB0C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DFC061-3B78-4701-9D79-42E11FF06DC4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A0B91AE9-4754-4986-A1A9-D30F7704AF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01AB9A95-5C16-44F3-8226-B73C88C2D6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Observation: You can base your knowledge of variable B on variable A if B's value is related to A's.</a:t>
            </a:r>
          </a:p>
          <a:p>
            <a:pPr eaLnBrk="1" hangingPunct="1"/>
            <a:r>
              <a:rPr lang="en-US" altLang="en-US"/>
              <a:t>In this slide, we know things about next, so we also know things about prev at certain points.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D6E627F2-B6E5-4C7F-97A8-CF0C5D068F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39065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ndale Mono" pitchFamily="1" charset="0"/>
              <a:buNone/>
              <a:defRPr/>
            </a:pPr>
            <a:endParaRPr lang="en-US" altLang="en-US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28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2454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882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726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624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774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4196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4196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81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914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62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85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204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127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AutoShape 3">
            <a:extLst>
              <a:ext uri="{FF2B5EF4-FFF2-40B4-BE49-F238E27FC236}">
                <a16:creationId xmlns:a16="http://schemas.microsoft.com/office/drawing/2014/main" id="{B210F4B6-0C47-4C3C-8211-BDC88E3481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ndale Mono" pitchFamily="1" charset="0"/>
              <a:buNone/>
              <a:defRPr/>
            </a:pPr>
            <a:endParaRPr lang="en-US" altLang="en-US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ED413B81-81C3-479C-931B-04BFEAF04A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A4AECCB4-8EDC-4B74-B8E2-4EA41674B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Slide Number Placeholder 3">
            <a:extLst>
              <a:ext uri="{FF2B5EF4-FFF2-40B4-BE49-F238E27FC236}">
                <a16:creationId xmlns:a16="http://schemas.microsoft.com/office/drawing/2014/main" id="{61CD612B-C00A-4C08-ADCE-74A382E3459B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fld id="{726C8037-D8A0-46AB-91C0-62AF84A95A4D}" type="slidenum">
              <a:rPr lang="en-US" altLang="en-US" sz="1200">
                <a:solidFill>
                  <a:srgbClr val="424242"/>
                </a:solidFill>
                <a:latin typeface="Verdana" panose="020B0604030504040204" pitchFamily="34" charset="0"/>
              </a:rPr>
              <a:pPr eaLnBrk="1" hangingPunct="1">
                <a:spcBef>
                  <a:spcPts val="500"/>
                </a:spcBef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74625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97025" indent="-220663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1CCA202-E431-4C88-A594-29BB00670B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Building Java Programs</a:t>
            </a:r>
            <a:br>
              <a:rPr lang="en-US" altLang="en-US"/>
            </a:br>
            <a:r>
              <a:rPr lang="en-US" altLang="en-US"/>
              <a:t>Chapter 5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5C2E820-3B3E-458A-8FB0-CD5F912CF73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Logic and Indefinite Loops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 sz="1200"/>
              <a:t>Copyright (c) Pearson 2020.</a:t>
            </a:r>
            <a:br>
              <a:rPr lang="en-US" altLang="en-US" sz="1200"/>
            </a:br>
            <a:r>
              <a:rPr lang="en-US" altLang="en-US" sz="1200"/>
              <a:t>All rights reserved.</a:t>
            </a:r>
          </a:p>
          <a:p>
            <a:pPr eaLnBrk="1" hangingPunct="1"/>
            <a:endParaRPr lang="en-US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FAB1665-21FF-407F-990A-ECFC0F0F342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/>
              <a:t>Categories of loops</a:t>
            </a:r>
          </a:p>
        </p:txBody>
      </p:sp>
      <p:sp>
        <p:nvSpPr>
          <p:cNvPr id="683011" name="Rectangle 3">
            <a:extLst>
              <a:ext uri="{FF2B5EF4-FFF2-40B4-BE49-F238E27FC236}">
                <a16:creationId xmlns:a16="http://schemas.microsoft.com/office/drawing/2014/main" id="{EA7CBE96-B0D0-4987-A63C-A3FC2F711D67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73050" indent="-273050" eaLnBrk="1" hangingPunct="1"/>
            <a:r>
              <a:rPr lang="en-US" altLang="en-US" b="1"/>
              <a:t>definite loop</a:t>
            </a:r>
            <a:r>
              <a:rPr lang="en-US" altLang="en-US"/>
              <a:t>: Executes a known number of times.</a:t>
            </a:r>
          </a:p>
          <a:p>
            <a:pPr marL="639763" lvl="1" indent="-246063"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loops we have seen are definite loops.</a:t>
            </a:r>
          </a:p>
          <a:p>
            <a:pPr marL="639763" lvl="1" indent="-246063" eaLnBrk="1" hangingPunct="1"/>
            <a:endParaRPr lang="en-US" altLang="en-US" sz="900"/>
          </a:p>
          <a:p>
            <a:pPr lvl="2" indent="-246063" eaLnBrk="1" hangingPunct="1"/>
            <a:r>
              <a:rPr lang="en-US" altLang="en-US"/>
              <a:t>Print "hello" 10 times.</a:t>
            </a:r>
          </a:p>
          <a:p>
            <a:pPr lvl="2" indent="-246063" eaLnBrk="1" hangingPunct="1"/>
            <a:r>
              <a:rPr lang="en-US" altLang="en-US"/>
              <a:t>Find all the prime numbers up to an integer </a:t>
            </a:r>
            <a:r>
              <a:rPr lang="en-US" altLang="en-US" i="1"/>
              <a:t>n</a:t>
            </a:r>
            <a:r>
              <a:rPr lang="en-US" altLang="en-US"/>
              <a:t>.</a:t>
            </a:r>
          </a:p>
          <a:p>
            <a:pPr lvl="2" indent="-246063" eaLnBrk="1" hangingPunct="1"/>
            <a:r>
              <a:rPr lang="en-US" altLang="en-US"/>
              <a:t>Print each odd number between 5 and 127.</a:t>
            </a:r>
          </a:p>
          <a:p>
            <a:pPr lvl="2" indent="-246063" eaLnBrk="1" hangingPunct="1"/>
            <a:endParaRPr lang="en-US" altLang="en-US"/>
          </a:p>
          <a:p>
            <a:pPr lvl="2" indent="-246063" eaLnBrk="1" hangingPunct="1"/>
            <a:endParaRPr lang="en-US" altLang="en-US"/>
          </a:p>
          <a:p>
            <a:pPr marL="273050" indent="-273050" eaLnBrk="1" hangingPunct="1"/>
            <a:r>
              <a:rPr lang="en-US" altLang="en-US" b="1"/>
              <a:t>indefinite loop</a:t>
            </a:r>
            <a:r>
              <a:rPr lang="en-US" altLang="en-US"/>
              <a:t>: One where the number of times its body repeats is not known in advance.</a:t>
            </a:r>
          </a:p>
          <a:p>
            <a:pPr marL="639763" lvl="1" indent="-246063" eaLnBrk="1" hangingPunct="1"/>
            <a:endParaRPr lang="en-US" altLang="en-US" sz="900"/>
          </a:p>
          <a:p>
            <a:pPr lvl="2" indent="-246063" eaLnBrk="1" hangingPunct="1"/>
            <a:r>
              <a:rPr lang="en-US" altLang="en-US"/>
              <a:t>Prompt the user until they type a non-negative number.</a:t>
            </a:r>
          </a:p>
          <a:p>
            <a:pPr lvl="2" indent="-246063" eaLnBrk="1" hangingPunct="1"/>
            <a:r>
              <a:rPr lang="en-US" altLang="en-US"/>
              <a:t>Print random numbers until a prime number is printed.</a:t>
            </a:r>
          </a:p>
          <a:p>
            <a:pPr lvl="2" indent="-246063" eaLnBrk="1" hangingPunct="1"/>
            <a:r>
              <a:rPr lang="en-US" altLang="en-US"/>
              <a:t>Repeat until the user has types "q" to quit.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8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83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356ECC4-E4E7-4534-8644-028214345B8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loop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DB65ADD-EE66-473B-8B2D-7FCDDC15C5C0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73050" indent="-273050" eaLnBrk="1" hangingPunct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while</a:t>
            </a:r>
            <a:r>
              <a:rPr lang="en-US" altLang="en-US" b="1"/>
              <a:t> loop</a:t>
            </a:r>
            <a:r>
              <a:rPr lang="en-US" altLang="en-US"/>
              <a:t>: Repeatedly executes its</a:t>
            </a:r>
            <a:br>
              <a:rPr lang="en-US" altLang="en-US"/>
            </a:br>
            <a:r>
              <a:rPr lang="en-US" altLang="en-US"/>
              <a:t>body as long as a logical test is true.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endParaRPr lang="en-US" altLang="en-US" sz="1000"/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while (</a:t>
            </a:r>
            <a:r>
              <a:rPr lang="en-US" altLang="en-US" b="1"/>
              <a:t>test</a:t>
            </a:r>
            <a:r>
              <a:rPr lang="en-US" altLang="en-US">
                <a:latin typeface="Courier New" panose="02070309020205020404" pitchFamily="49" charset="0"/>
              </a:rPr>
              <a:t>) {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/>
              <a:t>statement(s)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endParaRPr lang="en-US" altLang="en-US"/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endParaRPr lang="en-US" altLang="en-US"/>
          </a:p>
          <a:p>
            <a:pPr marL="273050" indent="-273050" eaLnBrk="1" hangingPunct="1">
              <a:lnSpc>
                <a:spcPct val="90000"/>
              </a:lnSpc>
            </a:pPr>
            <a:r>
              <a:rPr lang="en-US" altLang="en-US"/>
              <a:t>Example: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int num = 1;                      </a:t>
            </a: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// initialization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while (num &lt;= 200) {              </a:t>
            </a: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// test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System.out.print(num + " ");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num = num * 2;                </a:t>
            </a: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// update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}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	// output:  1 2 4 8 16 32 64 128</a:t>
            </a:r>
            <a:endParaRPr lang="en-US" altLang="en-US" sz="2000" b="1">
              <a:solidFill>
                <a:srgbClr val="008080"/>
              </a:solidFill>
            </a:endParaRPr>
          </a:p>
        </p:txBody>
      </p:sp>
      <p:pic>
        <p:nvPicPr>
          <p:cNvPr id="19460" name="Picture 4" descr="while">
            <a:extLst>
              <a:ext uri="{FF2B5EF4-FFF2-40B4-BE49-F238E27FC236}">
                <a16:creationId xmlns:a16="http://schemas.microsoft.com/office/drawing/2014/main" id="{D59AF365-0FD7-429D-9278-20E7B39C0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471613"/>
            <a:ext cx="2459038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C63D0A6-2413-460E-8667-576E29930AE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/>
              <a:t>Example 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loop</a:t>
            </a:r>
          </a:p>
        </p:txBody>
      </p:sp>
      <p:sp>
        <p:nvSpPr>
          <p:cNvPr id="685059" name="Rectangle 3">
            <a:extLst>
              <a:ext uri="{FF2B5EF4-FFF2-40B4-BE49-F238E27FC236}">
                <a16:creationId xmlns:a16="http://schemas.microsoft.com/office/drawing/2014/main" id="{42055D75-CE1A-46EE-A4E0-036D18184F1D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finds the first factor of 91, other than 1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int n = 91;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int factor = 2;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while (n % factor != 0) {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factor++;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System.out.println("First factor is " + factor);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endParaRPr lang="en-US" altLang="en-US" sz="900" b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output:  First factor is 7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endParaRPr lang="en-US" altLang="en-US" b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639763" lvl="1" indent="-246063" eaLnBrk="1" hangingPunct="1"/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is better than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because we don't know how many times we will need to increment to find the factor.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0B1F75C4-20F7-4337-B5CE-3E881FE4D35B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73050" indent="-273050" eaLnBrk="1" hangingPunct="1"/>
            <a:r>
              <a:rPr lang="en-US" altLang="en-US" b="1"/>
              <a:t>sentinel</a:t>
            </a:r>
            <a:r>
              <a:rPr lang="en-US" altLang="en-US"/>
              <a:t>: A </a:t>
            </a:r>
            <a:r>
              <a:rPr lang="en-US" altLang="en-US" sz="2500"/>
              <a:t>value that signals the end of user input.</a:t>
            </a:r>
          </a:p>
          <a:p>
            <a:pPr marL="639763" lvl="1" indent="-246063" eaLnBrk="1" hangingPunct="1"/>
            <a:r>
              <a:rPr lang="en-US" altLang="en-US" b="1"/>
              <a:t>sentinel loop</a:t>
            </a:r>
            <a:r>
              <a:rPr lang="en-US" altLang="en-US"/>
              <a:t>: Repeats until a sentinel value is seen.</a:t>
            </a:r>
          </a:p>
          <a:p>
            <a:pPr marL="639763" lvl="1" indent="-246063" eaLnBrk="1" hangingPunct="1"/>
            <a:endParaRPr lang="en-US" altLang="en-US"/>
          </a:p>
          <a:p>
            <a:pPr marL="273050" indent="-273050" eaLnBrk="1" hangingPunct="1"/>
            <a:r>
              <a:rPr lang="en-US" altLang="en-US"/>
              <a:t>Example: Write a program that prompts the user for numbers until the user types 0, then outputs their sum.</a:t>
            </a:r>
          </a:p>
          <a:p>
            <a:pPr marL="639763" lvl="1" indent="-246063" eaLnBrk="1" hangingPunct="1"/>
            <a:r>
              <a:rPr lang="en-US" altLang="en-US"/>
              <a:t>(In this case, 0 is the sentinel value.)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endParaRPr lang="en-US" altLang="en-US"/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Enter a number (0 to quit): </a:t>
            </a:r>
            <a:r>
              <a:rPr lang="en-US" altLang="en-US" b="1" u="sng">
                <a:latin typeface="Courier New" panose="02070309020205020404" pitchFamily="49" charset="0"/>
              </a:rPr>
              <a:t>10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Enter a number (0 to quit): </a:t>
            </a:r>
            <a:r>
              <a:rPr lang="en-US" altLang="en-US" b="1" u="sng">
                <a:latin typeface="Courier New" panose="02070309020205020404" pitchFamily="49" charset="0"/>
              </a:rPr>
              <a:t>20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Enter a number (0 to quit): </a:t>
            </a:r>
            <a:r>
              <a:rPr lang="en-US" altLang="en-US" b="1" u="sng">
                <a:latin typeface="Courier New" panose="02070309020205020404" pitchFamily="49" charset="0"/>
              </a:rPr>
              <a:t>30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Enter a number (0 to quit): </a:t>
            </a:r>
            <a:r>
              <a:rPr lang="en-US" altLang="en-US" b="1" u="sng">
                <a:latin typeface="Courier New" panose="02070309020205020404" pitchFamily="49" charset="0"/>
              </a:rPr>
              <a:t>0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The sum is 60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D841BA1-4E15-46EB-8EF0-F0DEAC3B32D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/>
              <a:t>Sentinel values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149815B-0809-42F2-858A-EBA24DDF2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Flawed sentinel solution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B1B9C86-0254-4669-9DD9-444A6CF56C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What's wrong with this solution?</a:t>
            </a:r>
          </a:p>
          <a:p>
            <a:pPr lvl="1" eaLnBrk="1" hangingPunct="1"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Scanner console = new Scanner(System.in);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sum = 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number = 1;   </a:t>
            </a: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// "dummy value", anything but 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while (number != 0)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System.out.print("Enter a number (0 to quit): 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number = console.nextInt();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sum = sum + number;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System.out.println("The total is " + sum);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7397F57-64B5-475C-A564-0165C8CA0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Changing the sentinel value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5C3549A-73CA-4B14-81B4-A0E50D2E95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Modify your program to use a sentinel value of -1.</a:t>
            </a:r>
          </a:p>
          <a:p>
            <a:pPr lvl="1" eaLnBrk="1" hangingPunct="1"/>
            <a:r>
              <a:rPr lang="en-US" altLang="en-US"/>
              <a:t>Example log of execution: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90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Enter a number (-1 to quit): </a:t>
            </a:r>
            <a:r>
              <a:rPr lang="en-US" altLang="en-US" b="1" u="sng">
                <a:latin typeface="Courier New" panose="02070309020205020404" pitchFamily="49" charset="0"/>
              </a:rPr>
              <a:t>15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Enter a number (-1 to quit): </a:t>
            </a:r>
            <a:r>
              <a:rPr lang="en-US" altLang="en-US" b="1" u="sng">
                <a:latin typeface="Courier New" panose="02070309020205020404" pitchFamily="49" charset="0"/>
              </a:rPr>
              <a:t>25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Enter a number (-1 to quit): </a:t>
            </a:r>
            <a:r>
              <a:rPr lang="en-US" altLang="en-US" b="1" u="sng">
                <a:latin typeface="Courier New" panose="02070309020205020404" pitchFamily="49" charset="0"/>
              </a:rPr>
              <a:t>10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Enter a number (-1 to quit): </a:t>
            </a:r>
            <a:r>
              <a:rPr lang="en-US" altLang="en-US" b="1" u="sng">
                <a:latin typeface="Courier New" panose="02070309020205020404" pitchFamily="49" charset="0"/>
              </a:rPr>
              <a:t>30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Enter a number (-1 to quit): </a:t>
            </a:r>
            <a:r>
              <a:rPr lang="en-US" altLang="en-US" b="1" u="sng">
                <a:latin typeface="Courier New" panose="02070309020205020404" pitchFamily="49" charset="0"/>
              </a:rPr>
              <a:t>-1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The total is 80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24692C4-BD08-4F56-8594-3B2D8D1BAD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Changing the sentinel value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19A867F-5BEC-4A48-854C-C218507935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see the problem, change the sentinel's value to -1: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Scanner console = new Scanner(System.in);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sum = 0;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number = 1;  </a:t>
            </a: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// "dummy value", anything but -1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while (number != </a:t>
            </a:r>
            <a:r>
              <a:rPr lang="en-US" altLang="en-US" sz="2000" b="1">
                <a:solidFill>
                  <a:srgbClr val="A50021"/>
                </a:solidFill>
                <a:latin typeface="Courier New" panose="02070309020205020404" pitchFamily="49" charset="0"/>
              </a:rPr>
              <a:t>-1</a:t>
            </a:r>
            <a:r>
              <a:rPr lang="en-US" altLang="en-US" sz="200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System.out.print("Enter a number (</a:t>
            </a:r>
            <a:r>
              <a:rPr lang="en-US" altLang="en-US" sz="2000" b="1">
                <a:solidFill>
                  <a:srgbClr val="A50021"/>
                </a:solidFill>
                <a:latin typeface="Courier New" panose="02070309020205020404" pitchFamily="49" charset="0"/>
              </a:rPr>
              <a:t>-1</a:t>
            </a:r>
            <a:r>
              <a:rPr lang="en-US" altLang="en-US" sz="2000">
                <a:latin typeface="Courier New" panose="02070309020205020404" pitchFamily="49" charset="0"/>
              </a:rPr>
              <a:t> to quit): ");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number = console.nextInt();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sum = sum + number;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System.out.println("The total is " + sum);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/>
              <a:t>Now the solution produces the wrong output.  Why?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The total was 79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6A6F40A-2EE3-4970-8B07-77E54B0DE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problem with our code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0107608-C53C-4A4C-AA38-B63727DCF0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Our code uses a pattern like this: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i="1"/>
              <a:t>sum = 0.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i="1"/>
              <a:t>while (input is not the sentinel)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i="1"/>
              <a:t>    prompt for input; read input.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i="1"/>
              <a:t>    add input to the sum.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i="1"/>
              <a:t>}</a:t>
            </a:r>
          </a:p>
          <a:p>
            <a:pPr lvl="1" eaLnBrk="1" hangingPunct="1">
              <a:buFontTx/>
              <a:buNone/>
            </a:pPr>
            <a:endParaRPr lang="en-US" altLang="en-US" sz="2000" i="1"/>
          </a:p>
          <a:p>
            <a:pPr eaLnBrk="1" hangingPunct="1"/>
            <a:r>
              <a:rPr lang="en-US" altLang="en-US"/>
              <a:t>On the last pass, the sentinel -1 is added to the sum:</a:t>
            </a:r>
          </a:p>
          <a:p>
            <a:pPr lvl="1" eaLnBrk="1" hangingPunct="1">
              <a:buFontTx/>
              <a:buNone/>
            </a:pPr>
            <a:r>
              <a:rPr lang="en-US" altLang="en-US" i="1"/>
              <a:t>    prompt for input; read input (-1).</a:t>
            </a:r>
          </a:p>
          <a:p>
            <a:pPr lvl="1" eaLnBrk="1" hangingPunct="1">
              <a:buFontTx/>
              <a:buNone/>
            </a:pPr>
            <a:r>
              <a:rPr lang="en-US" altLang="en-US" i="1">
                <a:solidFill>
                  <a:srgbClr val="A50021"/>
                </a:solidFill>
              </a:rPr>
              <a:t>    add input (-1) to the sum.</a:t>
            </a:r>
          </a:p>
          <a:p>
            <a:pPr lvl="1" eaLnBrk="1" hangingPunct="1">
              <a:buFontTx/>
              <a:buNone/>
            </a:pPr>
            <a:endParaRPr lang="en-US" altLang="en-US" sz="2000" i="1">
              <a:solidFill>
                <a:srgbClr val="A50021"/>
              </a:solidFill>
            </a:endParaRPr>
          </a:p>
          <a:p>
            <a:pPr eaLnBrk="1" hangingPunct="1"/>
            <a:r>
              <a:rPr lang="en-US" altLang="en-US"/>
              <a:t>This is a fencepost problem.</a:t>
            </a:r>
          </a:p>
          <a:p>
            <a:pPr lvl="1" eaLnBrk="1" hangingPunct="1"/>
            <a:r>
              <a:rPr lang="en-US" altLang="en-US"/>
              <a:t>Must read </a:t>
            </a:r>
            <a:r>
              <a:rPr lang="en-US" altLang="en-US" i="1"/>
              <a:t>N</a:t>
            </a:r>
            <a:r>
              <a:rPr lang="en-US" altLang="en-US"/>
              <a:t> numbers, but only sum the first </a:t>
            </a:r>
            <a:r>
              <a:rPr lang="en-US" altLang="en-US" i="1"/>
              <a:t>N</a:t>
            </a:r>
            <a:r>
              <a:rPr lang="en-US" altLang="en-US"/>
              <a:t>-1 of them.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400596B-C028-43D5-83A8-316649428D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fencepost solution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26F9B04-7E0E-4BE6-8CCE-6DB8B5C8DF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i="1"/>
              <a:t>sum = 0.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i="1">
                <a:solidFill>
                  <a:srgbClr val="003399"/>
                </a:solidFill>
              </a:rPr>
              <a:t>prompt for input; read input.		</a:t>
            </a:r>
            <a:r>
              <a:rPr lang="en-US" altLang="en-US" i="1">
                <a:solidFill>
                  <a:srgbClr val="008080"/>
                </a:solidFill>
              </a:rPr>
              <a:t>// place a "post"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i="1">
              <a:solidFill>
                <a:srgbClr val="00808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i="1"/>
              <a:t>while (input is not the sentinel)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i="1">
                <a:solidFill>
                  <a:srgbClr val="003399"/>
                </a:solidFill>
              </a:rPr>
              <a:t>    add input to the sum.			</a:t>
            </a:r>
            <a:r>
              <a:rPr lang="en-US" altLang="en-US" i="1">
                <a:solidFill>
                  <a:srgbClr val="008080"/>
                </a:solidFill>
              </a:rPr>
              <a:t>// place a "wire"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i="1"/>
              <a:t>    prompt for input; read input.		</a:t>
            </a:r>
            <a:r>
              <a:rPr lang="en-US" altLang="en-US" i="1">
                <a:solidFill>
                  <a:srgbClr val="008080"/>
                </a:solidFill>
              </a:rPr>
              <a:t>// place a "post"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i="1"/>
              <a:t>}</a:t>
            </a:r>
          </a:p>
          <a:p>
            <a:pPr lvl="1" eaLnBrk="1" hangingPunct="1">
              <a:buFontTx/>
              <a:buNone/>
            </a:pPr>
            <a:endParaRPr lang="en-US" altLang="en-US" i="1"/>
          </a:p>
          <a:p>
            <a:pPr lvl="1" eaLnBrk="1" hangingPunct="1">
              <a:buFontTx/>
              <a:buNone/>
            </a:pPr>
            <a:endParaRPr lang="en-US" altLang="en-US" i="1"/>
          </a:p>
          <a:p>
            <a:pPr eaLnBrk="1" hangingPunct="1"/>
            <a:r>
              <a:rPr lang="en-US" altLang="en-US"/>
              <a:t>Sentinel loops often utilize a fencepost "loop-and-a-half" style solution by pulling some code out of the loop.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31044DC-3EC5-4512-8EA3-F831B7010B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Correct sentinel code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B705E9A-40DC-43A7-BBDC-AC3119BCE6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Scanner console = new Scanner(System.in);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sum = 0;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// pull one prompt/read ("post") out of the loop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System.out.print("Enter a number (-1 to quit): 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int number = console.nextInt();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2000" b="1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while (number != -1)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    sum = sum + number;</a:t>
            </a:r>
            <a:r>
              <a:rPr lang="en-US" altLang="en-US" sz="2000">
                <a:solidFill>
                  <a:srgbClr val="003399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// moved to top of loop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System.out.print("Enter a number (-1 to quit): 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number = console.nextInt();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System.out.println("The total is " + sum);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FC953FB-F316-4827-A716-95820D12510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/>
              <a:t>A deceptive problem...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E2D2DB2-F05C-4803-8497-F91C5F06DCDF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73050" indent="-273050" eaLnBrk="1" hangingPunct="1"/>
            <a:r>
              <a:rPr lang="en-US" altLang="en-US"/>
              <a:t>Write a method </a:t>
            </a:r>
            <a:r>
              <a:rPr lang="en-US" altLang="en-US">
                <a:latin typeface="Courier New" panose="02070309020205020404" pitchFamily="49" charset="0"/>
              </a:rPr>
              <a:t>printNumbers</a:t>
            </a:r>
            <a:r>
              <a:rPr lang="en-US" altLang="en-US"/>
              <a:t> that prints each number from 1 to a given maximum, separated by commas.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For example, the call:</a:t>
            </a:r>
          </a:p>
          <a:p>
            <a:pPr marL="639763" lvl="1" indent="-246063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printNumbers(5)</a:t>
            </a:r>
          </a:p>
          <a:p>
            <a:pPr marL="639763" lvl="1" indent="-246063" eaLnBrk="1" hangingPunct="1"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marL="273050" indent="-273050" eaLnBrk="1" hangingPunct="1">
              <a:buFontTx/>
              <a:buNone/>
            </a:pPr>
            <a:r>
              <a:rPr lang="en-US" altLang="en-US"/>
              <a:t>	should print:</a:t>
            </a:r>
          </a:p>
          <a:p>
            <a:pPr marL="639763" lvl="1" indent="-246063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1, 2, 3, 4, 5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E64FAD3-75F5-4B25-B912-71EA7E651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Sentinel as a constant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0A256F2-46CA-4287-8EEF-1ECBB087E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public static final int SENTINEL = -1;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...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 b="1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Scanner console = new Scanner(System.in);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sum = 0;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// pull one prompt/read ("post") out of the loop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System.out.print("Enter a number (" + </a:t>
            </a: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SENTINEL</a:t>
            </a:r>
            <a:r>
              <a:rPr lang="en-US" altLang="en-US" sz="2000">
                <a:latin typeface="Courier New" panose="02070309020205020404" pitchFamily="49" charset="0"/>
              </a:rPr>
              <a:t> +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     " to quit): 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number = console.nextInt();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while (number != </a:t>
            </a: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SENTINEL</a:t>
            </a:r>
            <a:r>
              <a:rPr lang="en-US" altLang="en-US" sz="200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>
                <a:latin typeface="Courier New" panose="02070309020205020404" pitchFamily="49" charset="0"/>
              </a:rPr>
              <a:t>sum = sum + number;     </a:t>
            </a: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// moved to top of loop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System.out.print("Enter a number (" + </a:t>
            </a: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SENTINEL</a:t>
            </a:r>
            <a:r>
              <a:rPr lang="en-US" altLang="en-US" sz="2000">
                <a:latin typeface="Courier New" panose="02070309020205020404" pitchFamily="49" charset="0"/>
              </a:rPr>
              <a:t> +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         " to quit): 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number = console.nextInt();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System.out.println("The total is " + sum);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CECC39C-A763-44E2-B2FD-2D791F4C4D4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Random numbers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CBD711C-4571-4243-A981-49CE6D91FAE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F9F13D9-5747-4412-8D04-F5F38E58F4B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Random</a:t>
            </a:r>
            <a:r>
              <a:rPr lang="en-US" altLang="en-US"/>
              <a:t> class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560BA5E-078A-404F-B170-2655CE0BE5D1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73050" indent="-273050" eaLnBrk="1" hangingPunct="1"/>
            <a:r>
              <a:rPr lang="en-US" altLang="en-US"/>
              <a:t>A </a:t>
            </a:r>
            <a:r>
              <a:rPr lang="en-US" altLang="en-US">
                <a:latin typeface="Courier New" panose="02070309020205020404" pitchFamily="49" charset="0"/>
              </a:rPr>
              <a:t>Random</a:t>
            </a:r>
            <a:r>
              <a:rPr lang="en-US" altLang="en-US"/>
              <a:t> object generates pseudo-random numbers.</a:t>
            </a:r>
          </a:p>
          <a:p>
            <a:pPr marL="639763" lvl="1" indent="-246063" eaLnBrk="1" hangingPunct="1"/>
            <a:r>
              <a:rPr lang="en-US" altLang="en-US"/>
              <a:t>Class </a:t>
            </a:r>
            <a:r>
              <a:rPr lang="en-US" altLang="en-US">
                <a:latin typeface="Courier New" panose="02070309020205020404" pitchFamily="49" charset="0"/>
              </a:rPr>
              <a:t>Random</a:t>
            </a:r>
            <a:r>
              <a:rPr lang="en-US" altLang="en-US"/>
              <a:t> is found in the </a:t>
            </a:r>
            <a:r>
              <a:rPr lang="en-US" altLang="en-US">
                <a:latin typeface="Courier New" panose="02070309020205020404" pitchFamily="49" charset="0"/>
              </a:rPr>
              <a:t>java.util</a:t>
            </a:r>
            <a:r>
              <a:rPr lang="en-US" altLang="en-US"/>
              <a:t> package.</a:t>
            </a:r>
          </a:p>
          <a:p>
            <a:pPr marL="639763" lvl="1" indent="-246063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import java.util.*;</a:t>
            </a:r>
          </a:p>
          <a:p>
            <a:pPr marL="639763" lvl="1" indent="-246063" eaLnBrk="1" hangingPunct="1">
              <a:buFontTx/>
              <a:buNone/>
            </a:pPr>
            <a:endParaRPr lang="en-US" altLang="en-US"/>
          </a:p>
          <a:p>
            <a:pPr marL="639763" lvl="1" indent="-246063" eaLnBrk="1" hangingPunct="1"/>
            <a:endParaRPr lang="en-US" altLang="en-US"/>
          </a:p>
          <a:p>
            <a:pPr marL="639763" lvl="1" indent="-246063" eaLnBrk="1" hangingPunct="1"/>
            <a:endParaRPr lang="en-US" altLang="en-US"/>
          </a:p>
          <a:p>
            <a:pPr marL="639763" lvl="1" indent="-246063" eaLnBrk="1" hangingPunct="1"/>
            <a:endParaRPr lang="en-US" altLang="en-US"/>
          </a:p>
          <a:p>
            <a:pPr marL="639763" lvl="1" indent="-246063" eaLnBrk="1" hangingPunct="1"/>
            <a:endParaRPr lang="en-US" altLang="en-US"/>
          </a:p>
          <a:p>
            <a:pPr marL="639763" lvl="1" indent="-246063" eaLnBrk="1" hangingPunct="1"/>
            <a:endParaRPr lang="en-US" altLang="en-US"/>
          </a:p>
          <a:p>
            <a:pPr marL="639763" lvl="1" indent="-246063" eaLnBrk="1" hangingPunct="1"/>
            <a:r>
              <a:rPr lang="en-US" altLang="en-US"/>
              <a:t>Example:</a:t>
            </a:r>
            <a:endParaRPr lang="en-US" altLang="en-US" sz="900" b="1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endParaRPr lang="en-US" altLang="en-US" sz="900" b="1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Random rand = new Random();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int randomNumber = </a:t>
            </a:r>
            <a:r>
              <a:rPr lang="en-US" altLang="en-US" b="1">
                <a:latin typeface="Courier New" panose="02070309020205020404" pitchFamily="49" charset="0"/>
              </a:rPr>
              <a:t>rand.nextInt(10)</a:t>
            </a:r>
            <a:r>
              <a:rPr lang="en-US" altLang="en-US">
                <a:latin typeface="Courier New" panose="02070309020205020404" pitchFamily="49" charset="0"/>
              </a:rPr>
              <a:t>;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0-9</a:t>
            </a:r>
          </a:p>
        </p:txBody>
      </p:sp>
      <p:graphicFrame>
        <p:nvGraphicFramePr>
          <p:cNvPr id="698372" name="Group 4">
            <a:extLst>
              <a:ext uri="{FF2B5EF4-FFF2-40B4-BE49-F238E27FC236}">
                <a16:creationId xmlns:a16="http://schemas.microsoft.com/office/drawing/2014/main" id="{44D88C6B-45C3-4509-8DE6-B1888F4F4E78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2667000"/>
          <a:ext cx="8809038" cy="1793875"/>
        </p:xfrm>
        <a:graphic>
          <a:graphicData uri="http://schemas.openxmlformats.org/drawingml/2006/table">
            <a:tbl>
              <a:tblPr/>
              <a:tblGrid>
                <a:gridCol w="195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0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Method name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nextInt()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a random integer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21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nextInt(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a random integer in the range [0,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 other words, 0 to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-1 inclusive</a:t>
                      </a:r>
                      <a:endParaRPr kumimoji="0" lang="en-US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nextDouble()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a random real number in the range [0.0, 1.0)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F08BC31-E201-4C36-AE7C-DEDA5F15E41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/>
              <a:t>Generating random numbers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A1818EE-CA9A-4CBD-9251-66B14E1153A7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73050" indent="-273050" eaLnBrk="1" hangingPunct="1"/>
            <a:r>
              <a:rPr lang="en-US" altLang="en-US"/>
              <a:t>Common usage: to get a random number from 1 to </a:t>
            </a:r>
            <a:r>
              <a:rPr lang="en-US" altLang="en-US" i="1"/>
              <a:t>N</a:t>
            </a:r>
          </a:p>
          <a:p>
            <a:pPr marL="639763" lvl="1" indent="-246063" eaLnBrk="1" hangingPunct="1"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int n = </a:t>
            </a:r>
            <a:r>
              <a:rPr lang="en-US" altLang="en-US" b="1">
                <a:latin typeface="Courier New" panose="02070309020205020404" pitchFamily="49" charset="0"/>
              </a:rPr>
              <a:t>rand.nextInt(20) + 1</a:t>
            </a:r>
            <a:r>
              <a:rPr lang="en-US" altLang="en-US">
                <a:latin typeface="Courier New" panose="02070309020205020404" pitchFamily="49" charset="0"/>
              </a:rPr>
              <a:t>;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1-20 inclusive</a:t>
            </a:r>
          </a:p>
          <a:p>
            <a:pPr marL="639763" lvl="1" indent="-246063" eaLnBrk="1" hangingPunct="1"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marL="639763" lvl="1" indent="-246063" eaLnBrk="1" hangingPunct="1"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marL="273050" indent="-273050" eaLnBrk="1" hangingPunct="1"/>
            <a:r>
              <a:rPr lang="en-US" altLang="en-US"/>
              <a:t>To get a number in arbitrary range [</a:t>
            </a:r>
            <a:r>
              <a:rPr lang="en-US" altLang="en-US" i="1"/>
              <a:t>min</a:t>
            </a:r>
            <a:r>
              <a:rPr lang="en-US" altLang="en-US"/>
              <a:t>, </a:t>
            </a:r>
            <a:r>
              <a:rPr lang="en-US" altLang="en-US" i="1"/>
              <a:t>max</a:t>
            </a:r>
            <a:r>
              <a:rPr lang="en-US" altLang="en-US"/>
              <a:t>] inclusive:</a:t>
            </a:r>
          </a:p>
          <a:p>
            <a:pPr marL="639763" lvl="1" indent="-246063" eaLnBrk="1" hangingPunct="1">
              <a:buFontTx/>
              <a:buNone/>
            </a:pPr>
            <a:r>
              <a:rPr lang="en-US" altLang="en-US" sz="900">
                <a:latin typeface="Courier New" panose="02070309020205020404" pitchFamily="49" charset="0"/>
              </a:rPr>
              <a:t>	</a:t>
            </a:r>
          </a:p>
          <a:p>
            <a:pPr marL="639763" lvl="1" indent="-246063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.nextInt(</a:t>
            </a:r>
            <a:r>
              <a:rPr lang="en-US" altLang="en-US" b="1"/>
              <a:t>size of range</a:t>
            </a:r>
            <a:r>
              <a:rPr lang="en-US" altLang="en-US">
                <a:latin typeface="Courier New" panose="02070309020205020404" pitchFamily="49" charset="0"/>
              </a:rPr>
              <a:t>) + </a:t>
            </a:r>
            <a:r>
              <a:rPr lang="en-US" altLang="en-US" b="1"/>
              <a:t>min</a:t>
            </a:r>
          </a:p>
          <a:p>
            <a:pPr marL="1143000" lvl="2" indent="-228600" eaLnBrk="1" hangingPunct="1">
              <a:buFontTx/>
              <a:buNone/>
            </a:pPr>
            <a:r>
              <a:rPr lang="en-US" altLang="en-US" sz="800"/>
              <a:t>	</a:t>
            </a:r>
            <a:br>
              <a:rPr lang="en-US" altLang="en-US" sz="800"/>
            </a:br>
            <a:endParaRPr lang="en-US" altLang="en-US" sz="800"/>
          </a:p>
          <a:p>
            <a:pPr marL="1143000" lvl="2" indent="-228600" eaLnBrk="1" hangingPunct="1"/>
            <a:r>
              <a:rPr lang="en-US" altLang="en-US"/>
              <a:t>where (</a:t>
            </a:r>
            <a:r>
              <a:rPr lang="en-US" altLang="en-US" b="1"/>
              <a:t>size of range</a:t>
            </a:r>
            <a:r>
              <a:rPr lang="en-US" altLang="en-US"/>
              <a:t>) is (</a:t>
            </a:r>
            <a:r>
              <a:rPr lang="en-US" altLang="en-US" b="1"/>
              <a:t>max</a:t>
            </a:r>
            <a:r>
              <a:rPr lang="en-US" altLang="en-US" i="1">
                <a:latin typeface="Courier New" panose="02070309020205020404" pitchFamily="49" charset="0"/>
              </a:rPr>
              <a:t> - </a:t>
            </a:r>
            <a:r>
              <a:rPr lang="en-US" altLang="en-US" b="1"/>
              <a:t>min</a:t>
            </a:r>
            <a:r>
              <a:rPr lang="en-US" altLang="en-US">
                <a:latin typeface="Courier New" panose="02070309020205020404" pitchFamily="49" charset="0"/>
              </a:rPr>
              <a:t> + 1</a:t>
            </a:r>
            <a:r>
              <a:rPr lang="en-US" altLang="en-US"/>
              <a:t>)</a:t>
            </a:r>
            <a:endParaRPr lang="en-US" altLang="en-US" b="1" i="1"/>
          </a:p>
          <a:p>
            <a:pPr marL="639763" lvl="1" indent="-246063" eaLnBrk="1" hangingPunct="1">
              <a:buFontTx/>
              <a:buNone/>
            </a:pPr>
            <a:endParaRPr lang="en-US" altLang="en-US"/>
          </a:p>
          <a:p>
            <a:pPr marL="639763" lvl="1" indent="-246063" eaLnBrk="1" hangingPunct="1">
              <a:buFontTx/>
              <a:buNone/>
            </a:pPr>
            <a:endParaRPr lang="en-US" altLang="en-US"/>
          </a:p>
          <a:p>
            <a:pPr marL="639763" lvl="1" indent="-246063" eaLnBrk="1" hangingPunct="1"/>
            <a:r>
              <a:rPr lang="en-US" altLang="en-US"/>
              <a:t>Example: A random integer between 4 and 10 inclusive:</a:t>
            </a:r>
          </a:p>
          <a:p>
            <a:pPr marL="639763" lvl="1" indent="-246063" eaLnBrk="1" hangingPunct="1"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int n = </a:t>
            </a:r>
            <a:r>
              <a:rPr lang="en-US" altLang="en-US" b="1">
                <a:latin typeface="Courier New" panose="02070309020205020404" pitchFamily="49" charset="0"/>
              </a:rPr>
              <a:t>rand.nextInt(7) + 4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9E5DCF3-BD9A-4B16-91F1-C04797D774F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Random</a:t>
            </a:r>
            <a:r>
              <a:rPr lang="en-US" altLang="en-US"/>
              <a:t> questions</a:t>
            </a:r>
          </a:p>
        </p:txBody>
      </p:sp>
      <p:sp>
        <p:nvSpPr>
          <p:cNvPr id="701443" name="Rectangle 3">
            <a:extLst>
              <a:ext uri="{FF2B5EF4-FFF2-40B4-BE49-F238E27FC236}">
                <a16:creationId xmlns:a16="http://schemas.microsoft.com/office/drawing/2014/main" id="{E25A88EF-9A08-4180-84A9-D7167B155EC2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73050" indent="-273050" eaLnBrk="1" hangingPunct="1"/>
            <a:r>
              <a:rPr lang="en-US" altLang="en-US"/>
              <a:t>Given the following declaration, how would you get:</a:t>
            </a:r>
          </a:p>
          <a:p>
            <a:pPr marL="639763" lvl="1" indent="-246063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Random rand = new Random();</a:t>
            </a:r>
          </a:p>
          <a:p>
            <a:pPr marL="639763" lvl="1" indent="-246063" eaLnBrk="1" hangingPunct="1"/>
            <a:endParaRPr lang="en-US" altLang="en-US"/>
          </a:p>
          <a:p>
            <a:pPr marL="639763" lvl="1" indent="-246063" eaLnBrk="1" hangingPunct="1"/>
            <a:r>
              <a:rPr lang="en-US" altLang="en-US"/>
              <a:t>A random number between 1 and 47 inclusive?</a:t>
            </a:r>
          </a:p>
          <a:p>
            <a:pPr marL="639763" lvl="1" indent="-246063"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int random1 = rand.nextInt(47) + 1;</a:t>
            </a:r>
          </a:p>
          <a:p>
            <a:pPr marL="639763" lvl="1" indent="-246063" eaLnBrk="1" hangingPunct="1"/>
            <a:endParaRPr lang="en-US" altLang="en-US">
              <a:latin typeface="Courier New" panose="02070309020205020404" pitchFamily="49" charset="0"/>
            </a:endParaRPr>
          </a:p>
          <a:p>
            <a:pPr marL="639763" lvl="1" indent="-246063" eaLnBrk="1" hangingPunct="1"/>
            <a:endParaRPr lang="en-US" altLang="en-US"/>
          </a:p>
          <a:p>
            <a:pPr marL="639763" lvl="1" indent="-246063" eaLnBrk="1" hangingPunct="1"/>
            <a:r>
              <a:rPr lang="en-US" altLang="en-US"/>
              <a:t>A random number between 23 and 30 inclusive?</a:t>
            </a:r>
          </a:p>
          <a:p>
            <a:pPr marL="639763" lvl="1" indent="-246063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int random2 = rand.nextInt(8) + 23;</a:t>
            </a:r>
          </a:p>
          <a:p>
            <a:pPr marL="639763" lvl="1" indent="-246063" eaLnBrk="1" hangingPunct="1"/>
            <a:endParaRPr lang="en-US" altLang="en-US">
              <a:latin typeface="Courier New" panose="02070309020205020404" pitchFamily="49" charset="0"/>
            </a:endParaRPr>
          </a:p>
          <a:p>
            <a:pPr marL="639763" lvl="1" indent="-246063" eaLnBrk="1" hangingPunct="1"/>
            <a:endParaRPr lang="en-US" altLang="en-US"/>
          </a:p>
          <a:p>
            <a:pPr marL="639763" lvl="1" indent="-246063" eaLnBrk="1" hangingPunct="1"/>
            <a:r>
              <a:rPr lang="en-US" altLang="en-US"/>
              <a:t>A random even number between 4 and 12 inclusive?</a:t>
            </a:r>
          </a:p>
          <a:p>
            <a:pPr marL="639763" lvl="1" indent="-246063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int random3 = rand.nextInt(5) * 2 + 4;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0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F890F4AA-3499-40C9-BE8D-EF9E448FEA5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Random</a:t>
            </a:r>
            <a:r>
              <a:rPr lang="en-US" altLang="en-US"/>
              <a:t> and other types</a:t>
            </a:r>
          </a:p>
        </p:txBody>
      </p:sp>
      <p:sp>
        <p:nvSpPr>
          <p:cNvPr id="702467" name="Content Placeholder 2">
            <a:extLst>
              <a:ext uri="{FF2B5EF4-FFF2-40B4-BE49-F238E27FC236}">
                <a16:creationId xmlns:a16="http://schemas.microsoft.com/office/drawing/2014/main" id="{FB627D21-7102-406B-8CE5-98D0E966232F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273050" indent="-273050" eaLnBrk="1" hangingPunct="1"/>
            <a:r>
              <a:rPr lang="en-US" altLang="en-US">
                <a:latin typeface="Courier New" panose="02070309020205020404" pitchFamily="49" charset="0"/>
              </a:rPr>
              <a:t>nextDouble</a:t>
            </a:r>
            <a:r>
              <a:rPr lang="en-US" altLang="en-US"/>
              <a:t> method returns a </a:t>
            </a:r>
            <a:r>
              <a:rPr lang="en-US" altLang="en-US">
                <a:latin typeface="Courier New" panose="02070309020205020404" pitchFamily="49" charset="0"/>
              </a:rPr>
              <a:t>double</a:t>
            </a:r>
            <a:r>
              <a:rPr lang="en-US" altLang="en-US"/>
              <a:t> between 0.0 - 1.0</a:t>
            </a:r>
          </a:p>
          <a:p>
            <a:pPr marL="639763" lvl="1" indent="-246063" eaLnBrk="1" hangingPunct="1"/>
            <a:endParaRPr lang="en-US" altLang="en-US" sz="900"/>
          </a:p>
          <a:p>
            <a:pPr marL="639763" lvl="1" indent="-246063" eaLnBrk="1" hangingPunct="1"/>
            <a:r>
              <a:rPr lang="en-US" altLang="en-US"/>
              <a:t>Example: Get a random GPA value between 1.5 and 4.0:</a:t>
            </a:r>
          </a:p>
          <a:p>
            <a:pPr marL="639763" lvl="1" indent="-246063" eaLnBrk="1" hangingPunct="1"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>
                <a:latin typeface="Courier New" panose="02070309020205020404" pitchFamily="49" charset="0"/>
              </a:rPr>
              <a:t>double randomGpa = </a:t>
            </a:r>
            <a:r>
              <a:rPr lang="en-US" altLang="en-US" sz="2000" b="1">
                <a:latin typeface="Courier New" panose="02070309020205020404" pitchFamily="49" charset="0"/>
              </a:rPr>
              <a:t>rand.nextDouble()</a:t>
            </a:r>
            <a:r>
              <a:rPr lang="en-US" altLang="en-US" sz="2000">
                <a:latin typeface="Courier New" panose="02070309020205020404" pitchFamily="49" charset="0"/>
              </a:rPr>
              <a:t> * 2.5 + 1.5;</a:t>
            </a:r>
          </a:p>
          <a:p>
            <a:pPr marL="639763" lvl="1" indent="-246063" eaLnBrk="1" hangingPunct="1"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marL="273050" indent="-273050" eaLnBrk="1" hangingPunct="1"/>
            <a:r>
              <a:rPr lang="en-US" altLang="en-US"/>
              <a:t>Any set of possible values can be mapped to integers</a:t>
            </a:r>
          </a:p>
          <a:p>
            <a:pPr marL="639763" lvl="1" indent="-246063" eaLnBrk="1" hangingPunct="1">
              <a:lnSpc>
                <a:spcPct val="90000"/>
              </a:lnSpc>
            </a:pPr>
            <a:r>
              <a:rPr lang="en-US" altLang="en-US"/>
              <a:t>code to randomly play Rock-Paper-Scissors: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endParaRPr lang="en-US" altLang="en-US" sz="900"/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int r = rand.nextInt(3);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if (r == 0) {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System.out.println("Rock");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} else if (r == 1) {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System.out.println("Paper");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} else {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r == 2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System.out.println("Scissors");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0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0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0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0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0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02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02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0D37805-8A32-4455-A326-0E4E94080C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On Previous Lecture</a:t>
            </a:r>
            <a:endParaRPr lang="en-US" altLang="en-US" dirty="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BD3D474-F7BA-4D21-B8D4-71F354F35A4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273050" indent="-273050" eaLnBrk="1" hangingPunct="1"/>
            <a:r>
              <a:rPr lang="en-US" altLang="en-US"/>
              <a:t>We discussed fence-post type of problems where two tasks are performed.  Task 1 – N times and Task 2 – N -1 times</a:t>
            </a:r>
          </a:p>
          <a:p>
            <a:pPr marL="666750" lvl="1" indent="-273050" eaLnBrk="1" hangingPunct="1"/>
            <a:r>
              <a:rPr lang="en-US" altLang="en-US"/>
              <a:t>Example:   1, 2, 3, 4, 5    (Print N numbers and N – 1 commas)</a:t>
            </a:r>
          </a:p>
          <a:p>
            <a:pPr marL="273050" indent="-273050" eaLnBrk="1" hangingPunct="1"/>
            <a:r>
              <a:rPr lang="en-US" altLang="en-US"/>
              <a:t>We discussed indefinite-repetition where a loop is controlled by some condition other than a counter</a:t>
            </a:r>
          </a:p>
          <a:p>
            <a:pPr marL="666750" lvl="1" indent="-273050" eaLnBrk="1" hangingPunct="1"/>
            <a:r>
              <a:rPr lang="en-US" altLang="en-US"/>
              <a:t>Usually BEST implemented as a while-loop</a:t>
            </a:r>
          </a:p>
          <a:p>
            <a:pPr marL="273050" indent="-273050" eaLnBrk="1" hangingPunct="1"/>
            <a:r>
              <a:rPr lang="en-US" altLang="en-US"/>
              <a:t>We discussed Sentinel controlled loops where repetition continues until a sentinel value is seen</a:t>
            </a:r>
          </a:p>
          <a:p>
            <a:pPr marL="666750" lvl="1" indent="-273050" eaLnBrk="1" hangingPunct="1"/>
            <a:r>
              <a:rPr lang="en-US" altLang="en-US"/>
              <a:t>Type of fence-post, (read N values, but only process N -1)</a:t>
            </a:r>
          </a:p>
          <a:p>
            <a:pPr marL="666750" lvl="1" indent="-273050" eaLnBrk="1" hangingPunct="1"/>
            <a:r>
              <a:rPr lang="en-US" altLang="en-US"/>
              <a:t>Often uses a constant declaration:</a:t>
            </a:r>
            <a:br>
              <a:rPr lang="en-US" altLang="en-US"/>
            </a:br>
            <a:r>
              <a:rPr lang="en-US" altLang="en-US"/>
              <a:t>public static final String SENTINEL = “quit”;</a:t>
            </a:r>
          </a:p>
          <a:p>
            <a:pPr marL="273050" indent="-273050" eaLnBrk="1" hangingPunct="1"/>
            <a:r>
              <a:rPr lang="en-US" altLang="en-US"/>
              <a:t>We started looking at the Random class which provides a random-number-generator object to programs</a:t>
            </a:r>
            <a:br>
              <a:rPr lang="en-US" altLang="en-US"/>
            </a:br>
            <a:endParaRPr lang="en-US" altLang="en-US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7CACB741-B2F5-4BEB-B437-C6F3239BAC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Random</a:t>
            </a:r>
            <a:r>
              <a:rPr lang="en-US" altLang="en-US"/>
              <a:t> question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F5316DA-0D5E-4E1D-989B-B0C8111772C9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73050" indent="-273050" eaLnBrk="1" hangingPunct="1"/>
            <a:r>
              <a:rPr lang="en-US" altLang="en-US"/>
              <a:t>Write a program that simulates rolling of two 6-sided dice until their combined result comes up as 7.</a:t>
            </a:r>
          </a:p>
          <a:p>
            <a:pPr marL="639763" lvl="1" indent="-246063" eaLnBrk="1" hangingPunct="1"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2 + 4 = 6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3 + 5 = 8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5 + 6 = 11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1 + 1 = 2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4 + 3 = 7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You won after 5 tries!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B962944-C920-4ECF-8F9C-C4F13992883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Random</a:t>
            </a:r>
            <a:r>
              <a:rPr lang="en-US" altLang="en-US"/>
              <a:t> answer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A5AA891-6517-4AB3-B9B6-FF49488413FB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Rolls two dice until a sum of 7 is reached.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import </a:t>
            </a:r>
            <a:r>
              <a:rPr lang="en-US" altLang="en-US" sz="1800" dirty="0" err="1">
                <a:latin typeface="Courier New" panose="02070309020205020404" pitchFamily="49" charset="0"/>
              </a:rPr>
              <a:t>java.util</a:t>
            </a:r>
            <a:r>
              <a:rPr lang="en-US" altLang="en-US" sz="1800" dirty="0">
                <a:latin typeface="Courier New" panose="02070309020205020404" pitchFamily="49" charset="0"/>
              </a:rPr>
              <a:t>.*;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class Dice {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1800" dirty="0" err="1">
                <a:latin typeface="Courier New" panose="02070309020205020404" pitchFamily="49" charset="0"/>
              </a:rPr>
              <a:t>args</a:t>
            </a:r>
            <a:r>
              <a:rPr lang="en-US" altLang="en-US" sz="1800" dirty="0">
                <a:latin typeface="Courier New" panose="02070309020205020404" pitchFamily="49" charset="0"/>
              </a:rPr>
              <a:t>) {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Random rand = new Random();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int tries = 0;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900" dirty="0">
                <a:latin typeface="Courier New" panose="02070309020205020404" pitchFamily="49" charset="0"/>
              </a:rPr>
              <a:t>        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int sum = 0;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while (sum != 7) {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    // roll the dice once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    int roll1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rand.nextInt</a:t>
            </a:r>
            <a:r>
              <a:rPr lang="en-US" altLang="en-US" sz="1800" b="1" dirty="0">
                <a:latin typeface="Courier New" panose="02070309020205020404" pitchFamily="49" charset="0"/>
              </a:rPr>
              <a:t>(6) + 1;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    int roll2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rand.nextInt</a:t>
            </a:r>
            <a:r>
              <a:rPr lang="en-US" altLang="en-US" sz="1800" b="1" dirty="0">
                <a:latin typeface="Courier New" panose="02070309020205020404" pitchFamily="49" charset="0"/>
              </a:rPr>
              <a:t>(6) + 1;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    sum = roll1 + roll2;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(roll1 + " + " + roll2 + " = " + sum);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    tries++;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}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900" dirty="0">
                <a:latin typeface="Courier New" panose="02070309020205020404" pitchFamily="49" charset="0"/>
              </a:rPr>
              <a:t>        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("You won after " + tries + " tries!");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marL="273050" indent="-273050" eaLnBrk="1" hangingPunct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// </a:t>
            </a:r>
            <a:r>
              <a:rPr lang="en-US" altLang="en-US" sz="1800" b="1" dirty="0">
                <a:latin typeface="Courier New" panose="02070309020205020404" pitchFamily="49" charset="0"/>
              </a:rPr>
              <a:t>Could we also use a combined roll? </a:t>
            </a:r>
            <a:r>
              <a:rPr lang="en-US" altLang="en-US" sz="1800" dirty="0">
                <a:latin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rand.nextInt</a:t>
            </a:r>
            <a:r>
              <a:rPr lang="en-US" altLang="en-US" sz="1800" dirty="0">
                <a:latin typeface="Courier New" panose="02070309020205020404" pitchFamily="49" charset="0"/>
              </a:rPr>
              <a:t>(11) + 2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BC8A1496-488D-4225-A95F-3BC6FA639D5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Random</a:t>
            </a:r>
            <a:r>
              <a:rPr lang="en-US" altLang="en-US"/>
              <a:t> question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1E01F4E-870C-42B8-BAD7-BDC83C690FFB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73050" indent="-273050" eaLnBrk="1" hangingPunct="1"/>
            <a:r>
              <a:rPr lang="en-US" altLang="en-US"/>
              <a:t>Write a program that plays an adding game.</a:t>
            </a:r>
          </a:p>
          <a:p>
            <a:pPr marL="639763" lvl="1" indent="-246063" eaLnBrk="1" hangingPunct="1"/>
            <a:r>
              <a:rPr lang="en-US" altLang="en-US"/>
              <a:t>Ask user to solve random adding problems with 2-5 numbers.</a:t>
            </a:r>
          </a:p>
          <a:p>
            <a:pPr marL="639763" lvl="1" indent="-246063" eaLnBrk="1" hangingPunct="1"/>
            <a:r>
              <a:rPr lang="en-US" altLang="en-US"/>
              <a:t>The user gets 1 point for a correct answer, 0 for incorrect.</a:t>
            </a:r>
          </a:p>
          <a:p>
            <a:pPr marL="639763" lvl="1" indent="-246063" eaLnBrk="1" hangingPunct="1"/>
            <a:r>
              <a:rPr lang="en-US" altLang="en-US"/>
              <a:t>The program stops after 3 incorrect answers.</a:t>
            </a: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75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75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4 + 10 + 3 + 10 = </a:t>
            </a:r>
            <a:r>
              <a:rPr lang="en-US" altLang="en-US" sz="2000" b="1" u="sng">
                <a:latin typeface="Courier New" panose="02070309020205020404" pitchFamily="49" charset="0"/>
              </a:rPr>
              <a:t>27</a:t>
            </a:r>
          </a:p>
          <a:p>
            <a:pPr marL="639763" lvl="1" indent="-246063" eaLnBrk="1" hangingPunct="1">
              <a:lnSpc>
                <a:spcPct val="75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9 + 2 = </a:t>
            </a:r>
            <a:r>
              <a:rPr lang="en-US" altLang="en-US" sz="2000" b="1" u="sng">
                <a:latin typeface="Courier New" panose="02070309020205020404" pitchFamily="49" charset="0"/>
              </a:rPr>
              <a:t>11</a:t>
            </a:r>
          </a:p>
          <a:p>
            <a:pPr marL="639763" lvl="1" indent="-246063" eaLnBrk="1" hangingPunct="1">
              <a:lnSpc>
                <a:spcPct val="75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8 + 6 + 7 + 9 = </a:t>
            </a:r>
            <a:r>
              <a:rPr lang="en-US" altLang="en-US" sz="2000" b="1" u="sng">
                <a:latin typeface="Courier New" panose="02070309020205020404" pitchFamily="49" charset="0"/>
              </a:rPr>
              <a:t>25</a:t>
            </a:r>
          </a:p>
          <a:p>
            <a:pPr marL="639763" lvl="1" indent="-246063" eaLnBrk="1" hangingPunct="1">
              <a:lnSpc>
                <a:spcPct val="75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Wrong! The answer was 30</a:t>
            </a:r>
          </a:p>
          <a:p>
            <a:pPr marL="639763" lvl="1" indent="-246063" eaLnBrk="1" hangingPunct="1">
              <a:lnSpc>
                <a:spcPct val="75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5 + 9 = </a:t>
            </a:r>
            <a:r>
              <a:rPr lang="en-US" altLang="en-US" sz="2000" b="1" u="sng">
                <a:latin typeface="Courier New" panose="02070309020205020404" pitchFamily="49" charset="0"/>
              </a:rPr>
              <a:t>13</a:t>
            </a:r>
          </a:p>
          <a:p>
            <a:pPr marL="639763" lvl="1" indent="-246063" eaLnBrk="1" hangingPunct="1">
              <a:lnSpc>
                <a:spcPct val="75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Wrong! The answer was 14</a:t>
            </a:r>
          </a:p>
          <a:p>
            <a:pPr marL="639763" lvl="1" indent="-246063" eaLnBrk="1" hangingPunct="1">
              <a:lnSpc>
                <a:spcPct val="75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4 + 9 + 9 = </a:t>
            </a:r>
            <a:r>
              <a:rPr lang="en-US" altLang="en-US" sz="2000" b="1" u="sng">
                <a:latin typeface="Courier New" panose="02070309020205020404" pitchFamily="49" charset="0"/>
              </a:rPr>
              <a:t>22</a:t>
            </a:r>
          </a:p>
          <a:p>
            <a:pPr marL="639763" lvl="1" indent="-246063" eaLnBrk="1" hangingPunct="1">
              <a:lnSpc>
                <a:spcPct val="75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3 + 1 + 7 + 2 = </a:t>
            </a:r>
            <a:r>
              <a:rPr lang="en-US" altLang="en-US" sz="2000" b="1" u="sng">
                <a:latin typeface="Courier New" panose="02070309020205020404" pitchFamily="49" charset="0"/>
              </a:rPr>
              <a:t>13</a:t>
            </a:r>
          </a:p>
          <a:p>
            <a:pPr marL="639763" lvl="1" indent="-246063" eaLnBrk="1" hangingPunct="1">
              <a:lnSpc>
                <a:spcPct val="75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4 + 2 + 10 + 9 + 7 = </a:t>
            </a:r>
            <a:r>
              <a:rPr lang="en-US" altLang="en-US" sz="2000" b="1" u="sng">
                <a:latin typeface="Courier New" panose="02070309020205020404" pitchFamily="49" charset="0"/>
              </a:rPr>
              <a:t>42</a:t>
            </a:r>
          </a:p>
          <a:p>
            <a:pPr marL="639763" lvl="1" indent="-246063" eaLnBrk="1" hangingPunct="1">
              <a:lnSpc>
                <a:spcPct val="75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Wrong! The answer was 32</a:t>
            </a:r>
          </a:p>
          <a:p>
            <a:pPr marL="639763" lvl="1" indent="-246063" eaLnBrk="1" hangingPunct="1">
              <a:lnSpc>
                <a:spcPct val="75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You earned 4 total points.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EAE9109-38FF-4FF3-B4B3-21A5C616149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/>
              <a:t>Flawed solutions</a:t>
            </a:r>
          </a:p>
        </p:txBody>
      </p:sp>
      <p:sp>
        <p:nvSpPr>
          <p:cNvPr id="671747" name="Rectangle 3">
            <a:extLst>
              <a:ext uri="{FF2B5EF4-FFF2-40B4-BE49-F238E27FC236}">
                <a16:creationId xmlns:a16="http://schemas.microsoft.com/office/drawing/2014/main" id="{F4B8A00C-E6F8-4D73-80FF-E7D6027A2B2E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73050" indent="-273050" eaLnBrk="1" hangingPunct="1">
              <a:lnSpc>
                <a:spcPct val="8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public static void printNumbers(int max) {</a:t>
            </a:r>
          </a:p>
          <a:p>
            <a:pPr marL="273050" indent="-27305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  for (int i = 1; i &lt;= max; i++) {</a:t>
            </a:r>
          </a:p>
          <a:p>
            <a:pPr marL="273050" indent="-27305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      System.out.print(</a:t>
            </a:r>
            <a:r>
              <a:rPr lang="en-US" altLang="en-US" sz="1800" b="1">
                <a:latin typeface="Courier New" panose="02070309020205020404" pitchFamily="49" charset="0"/>
              </a:rPr>
              <a:t>i + ", "</a:t>
            </a:r>
            <a:r>
              <a:rPr lang="en-US" altLang="en-US" sz="1800">
                <a:latin typeface="Courier New" panose="02070309020205020404" pitchFamily="49" charset="0"/>
              </a:rPr>
              <a:t>);</a:t>
            </a:r>
          </a:p>
          <a:p>
            <a:pPr marL="273050" indent="-27305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  }</a:t>
            </a:r>
          </a:p>
          <a:p>
            <a:pPr marL="273050" indent="-27305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  System.out.println();  </a:t>
            </a: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to end the line of output</a:t>
            </a:r>
          </a:p>
          <a:p>
            <a:pPr marL="273050" indent="-27305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}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endParaRPr lang="en-US" altLang="en-US" sz="800"/>
          </a:p>
          <a:p>
            <a:pPr marL="639763" lvl="1" indent="-246063" eaLnBrk="1" hangingPunct="1"/>
            <a:r>
              <a:rPr lang="en-US" altLang="en-US" sz="2000"/>
              <a:t>Output from </a:t>
            </a:r>
            <a:r>
              <a:rPr lang="en-US" altLang="en-US" sz="2000">
                <a:latin typeface="Courier New" panose="02070309020205020404" pitchFamily="49" charset="0"/>
              </a:rPr>
              <a:t>printNumbers(5)</a:t>
            </a:r>
            <a:r>
              <a:rPr lang="en-US" altLang="en-US" sz="2000"/>
              <a:t>:	</a:t>
            </a:r>
            <a:r>
              <a:rPr lang="en-US" altLang="en-US" sz="2000">
                <a:latin typeface="Courier New" panose="02070309020205020404" pitchFamily="49" charset="0"/>
              </a:rPr>
              <a:t>1, 2, 3, 4, 5</a:t>
            </a:r>
            <a:r>
              <a:rPr lang="en-US" altLang="en-US" sz="2000" b="1">
                <a:solidFill>
                  <a:srgbClr val="A50021"/>
                </a:solidFill>
                <a:latin typeface="Courier New" panose="02070309020205020404" pitchFamily="49" charset="0"/>
              </a:rPr>
              <a:t>, </a:t>
            </a:r>
          </a:p>
          <a:p>
            <a:pPr marL="639763" lvl="1" indent="-246063" eaLnBrk="1" hangingPunct="1">
              <a:buFontTx/>
              <a:buNone/>
            </a:pPr>
            <a:endParaRPr lang="en-US" altLang="en-US" sz="2000" b="1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273050" indent="-273050" eaLnBrk="1" hangingPunct="1">
              <a:lnSpc>
                <a:spcPct val="8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public static void printNumbers(int max) {</a:t>
            </a:r>
          </a:p>
          <a:p>
            <a:pPr marL="273050" indent="-27305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  for (int i = 1; i &lt;= max; i++) {</a:t>
            </a:r>
          </a:p>
          <a:p>
            <a:pPr marL="273050" indent="-27305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      System.out.print(</a:t>
            </a:r>
            <a:r>
              <a:rPr lang="en-US" altLang="en-US" sz="1800" b="1">
                <a:latin typeface="Courier New" panose="02070309020205020404" pitchFamily="49" charset="0"/>
              </a:rPr>
              <a:t>", " + i</a:t>
            </a:r>
            <a:r>
              <a:rPr lang="en-US" altLang="en-US" sz="1800">
                <a:latin typeface="Courier New" panose="02070309020205020404" pitchFamily="49" charset="0"/>
              </a:rPr>
              <a:t>);</a:t>
            </a:r>
          </a:p>
          <a:p>
            <a:pPr marL="273050" indent="-27305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  }</a:t>
            </a:r>
          </a:p>
          <a:p>
            <a:pPr marL="273050" indent="-27305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  System.out.println();  </a:t>
            </a: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to end the line of output</a:t>
            </a:r>
          </a:p>
          <a:p>
            <a:pPr marL="273050" indent="-27305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}</a:t>
            </a:r>
          </a:p>
          <a:p>
            <a:pPr marL="639763" lvl="1" indent="-246063" eaLnBrk="1" hangingPunct="1">
              <a:buFontTx/>
              <a:buNone/>
            </a:pPr>
            <a:endParaRPr lang="en-US" altLang="en-US" sz="800"/>
          </a:p>
          <a:p>
            <a:pPr marL="639763" lvl="1" indent="-246063" eaLnBrk="1" hangingPunct="1"/>
            <a:r>
              <a:rPr lang="en-US" altLang="en-US" sz="2000"/>
              <a:t>Output from </a:t>
            </a:r>
            <a:r>
              <a:rPr lang="en-US" altLang="en-US" sz="2000">
                <a:latin typeface="Courier New" panose="02070309020205020404" pitchFamily="49" charset="0"/>
              </a:rPr>
              <a:t>printNumbers(5)</a:t>
            </a:r>
            <a:r>
              <a:rPr lang="en-US" altLang="en-US" sz="2000"/>
              <a:t>:	</a:t>
            </a:r>
            <a:r>
              <a:rPr lang="en-US" altLang="en-US" sz="2000" b="1">
                <a:solidFill>
                  <a:srgbClr val="A50021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2000">
                <a:latin typeface="Courier New" panose="02070309020205020404" pitchFamily="49" charset="0"/>
              </a:rPr>
              <a:t>1, 2, 3, 4, 5</a:t>
            </a:r>
            <a:endParaRPr lang="en-US" altLang="en-US" sz="2000">
              <a:solidFill>
                <a:srgbClr val="A5002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7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7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7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71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717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9CB7B57-E294-4912-AA5E-AC2BA33D3A7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Random</a:t>
            </a:r>
            <a:r>
              <a:rPr lang="en-US" altLang="en-US"/>
              <a:t> answer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B6C52608-8DE2-4F87-996B-D55E8017218B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 b="1">
                <a:solidFill>
                  <a:srgbClr val="008080"/>
                </a:solidFill>
                <a:latin typeface="Courier New" panose="02070309020205020404" pitchFamily="49" charset="0"/>
              </a:rPr>
              <a:t>// Asks the user to do adding problems and scores them.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import java.util.*;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public class AddingGame {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public static void main(String[] args) {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Scanner console = new Scanner(System.in);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Random rand = new Random();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 b="1">
                <a:solidFill>
                  <a:srgbClr val="008080"/>
                </a:solidFill>
                <a:latin typeface="Courier New" panose="02070309020205020404" pitchFamily="49" charset="0"/>
              </a:rPr>
              <a:t>        // play until user gets 3 wrong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int points = 0;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int wrong = 0;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while (wrong &lt; 3) {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int result = play(console, rand);   </a:t>
            </a:r>
            <a:r>
              <a:rPr lang="en-US" altLang="en-US" sz="1600" b="1">
                <a:solidFill>
                  <a:srgbClr val="008080"/>
                </a:solidFill>
                <a:latin typeface="Courier New" panose="02070309020205020404" pitchFamily="49" charset="0"/>
              </a:rPr>
              <a:t>// play one game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if (result &gt; 0) {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    points++;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} else {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    wrong++;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}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}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System.out.println("You earned " + points + " total points.");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CE2B4D8-0167-4808-BB0C-0A8AC153448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Random</a:t>
            </a:r>
            <a:r>
              <a:rPr lang="en-US" altLang="en-US"/>
              <a:t> answer 2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9977840-D5E4-46EE-BA98-701EE0C76D9D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...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endParaRPr lang="en-US" altLang="en-US" sz="800" b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 b="1">
                <a:solidFill>
                  <a:srgbClr val="008080"/>
                </a:solidFill>
                <a:latin typeface="Courier New" panose="02070309020205020404" pitchFamily="49" charset="0"/>
              </a:rPr>
              <a:t>    // Builds one addition problem and presents it to the user.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 b="1">
                <a:solidFill>
                  <a:srgbClr val="008080"/>
                </a:solidFill>
                <a:latin typeface="Courier New" panose="02070309020205020404" pitchFamily="49" charset="0"/>
              </a:rPr>
              <a:t>    // Returns 1 point if you get it right, 0 if wrong.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public static int play(Scanner console, Random rand) {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 b="1">
                <a:solidFill>
                  <a:srgbClr val="008080"/>
                </a:solidFill>
                <a:latin typeface="Courier New" panose="02070309020205020404" pitchFamily="49" charset="0"/>
              </a:rPr>
              <a:t>        // print the operands being added, and sum them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int operands = rand.nextInt(4) + 2;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int sum = rand.nextInt(10) + 1;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System.out.print(sum);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800">
                <a:latin typeface="Courier New" panose="02070309020205020404" pitchFamily="49" charset="0"/>
              </a:rPr>
              <a:t>        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for (int i = 2; i &lt;= operands; i++) {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int n = rand.nextInt(10) + 1;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sum += n;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System.out.print(" + " + n);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}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System.out.print(" = ");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800">
                <a:latin typeface="Courier New" panose="02070309020205020404" pitchFamily="49" charset="0"/>
              </a:rPr>
              <a:t>        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 b="1">
                <a:solidFill>
                  <a:srgbClr val="008080"/>
                </a:solidFill>
                <a:latin typeface="Courier New" panose="02070309020205020404" pitchFamily="49" charset="0"/>
              </a:rPr>
              <a:t>        // read user's guess and report whether it was correct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int guess = console.nextInt();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if (guess == sum) {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return 1;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} else {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System.out.println("Wrong! The answer was " + total);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return 0;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}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 marL="273050" indent="-27305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1DADB3D8-CA0E-4ACA-B1A6-5A9A76606DA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do/while</a:t>
            </a:r>
            <a:r>
              <a:rPr lang="en-US" altLang="en-US"/>
              <a:t> loop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DCCE6C9-F9A1-47F6-A3FD-E4A95B15373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 eaLnBrk="1" hangingPunct="1">
              <a:lnSpc>
                <a:spcPct val="11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do/while</a:t>
            </a:r>
            <a:r>
              <a:rPr lang="en-US" altLang="en-US" b="1"/>
              <a:t> loop</a:t>
            </a:r>
            <a:r>
              <a:rPr lang="en-US" altLang="en-US"/>
              <a:t>: </a:t>
            </a:r>
            <a:r>
              <a:rPr lang="en-US" altLang="en-US" sz="2200"/>
              <a:t>Performs its test at the </a:t>
            </a:r>
            <a:r>
              <a:rPr lang="en-US" altLang="en-US" sz="2200" i="1"/>
              <a:t>end</a:t>
            </a:r>
            <a:r>
              <a:rPr lang="en-US" altLang="en-US" sz="2200"/>
              <a:t> of each repetition.</a:t>
            </a:r>
          </a:p>
          <a:p>
            <a:pPr marL="639763" lvl="1" indent="-246063" eaLnBrk="1" hangingPunct="1">
              <a:lnSpc>
                <a:spcPct val="110000"/>
              </a:lnSpc>
            </a:pPr>
            <a:r>
              <a:rPr lang="en-US" altLang="en-US"/>
              <a:t>Guarantees that the loop's </a:t>
            </a:r>
            <a:r>
              <a:rPr lang="en-US" altLang="en-US">
                <a:latin typeface="Courier New" panose="02070309020205020404" pitchFamily="49" charset="0"/>
              </a:rPr>
              <a:t>{}</a:t>
            </a:r>
            <a:r>
              <a:rPr lang="en-US" altLang="en-US"/>
              <a:t> body will run at least once.</a:t>
            </a:r>
          </a:p>
          <a:p>
            <a:pPr marL="639763" lvl="1" indent="-246063" eaLnBrk="1" hangingPunct="1">
              <a:buFontTx/>
              <a:buNone/>
            </a:pPr>
            <a:endParaRPr lang="en-US" altLang="en-US"/>
          </a:p>
          <a:p>
            <a:pPr marL="639763" lvl="1" indent="-246063"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do {</a:t>
            </a:r>
          </a:p>
          <a:p>
            <a:pPr marL="639763" lvl="1" indent="-246063"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/>
              <a:t>statement(s)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marL="639763" lvl="1" indent="-246063"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} while (</a:t>
            </a:r>
            <a:r>
              <a:rPr lang="en-US" altLang="en-US" b="1"/>
              <a:t>test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</a:p>
          <a:p>
            <a:pPr marL="639763" lvl="1" indent="-246063" eaLnBrk="1" hangingPunct="1">
              <a:buFont typeface="Wingdings" panose="05000000000000000000" pitchFamily="2" charset="2"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marL="639763" lvl="1" indent="-246063" eaLnBrk="1" hangingPunct="1">
              <a:buFont typeface="Wingdings" panose="05000000000000000000" pitchFamily="2" charset="2"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	// Example: prompt until correct password is typed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String phrase;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do {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System.out.print("Type your password: ");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phrase = console.next();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} while (!phrase.equals("abracadabra"));</a:t>
            </a:r>
          </a:p>
        </p:txBody>
      </p:sp>
      <p:pic>
        <p:nvPicPr>
          <p:cNvPr id="40964" name="Picture 3" descr="do_while">
            <a:extLst>
              <a:ext uri="{FF2B5EF4-FFF2-40B4-BE49-F238E27FC236}">
                <a16:creationId xmlns:a16="http://schemas.microsoft.com/office/drawing/2014/main" id="{6FF3B515-9034-4D3D-9094-9C0019D17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050" y="2178050"/>
            <a:ext cx="15335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930CDB3-CDA5-49FF-96D2-22C0DBA6A0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do/while</a:t>
            </a:r>
            <a:r>
              <a:rPr lang="en-US" altLang="en-US"/>
              <a:t> question</a:t>
            </a:r>
          </a:p>
        </p:txBody>
      </p:sp>
      <p:sp>
        <p:nvSpPr>
          <p:cNvPr id="695299" name="Rectangle 3">
            <a:extLst>
              <a:ext uri="{FF2B5EF4-FFF2-40B4-BE49-F238E27FC236}">
                <a16:creationId xmlns:a16="http://schemas.microsoft.com/office/drawing/2014/main" id="{5CA8840A-A689-4362-BD38-35242E04ECB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 eaLnBrk="1" hangingPunct="1"/>
            <a:r>
              <a:rPr lang="en-US" altLang="en-US" sz="2500"/>
              <a:t>Modify the previous </a:t>
            </a:r>
            <a:r>
              <a:rPr lang="en-US" altLang="en-US" sz="2500">
                <a:latin typeface="Courier New" panose="02070309020205020404" pitchFamily="49" charset="0"/>
              </a:rPr>
              <a:t>Dice</a:t>
            </a:r>
            <a:r>
              <a:rPr lang="en-US" altLang="en-US" sz="2500"/>
              <a:t> program to use </a:t>
            </a:r>
            <a:r>
              <a:rPr lang="en-US" altLang="en-US" sz="2500">
                <a:latin typeface="Courier New" panose="02070309020205020404" pitchFamily="49" charset="0"/>
              </a:rPr>
              <a:t>do/while</a:t>
            </a:r>
            <a:r>
              <a:rPr lang="en-US" altLang="en-US" sz="2500"/>
              <a:t>.</a:t>
            </a:r>
            <a:endParaRPr lang="en-US" altLang="en-US" sz="2900"/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2 + 4 = 6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3 + 5 = 8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5 + 6 = 11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1 + 1 = 2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4 + 3 = 7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You won after 5 tries!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marL="273050" indent="-273050" eaLnBrk="1" hangingPunct="1"/>
            <a:r>
              <a:rPr lang="en-US" altLang="en-US"/>
              <a:t>Is </a:t>
            </a:r>
            <a:r>
              <a:rPr lang="en-US" altLang="en-US">
                <a:latin typeface="Courier New" panose="02070309020205020404" pitchFamily="49" charset="0"/>
              </a:rPr>
              <a:t>do/while</a:t>
            </a:r>
            <a:r>
              <a:rPr lang="en-US" altLang="en-US"/>
              <a:t> a good fit for our past </a:t>
            </a:r>
            <a:r>
              <a:rPr lang="en-US" altLang="en-US">
                <a:latin typeface="Courier New" panose="02070309020205020404" pitchFamily="49" charset="0"/>
              </a:rPr>
              <a:t>Sentinel</a:t>
            </a:r>
            <a:r>
              <a:rPr lang="en-US" altLang="en-US"/>
              <a:t> program?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7978FDD-BDDF-4F31-A2C9-C9AE6E915C9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do/while</a:t>
            </a:r>
            <a:r>
              <a:rPr lang="en-US" altLang="en-US"/>
              <a:t> answer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A8B9E2F-3EA8-4983-9692-C4961746F02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008080"/>
                </a:solidFill>
                <a:latin typeface="Courier New" panose="02070309020205020404" pitchFamily="49" charset="0"/>
              </a:rPr>
              <a:t>// Rolls two dice until a sum of 7 is reached.</a:t>
            </a:r>
          </a:p>
          <a:p>
            <a:pPr marL="273050" indent="-273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import java.util.*;</a:t>
            </a:r>
          </a:p>
          <a:p>
            <a:pPr marL="273050" indent="-273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 marL="273050" indent="-273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public class Dice {</a:t>
            </a:r>
          </a:p>
          <a:p>
            <a:pPr marL="273050" indent="-273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public static void main(String[] args) {</a:t>
            </a:r>
          </a:p>
          <a:p>
            <a:pPr marL="273050" indent="-273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Random rand = new Random();</a:t>
            </a:r>
          </a:p>
          <a:p>
            <a:pPr marL="273050" indent="-273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int tries = 0;</a:t>
            </a:r>
          </a:p>
          <a:p>
            <a:pPr marL="273050" indent="-273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int sum;</a:t>
            </a:r>
          </a:p>
          <a:p>
            <a:pPr marL="273050" indent="-273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800" b="1">
                <a:latin typeface="Courier New" panose="02070309020205020404" pitchFamily="49" charset="0"/>
              </a:rPr>
              <a:t>        </a:t>
            </a:r>
          </a:p>
          <a:p>
            <a:pPr marL="273050" indent="-273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do {</a:t>
            </a:r>
          </a:p>
          <a:p>
            <a:pPr marL="273050" indent="-273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int roll1 = rand.nextInt(6) + 1;   </a:t>
            </a:r>
            <a:r>
              <a:rPr lang="en-US" altLang="en-US" sz="1600" b="1">
                <a:solidFill>
                  <a:srgbClr val="008080"/>
                </a:solidFill>
                <a:latin typeface="Courier New" panose="02070309020205020404" pitchFamily="49" charset="0"/>
              </a:rPr>
              <a:t>// one roll</a:t>
            </a:r>
          </a:p>
          <a:p>
            <a:pPr marL="273050" indent="-273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int roll2 = rand.nextInt(6) + 1;</a:t>
            </a:r>
          </a:p>
          <a:p>
            <a:pPr marL="273050" indent="-273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sum = roll1 + roll2;</a:t>
            </a:r>
          </a:p>
          <a:p>
            <a:pPr marL="273050" indent="-273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System.out.println(roll1 + " + " + roll2 + " = " + sum);</a:t>
            </a:r>
          </a:p>
          <a:p>
            <a:pPr marL="273050" indent="-273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tries++;</a:t>
            </a:r>
          </a:p>
          <a:p>
            <a:pPr marL="273050" indent="-273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} while (sum != 7);</a:t>
            </a:r>
          </a:p>
          <a:p>
            <a:pPr marL="273050" indent="-273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800">
                <a:latin typeface="Courier New" panose="02070309020205020404" pitchFamily="49" charset="0"/>
              </a:rPr>
              <a:t>        </a:t>
            </a:r>
          </a:p>
          <a:p>
            <a:pPr marL="273050" indent="-273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System.out.println("You won after " + tries + " tries!");</a:t>
            </a:r>
          </a:p>
          <a:p>
            <a:pPr marL="273050" indent="-273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 marL="273050" indent="-273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0B97D27D-1766-4518-9745-BA2E2BF385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</a:t>
            </a:r>
            <a:r>
              <a:rPr lang="en-US" altLang="en-US">
                <a:latin typeface="Courier New" panose="02070309020205020404" pitchFamily="49" charset="0"/>
              </a:rPr>
              <a:t>boolean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131D5AD-DB66-4716-A278-B049C2D7077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E62365F-41C9-4059-86E5-0E08064A40E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/>
              <a:t>Methods that are tests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AAB6371-EBCA-4AE0-B42A-250DF75AA373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73050" indent="-273050" eaLnBrk="1" hangingPunct="1">
              <a:lnSpc>
                <a:spcPct val="90000"/>
              </a:lnSpc>
            </a:pPr>
            <a:r>
              <a:rPr lang="en-US" altLang="en-US"/>
              <a:t>Some methods return logical values.</a:t>
            </a:r>
          </a:p>
          <a:p>
            <a:pPr marL="639763" lvl="1" indent="-246063" eaLnBrk="1" hangingPunct="1">
              <a:lnSpc>
                <a:spcPct val="90000"/>
              </a:lnSpc>
            </a:pPr>
            <a:r>
              <a:rPr lang="en-US" altLang="en-US"/>
              <a:t>A call to such a method is used as a </a:t>
            </a:r>
            <a:r>
              <a:rPr lang="en-US" altLang="en-US" b="1"/>
              <a:t>test</a:t>
            </a:r>
            <a:r>
              <a:rPr lang="en-US" altLang="en-US"/>
              <a:t> in a loop or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.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endParaRPr lang="en-US" altLang="en-US"/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i="1">
                <a:latin typeface="Courier New" panose="02070309020205020404" pitchFamily="49" charset="0"/>
              </a:rPr>
              <a:t>	</a:t>
            </a:r>
            <a:r>
              <a:rPr lang="en-US" altLang="en-US" sz="1800">
                <a:latin typeface="Courier New" panose="02070309020205020404" pitchFamily="49" charset="0"/>
              </a:rPr>
              <a:t>Scanner console = new Scanner(System.in);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System.out.print("Type your first name: ");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String name = console.next();</a:t>
            </a:r>
            <a:endParaRPr lang="en-US" altLang="en-US" sz="1800" b="1" i="1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endParaRPr lang="en-US" altLang="en-US" sz="1800" b="1" i="1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i="1">
                <a:latin typeface="Courier New" panose="02070309020205020404" pitchFamily="49" charset="0"/>
              </a:rPr>
              <a:t>	</a:t>
            </a:r>
            <a:r>
              <a:rPr lang="en-US" altLang="en-US" sz="1800">
                <a:latin typeface="Courier New" panose="02070309020205020404" pitchFamily="49" charset="0"/>
              </a:rPr>
              <a:t>if (</a:t>
            </a:r>
            <a:r>
              <a:rPr lang="en-US" altLang="en-US" sz="1800" b="1">
                <a:latin typeface="Courier New" panose="02070309020205020404" pitchFamily="49" charset="0"/>
              </a:rPr>
              <a:t>name.startsWith("Dr.")</a:t>
            </a:r>
            <a:r>
              <a:rPr lang="en-US" altLang="en-US" sz="1800">
                <a:latin typeface="Courier New" panose="02070309020205020404" pitchFamily="49" charset="0"/>
              </a:rPr>
              <a:t>) {</a:t>
            </a:r>
            <a:endParaRPr lang="en-US" altLang="en-US" sz="1800" b="1" i="1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  System.out.println("Will you marry me?");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} else if (</a:t>
            </a:r>
            <a:r>
              <a:rPr lang="en-US" altLang="en-US" sz="1800" b="1">
                <a:latin typeface="Courier New" panose="02070309020205020404" pitchFamily="49" charset="0"/>
              </a:rPr>
              <a:t>name.endsWith("Esq.")</a:t>
            </a:r>
            <a:r>
              <a:rPr lang="en-US" altLang="en-US" sz="1800">
                <a:latin typeface="Courier New" panose="02070309020205020404" pitchFamily="49" charset="0"/>
              </a:rPr>
              <a:t>) {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  System.out.println("And I am Ted 'Theodore' Logan!");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}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B6A3157-7070-4A28-9725-DC20099060B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String</a:t>
            </a:r>
            <a:r>
              <a:rPr lang="en-US" altLang="en-US"/>
              <a:t> test methods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13B85CD-61DD-4A0D-8233-60FEE472252B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639763" lvl="1" indent="-246063" eaLnBrk="1" hangingPunct="1">
              <a:lnSpc>
                <a:spcPct val="95000"/>
              </a:lnSpc>
            </a:pPr>
            <a:endParaRPr lang="en-US" altLang="en-US"/>
          </a:p>
          <a:p>
            <a:pPr marL="639763" lvl="1" indent="-246063" eaLnBrk="1" hangingPunct="1">
              <a:lnSpc>
                <a:spcPct val="95000"/>
              </a:lnSpc>
            </a:pPr>
            <a:endParaRPr lang="en-US" altLang="en-US"/>
          </a:p>
          <a:p>
            <a:pPr marL="639763" lvl="1" indent="-246063" eaLnBrk="1" hangingPunct="1">
              <a:lnSpc>
                <a:spcPct val="95000"/>
              </a:lnSpc>
            </a:pPr>
            <a:endParaRPr lang="en-US" altLang="en-US"/>
          </a:p>
          <a:p>
            <a:pPr marL="639763" lvl="1" indent="-246063" eaLnBrk="1" hangingPunct="1">
              <a:lnSpc>
                <a:spcPct val="95000"/>
              </a:lnSpc>
            </a:pPr>
            <a:endParaRPr lang="en-US" altLang="en-US"/>
          </a:p>
          <a:p>
            <a:pPr marL="639763" lvl="1" indent="-246063" eaLnBrk="1" hangingPunct="1">
              <a:lnSpc>
                <a:spcPct val="95000"/>
              </a:lnSpc>
            </a:pPr>
            <a:endParaRPr lang="en-US" altLang="en-US"/>
          </a:p>
          <a:p>
            <a:pPr marL="639763" lvl="1" indent="-246063" eaLnBrk="1" hangingPunct="1">
              <a:lnSpc>
                <a:spcPct val="95000"/>
              </a:lnSpc>
            </a:pPr>
            <a:endParaRPr lang="en-US" altLang="en-US"/>
          </a:p>
          <a:p>
            <a:pPr marL="639763" lvl="1" indent="-246063" eaLnBrk="1" hangingPunct="1">
              <a:lnSpc>
                <a:spcPct val="95000"/>
              </a:lnSpc>
            </a:pPr>
            <a:endParaRPr lang="en-US" altLang="en-US"/>
          </a:p>
          <a:p>
            <a:pPr marL="639763" lvl="1" indent="-246063" eaLnBrk="1" hangingPunct="1">
              <a:lnSpc>
                <a:spcPct val="95000"/>
              </a:lnSpc>
            </a:pPr>
            <a:endParaRPr lang="en-US" altLang="en-US"/>
          </a:p>
          <a:p>
            <a:pPr marL="639763" lvl="1" indent="-246063" eaLnBrk="1" hangingPunct="1">
              <a:lnSpc>
                <a:spcPct val="12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String name = console.next();</a:t>
            </a:r>
          </a:p>
          <a:p>
            <a:pPr marL="639763" lvl="1" indent="-246063" eaLnBrk="1" hangingPunct="1">
              <a:lnSpc>
                <a:spcPct val="12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if (</a:t>
            </a:r>
            <a:r>
              <a:rPr lang="en-US" altLang="en-US" sz="1800" b="1">
                <a:latin typeface="Courier New" panose="02070309020205020404" pitchFamily="49" charset="0"/>
              </a:rPr>
              <a:t>name.contains("Prof")</a:t>
            </a:r>
            <a:r>
              <a:rPr lang="en-US" altLang="en-US" sz="1800">
                <a:latin typeface="Courier New" panose="02070309020205020404" pitchFamily="49" charset="0"/>
              </a:rPr>
              <a:t>) {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    System.out.println("When are your office hours?");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} else if (</a:t>
            </a:r>
            <a:r>
              <a:rPr lang="en-US" altLang="en-US" sz="1800" b="1">
                <a:latin typeface="Courier New" panose="02070309020205020404" pitchFamily="49" charset="0"/>
              </a:rPr>
              <a:t>name.equalsIgnoreCase("STUART")</a:t>
            </a:r>
            <a:r>
              <a:rPr lang="en-US" altLang="en-US" sz="1800">
                <a:latin typeface="Courier New" panose="02070309020205020404" pitchFamily="49" charset="0"/>
              </a:rPr>
              <a:t>) {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    System.out.println("Let's talk about meta!");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710660" name="Group 4">
            <a:extLst>
              <a:ext uri="{FF2B5EF4-FFF2-40B4-BE49-F238E27FC236}">
                <a16:creationId xmlns:a16="http://schemas.microsoft.com/office/drawing/2014/main" id="{BC60776E-6D95-4A31-B1FB-581AEAB7CA8A}"/>
              </a:ext>
            </a:extLst>
          </p:cNvPr>
          <p:cNvGraphicFramePr>
            <a:graphicFrameLocks noGrp="1"/>
          </p:cNvGraphicFramePr>
          <p:nvPr/>
        </p:nvGraphicFramePr>
        <p:xfrm>
          <a:off x="38100" y="1371600"/>
          <a:ext cx="9067800" cy="2690813"/>
        </p:xfrm>
        <a:graphic>
          <a:graphicData uri="http://schemas.openxmlformats.org/drawingml/2006/table">
            <a:tbl>
              <a:tblPr/>
              <a:tblGrid>
                <a:gridCol w="303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equals(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whether two strings contain the same characters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0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equalsIgnoreCase(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whether two strings contain the same characters, ignoring upper vs. lower case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startsWith(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whether one contains other's characters at start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endsWith(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whether one contains other's characters at end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contains(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whether the given string is found within this one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C6EF219-2321-4F27-BFF4-46BDF9AF679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/>
              <a:t>Type </a:t>
            </a:r>
            <a:r>
              <a:rPr lang="en-US" altLang="en-US">
                <a:latin typeface="Courier New" panose="02070309020205020404" pitchFamily="49" charset="0"/>
              </a:rPr>
              <a:t>boolean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82A158BC-2096-43F5-99D8-47EEBE7642A5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73050" indent="-273050" eaLnBrk="1" hangingPunct="1"/>
            <a:r>
              <a:rPr lang="en-US" altLang="en-US" b="1">
                <a:latin typeface="Courier New" panose="02070309020205020404" pitchFamily="49" charset="0"/>
              </a:rPr>
              <a:t>boolean</a:t>
            </a:r>
            <a:r>
              <a:rPr lang="en-US" altLang="en-US"/>
              <a:t>: A logical type whose values are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false</a:t>
            </a:r>
            <a:r>
              <a:rPr lang="en-US" altLang="en-US"/>
              <a:t>.</a:t>
            </a:r>
          </a:p>
          <a:p>
            <a:pPr marL="639763" lvl="1" indent="-246063" eaLnBrk="1" hangingPunct="1"/>
            <a:r>
              <a:rPr lang="en-US" altLang="en-US"/>
              <a:t>A logical </a:t>
            </a:r>
            <a:r>
              <a:rPr lang="en-US" altLang="en-US" b="1"/>
              <a:t>test</a:t>
            </a:r>
            <a:r>
              <a:rPr lang="en-US" altLang="en-US"/>
              <a:t> is actually a </a:t>
            </a:r>
            <a:r>
              <a:rPr lang="en-US" altLang="en-US">
                <a:latin typeface="Courier New" panose="02070309020205020404" pitchFamily="49" charset="0"/>
              </a:rPr>
              <a:t>boolean</a:t>
            </a:r>
            <a:r>
              <a:rPr lang="en-US" altLang="en-US"/>
              <a:t> expression.</a:t>
            </a:r>
            <a:endParaRPr lang="en-US" altLang="en-US" sz="1000"/>
          </a:p>
          <a:p>
            <a:pPr marL="639763" lvl="1" indent="-246063" eaLnBrk="1" hangingPunct="1"/>
            <a:r>
              <a:rPr lang="en-US" altLang="en-US"/>
              <a:t>It is legal to: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/>
              <a:t>create a </a:t>
            </a:r>
            <a:r>
              <a:rPr lang="en-US" altLang="en-US">
                <a:latin typeface="Courier New" panose="02070309020205020404" pitchFamily="49" charset="0"/>
              </a:rPr>
              <a:t>boolean</a:t>
            </a:r>
            <a:r>
              <a:rPr lang="en-US" altLang="en-US"/>
              <a:t> variable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/>
              <a:t>pass a </a:t>
            </a:r>
            <a:r>
              <a:rPr lang="en-US" altLang="en-US">
                <a:latin typeface="Courier New" panose="02070309020205020404" pitchFamily="49" charset="0"/>
              </a:rPr>
              <a:t>boolean</a:t>
            </a:r>
            <a:r>
              <a:rPr lang="en-US" altLang="en-US"/>
              <a:t> value as a parameter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/>
              <a:t>return a </a:t>
            </a:r>
            <a:r>
              <a:rPr lang="en-US" altLang="en-US">
                <a:latin typeface="Courier New" panose="02070309020205020404" pitchFamily="49" charset="0"/>
              </a:rPr>
              <a:t>boolean</a:t>
            </a:r>
            <a:r>
              <a:rPr lang="en-US" altLang="en-US"/>
              <a:t> value from methods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/>
              <a:t>call a method that returns a </a:t>
            </a:r>
            <a:r>
              <a:rPr lang="en-US" altLang="en-US">
                <a:latin typeface="Courier New" panose="02070309020205020404" pitchFamily="49" charset="0"/>
              </a:rPr>
              <a:t>boolean</a:t>
            </a:r>
            <a:r>
              <a:rPr lang="en-US" altLang="en-US"/>
              <a:t> and use it as a test</a:t>
            </a:r>
            <a:endParaRPr lang="en-US" altLang="en-US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boolean minor    = </a:t>
            </a:r>
            <a:r>
              <a:rPr lang="en-US" altLang="en-US" b="1">
                <a:latin typeface="Courier New" panose="02070309020205020404" pitchFamily="49" charset="0"/>
              </a:rPr>
              <a:t>(age &lt; 21)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boolean isProf   = </a:t>
            </a:r>
            <a:r>
              <a:rPr lang="en-US" altLang="en-US" b="1">
                <a:latin typeface="Courier New" panose="02070309020205020404" pitchFamily="49" charset="0"/>
              </a:rPr>
              <a:t>name.contains("Prof")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boolean lovesCSE = </a:t>
            </a:r>
            <a:r>
              <a:rPr lang="en-US" altLang="en-US" b="1">
                <a:latin typeface="Courier New" panose="02070309020205020404" pitchFamily="49" charset="0"/>
              </a:rPr>
              <a:t>true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	// allow only CSE-loving students over 21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if (</a:t>
            </a:r>
            <a:r>
              <a:rPr lang="en-US" altLang="en-US" b="1">
                <a:latin typeface="Courier New" panose="02070309020205020404" pitchFamily="49" charset="0"/>
              </a:rPr>
              <a:t>minor || isProf || !lovesCSE</a:t>
            </a:r>
            <a:r>
              <a:rPr lang="en-US" altLang="en-US">
                <a:latin typeface="Courier New" panose="02070309020205020404" pitchFamily="49" charset="0"/>
              </a:rPr>
              <a:t>) {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System.out.println("Can't enter the club!");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447A906C-4FB8-4FED-9609-FA55B06AD4D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/>
              <a:t>Using </a:t>
            </a:r>
            <a:r>
              <a:rPr lang="en-US" altLang="en-US">
                <a:latin typeface="Courier New" panose="02070309020205020404" pitchFamily="49" charset="0"/>
              </a:rPr>
              <a:t>boolean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83CCA94-9F16-432C-AE45-FC188292EF47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73050" indent="-273050" eaLnBrk="1" hangingPunct="1"/>
            <a:r>
              <a:rPr lang="en-US" altLang="en-US"/>
              <a:t>Why is type </a:t>
            </a:r>
            <a:r>
              <a:rPr lang="en-US" altLang="en-US">
                <a:latin typeface="Courier New" panose="02070309020205020404" pitchFamily="49" charset="0"/>
              </a:rPr>
              <a:t>boolean</a:t>
            </a:r>
            <a:r>
              <a:rPr lang="en-US" altLang="en-US"/>
              <a:t> useful?</a:t>
            </a:r>
          </a:p>
          <a:p>
            <a:pPr marL="639763" lvl="1" indent="-246063" eaLnBrk="1" hangingPunct="1"/>
            <a:r>
              <a:rPr lang="en-US" altLang="en-US"/>
              <a:t>Can capture a complex logical test result and use it later</a:t>
            </a:r>
          </a:p>
          <a:p>
            <a:pPr marL="639763" lvl="1" indent="-246063" eaLnBrk="1" hangingPunct="1"/>
            <a:r>
              <a:rPr lang="en-US" altLang="en-US"/>
              <a:t>Can write a method that does a complex test and returns it</a:t>
            </a:r>
          </a:p>
          <a:p>
            <a:pPr marL="639763" lvl="1" indent="-246063" eaLnBrk="1" hangingPunct="1"/>
            <a:r>
              <a:rPr lang="en-US" altLang="en-US"/>
              <a:t>Makes code more readable</a:t>
            </a:r>
          </a:p>
          <a:p>
            <a:pPr marL="639763" lvl="1" indent="-246063" eaLnBrk="1" hangingPunct="1"/>
            <a:r>
              <a:rPr lang="en-US" altLang="en-US"/>
              <a:t>Can pass around the result of a logical test (as param/return)</a:t>
            </a:r>
            <a:endParaRPr lang="en-US" altLang="en-US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boolean goodAge    = age &gt;= 12 &amp;&amp; age &lt; 29;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boolean goodHeight = height &gt;= 78 &amp;&amp; height &lt; 84;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boolean rich       = salary &gt;= 100000.0;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if (</a:t>
            </a: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(goodAge &amp;&amp; goodHeight) || rich</a:t>
            </a:r>
            <a:r>
              <a:rPr lang="en-US" altLang="en-US" sz="2000">
                <a:latin typeface="Courier New" panose="02070309020205020404" pitchFamily="49" charset="0"/>
              </a:rPr>
              <a:t>) {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System.out.println("Okay, let's go out!");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 else {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System.out.println("It's not you, it's me...");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BE287B6-F755-4140-AF06-7DC656F1F00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/>
              <a:t>Fence post analogy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F000837-FB5C-46C4-B9C6-64D286C79A39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73050" indent="-273050" eaLnBrk="1" hangingPunct="1"/>
            <a:r>
              <a:rPr lang="en-US" altLang="en-US"/>
              <a:t>We print </a:t>
            </a:r>
            <a:r>
              <a:rPr lang="en-US" altLang="en-US" i="1"/>
              <a:t>n</a:t>
            </a:r>
            <a:r>
              <a:rPr lang="en-US" altLang="en-US"/>
              <a:t> numbers but need only </a:t>
            </a:r>
            <a:r>
              <a:rPr lang="en-US" altLang="en-US" i="1"/>
              <a:t>n</a:t>
            </a:r>
            <a:r>
              <a:rPr lang="en-US" altLang="en-US"/>
              <a:t> - 1 commas.</a:t>
            </a:r>
          </a:p>
          <a:p>
            <a:pPr marL="273050" indent="-273050" eaLnBrk="1" hangingPunct="1"/>
            <a:r>
              <a:rPr lang="en-US" altLang="en-US"/>
              <a:t>Similar to building a fence with wires separated by posts:</a:t>
            </a:r>
          </a:p>
          <a:p>
            <a:pPr marL="639763" lvl="1" indent="-246063" eaLnBrk="1" hangingPunct="1">
              <a:lnSpc>
                <a:spcPct val="110000"/>
              </a:lnSpc>
            </a:pPr>
            <a:r>
              <a:rPr lang="en-US" altLang="en-US"/>
              <a:t>If we use a flawed algorithm that repeatedly places a post + wire, the last post will have an extra dangling wire.</a:t>
            </a:r>
            <a:br>
              <a:rPr lang="en-US" altLang="en-US"/>
            </a:br>
            <a:endParaRPr lang="en-US" altLang="en-US"/>
          </a:p>
          <a:p>
            <a:pPr marL="639763" lvl="1" indent="-246063" eaLnBrk="1" hangingPunct="1">
              <a:buFontTx/>
              <a:buNone/>
            </a:pPr>
            <a:r>
              <a:rPr lang="en-US" altLang="en-US">
                <a:solidFill>
                  <a:srgbClr val="800000"/>
                </a:solidFill>
              </a:rPr>
              <a:t>	</a:t>
            </a:r>
            <a:r>
              <a:rPr lang="en-US" altLang="en-US" i="1">
                <a:solidFill>
                  <a:srgbClr val="800000"/>
                </a:solidFill>
              </a:rPr>
              <a:t>for (length of fence) {</a:t>
            </a:r>
          </a:p>
          <a:p>
            <a:pPr marL="639763" lvl="1" indent="-246063" eaLnBrk="1" hangingPunct="1">
              <a:buFontTx/>
              <a:buNone/>
            </a:pPr>
            <a:r>
              <a:rPr lang="en-US" altLang="en-US" i="1">
                <a:solidFill>
                  <a:srgbClr val="800000"/>
                </a:solidFill>
              </a:rPr>
              <a:t>	    place a post.</a:t>
            </a:r>
          </a:p>
          <a:p>
            <a:pPr marL="639763" lvl="1" indent="-246063" eaLnBrk="1" hangingPunct="1">
              <a:buFontTx/>
              <a:buNone/>
            </a:pPr>
            <a:r>
              <a:rPr lang="en-US" altLang="en-US" i="1">
                <a:solidFill>
                  <a:srgbClr val="800000"/>
                </a:solidFill>
              </a:rPr>
              <a:t>	    place some wire.</a:t>
            </a:r>
          </a:p>
          <a:p>
            <a:pPr marL="639763" lvl="1" indent="-246063" eaLnBrk="1" hangingPunct="1">
              <a:buFontTx/>
              <a:buNone/>
            </a:pPr>
            <a:r>
              <a:rPr lang="en-US" altLang="en-US" i="1">
                <a:solidFill>
                  <a:srgbClr val="800000"/>
                </a:solidFill>
              </a:rPr>
              <a:t>	}</a:t>
            </a:r>
          </a:p>
        </p:txBody>
      </p:sp>
      <p:grpSp>
        <p:nvGrpSpPr>
          <p:cNvPr id="8196" name="Group 4">
            <a:extLst>
              <a:ext uri="{FF2B5EF4-FFF2-40B4-BE49-F238E27FC236}">
                <a16:creationId xmlns:a16="http://schemas.microsoft.com/office/drawing/2014/main" id="{AB5C5043-C4BA-492A-9EA5-E16093994F5F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876800"/>
            <a:ext cx="4953000" cy="990600"/>
            <a:chOff x="480" y="2400"/>
            <a:chExt cx="3120" cy="624"/>
          </a:xfrm>
        </p:grpSpPr>
        <p:grpSp>
          <p:nvGrpSpPr>
            <p:cNvPr id="8197" name="Group 5">
              <a:extLst>
                <a:ext uri="{FF2B5EF4-FFF2-40B4-BE49-F238E27FC236}">
                  <a16:creationId xmlns:a16="http://schemas.microsoft.com/office/drawing/2014/main" id="{31EF4EDE-8712-4622-BE6F-281A194649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2400"/>
              <a:ext cx="624" cy="624"/>
              <a:chOff x="480" y="2400"/>
              <a:chExt cx="624" cy="624"/>
            </a:xfrm>
          </p:grpSpPr>
          <p:sp>
            <p:nvSpPr>
              <p:cNvPr id="8218" name="Rectangle 6">
                <a:extLst>
                  <a:ext uri="{FF2B5EF4-FFF2-40B4-BE49-F238E27FC236}">
                    <a16:creationId xmlns:a16="http://schemas.microsoft.com/office/drawing/2014/main" id="{CE6781F2-657D-47BD-934E-558C14C68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</a:pPr>
                <a:endPara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19" name="Group 7">
                <a:extLst>
                  <a:ext uri="{FF2B5EF4-FFF2-40B4-BE49-F238E27FC236}">
                    <a16:creationId xmlns:a16="http://schemas.microsoft.com/office/drawing/2014/main" id="{3C566782-8C90-4487-8152-FCF69C4F67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8220" name="Rectangle 8">
                  <a:extLst>
                    <a:ext uri="{FF2B5EF4-FFF2-40B4-BE49-F238E27FC236}">
                      <a16:creationId xmlns:a16="http://schemas.microsoft.com/office/drawing/2014/main" id="{BD0A5341-09E7-41E7-B3FE-7CF39B96C1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1" name="Rectangle 9">
                  <a:extLst>
                    <a:ext uri="{FF2B5EF4-FFF2-40B4-BE49-F238E27FC236}">
                      <a16:creationId xmlns:a16="http://schemas.microsoft.com/office/drawing/2014/main" id="{76708A1A-77F2-442B-8CC8-49683C4869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198" name="Group 10">
              <a:extLst>
                <a:ext uri="{FF2B5EF4-FFF2-40B4-BE49-F238E27FC236}">
                  <a16:creationId xmlns:a16="http://schemas.microsoft.com/office/drawing/2014/main" id="{9C2B5B15-5CB8-4770-BBA8-D5D324B7B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400"/>
              <a:ext cx="624" cy="624"/>
              <a:chOff x="480" y="2400"/>
              <a:chExt cx="624" cy="624"/>
            </a:xfrm>
          </p:grpSpPr>
          <p:sp>
            <p:nvSpPr>
              <p:cNvPr id="8214" name="Rectangle 11">
                <a:extLst>
                  <a:ext uri="{FF2B5EF4-FFF2-40B4-BE49-F238E27FC236}">
                    <a16:creationId xmlns:a16="http://schemas.microsoft.com/office/drawing/2014/main" id="{0BF53516-674E-421D-B866-D62F7EE8E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</a:pPr>
                <a:endPara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15" name="Group 12">
                <a:extLst>
                  <a:ext uri="{FF2B5EF4-FFF2-40B4-BE49-F238E27FC236}">
                    <a16:creationId xmlns:a16="http://schemas.microsoft.com/office/drawing/2014/main" id="{219528AF-7F2B-46E3-9F56-BC6FF642B7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8216" name="Rectangle 13">
                  <a:extLst>
                    <a:ext uri="{FF2B5EF4-FFF2-40B4-BE49-F238E27FC236}">
                      <a16:creationId xmlns:a16="http://schemas.microsoft.com/office/drawing/2014/main" id="{E463CE04-B9FE-4265-BF2C-DC1BEF06A3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7" name="Rectangle 14">
                  <a:extLst>
                    <a:ext uri="{FF2B5EF4-FFF2-40B4-BE49-F238E27FC236}">
                      <a16:creationId xmlns:a16="http://schemas.microsoft.com/office/drawing/2014/main" id="{C781BE6D-2FB8-4752-AC1E-F4652B416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199" name="Group 15">
              <a:extLst>
                <a:ext uri="{FF2B5EF4-FFF2-40B4-BE49-F238E27FC236}">
                  <a16:creationId xmlns:a16="http://schemas.microsoft.com/office/drawing/2014/main" id="{50D63F78-1849-4B50-B882-523F7FA78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400"/>
              <a:ext cx="624" cy="624"/>
              <a:chOff x="480" y="2400"/>
              <a:chExt cx="624" cy="624"/>
            </a:xfrm>
          </p:grpSpPr>
          <p:sp>
            <p:nvSpPr>
              <p:cNvPr id="8210" name="Rectangle 16">
                <a:extLst>
                  <a:ext uri="{FF2B5EF4-FFF2-40B4-BE49-F238E27FC236}">
                    <a16:creationId xmlns:a16="http://schemas.microsoft.com/office/drawing/2014/main" id="{1247DA86-A02F-4850-A17C-F27EB504D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</a:pPr>
                <a:endPara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11" name="Group 17">
                <a:extLst>
                  <a:ext uri="{FF2B5EF4-FFF2-40B4-BE49-F238E27FC236}">
                    <a16:creationId xmlns:a16="http://schemas.microsoft.com/office/drawing/2014/main" id="{EFF7F9A6-0EC8-4A90-B545-AD34C4BD68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8212" name="Rectangle 18">
                  <a:extLst>
                    <a:ext uri="{FF2B5EF4-FFF2-40B4-BE49-F238E27FC236}">
                      <a16:creationId xmlns:a16="http://schemas.microsoft.com/office/drawing/2014/main" id="{F0E3B00F-235F-4F33-82D0-CD374B56C5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3" name="Rectangle 19">
                  <a:extLst>
                    <a:ext uri="{FF2B5EF4-FFF2-40B4-BE49-F238E27FC236}">
                      <a16:creationId xmlns:a16="http://schemas.microsoft.com/office/drawing/2014/main" id="{49112B97-21B2-4E16-8C9A-9850570B87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200" name="Group 20">
              <a:extLst>
                <a:ext uri="{FF2B5EF4-FFF2-40B4-BE49-F238E27FC236}">
                  <a16:creationId xmlns:a16="http://schemas.microsoft.com/office/drawing/2014/main" id="{9F5411D2-B944-4684-ABA9-88310191BD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00"/>
              <a:ext cx="624" cy="624"/>
              <a:chOff x="480" y="2400"/>
              <a:chExt cx="624" cy="624"/>
            </a:xfrm>
          </p:grpSpPr>
          <p:sp>
            <p:nvSpPr>
              <p:cNvPr id="8206" name="Rectangle 21">
                <a:extLst>
                  <a:ext uri="{FF2B5EF4-FFF2-40B4-BE49-F238E27FC236}">
                    <a16:creationId xmlns:a16="http://schemas.microsoft.com/office/drawing/2014/main" id="{6CFC383F-4882-4F60-8DE7-5B409379B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</a:pPr>
                <a:endPara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07" name="Group 22">
                <a:extLst>
                  <a:ext uri="{FF2B5EF4-FFF2-40B4-BE49-F238E27FC236}">
                    <a16:creationId xmlns:a16="http://schemas.microsoft.com/office/drawing/2014/main" id="{E5248C50-A46A-4AC0-8F52-E3DFDEC41D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8208" name="Rectangle 23">
                  <a:extLst>
                    <a:ext uri="{FF2B5EF4-FFF2-40B4-BE49-F238E27FC236}">
                      <a16:creationId xmlns:a16="http://schemas.microsoft.com/office/drawing/2014/main" id="{6AB9C5E4-35F2-45C5-98F1-0F60B88B38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9" name="Rectangle 24">
                  <a:extLst>
                    <a:ext uri="{FF2B5EF4-FFF2-40B4-BE49-F238E27FC236}">
                      <a16:creationId xmlns:a16="http://schemas.microsoft.com/office/drawing/2014/main" id="{93516354-A826-48A6-9A6F-A041CE749A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201" name="Group 25">
              <a:extLst>
                <a:ext uri="{FF2B5EF4-FFF2-40B4-BE49-F238E27FC236}">
                  <a16:creationId xmlns:a16="http://schemas.microsoft.com/office/drawing/2014/main" id="{9CBBB01F-CBEE-43D1-A452-436D91398D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2400"/>
              <a:ext cx="624" cy="624"/>
              <a:chOff x="480" y="2400"/>
              <a:chExt cx="624" cy="624"/>
            </a:xfrm>
          </p:grpSpPr>
          <p:sp>
            <p:nvSpPr>
              <p:cNvPr id="8202" name="Rectangle 26">
                <a:extLst>
                  <a:ext uri="{FF2B5EF4-FFF2-40B4-BE49-F238E27FC236}">
                    <a16:creationId xmlns:a16="http://schemas.microsoft.com/office/drawing/2014/main" id="{0322EC1C-CABC-4AFF-A084-7A9B985B4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</a:pPr>
                <a:endPara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03" name="Group 27">
                <a:extLst>
                  <a:ext uri="{FF2B5EF4-FFF2-40B4-BE49-F238E27FC236}">
                    <a16:creationId xmlns:a16="http://schemas.microsoft.com/office/drawing/2014/main" id="{CCAEBEC5-6C67-439E-BCC5-F3874EE576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8204" name="Rectangle 28">
                  <a:extLst>
                    <a:ext uri="{FF2B5EF4-FFF2-40B4-BE49-F238E27FC236}">
                      <a16:creationId xmlns:a16="http://schemas.microsoft.com/office/drawing/2014/main" id="{865F21CF-F897-43F1-9DCA-3F349B37D4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5" name="Rectangle 29">
                  <a:extLst>
                    <a:ext uri="{FF2B5EF4-FFF2-40B4-BE49-F238E27FC236}">
                      <a16:creationId xmlns:a16="http://schemas.microsoft.com/office/drawing/2014/main" id="{595A24D1-79AE-4968-96BA-77AD26F51E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9774B21D-5C08-4803-A660-129329EFFA6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/>
              <a:t>Returning </a:t>
            </a:r>
            <a:r>
              <a:rPr lang="en-US" altLang="en-US">
                <a:latin typeface="Courier New" panose="02070309020205020404" pitchFamily="49" charset="0"/>
              </a:rPr>
              <a:t>boolean</a:t>
            </a:r>
            <a:endParaRPr lang="en-US" altLang="en-US"/>
          </a:p>
        </p:txBody>
      </p:sp>
      <p:sp>
        <p:nvSpPr>
          <p:cNvPr id="714755" name="Rectangle 3">
            <a:extLst>
              <a:ext uri="{FF2B5EF4-FFF2-40B4-BE49-F238E27FC236}">
                <a16:creationId xmlns:a16="http://schemas.microsoft.com/office/drawing/2014/main" id="{7008CB76-F7CD-4406-8AC2-05B619D827D4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public static </a:t>
            </a:r>
            <a:r>
              <a:rPr lang="en-US" altLang="en-US" sz="2000" b="1">
                <a:latin typeface="Courier New" panose="02070309020205020404" pitchFamily="49" charset="0"/>
              </a:rPr>
              <a:t>boolean</a:t>
            </a:r>
            <a:r>
              <a:rPr lang="en-US" altLang="en-US" sz="2000">
                <a:latin typeface="Courier New" panose="02070309020205020404" pitchFamily="49" charset="0"/>
              </a:rPr>
              <a:t> isPrime(int n) {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int factors = 0;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for (int i = 1; i &lt;= n; i++) {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if (n % i == 0) {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factors++;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}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}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if (factors == 2) {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return true;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} else {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return false;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}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marL="273050" indent="-273050" eaLnBrk="1" hangingPunct="1">
              <a:lnSpc>
                <a:spcPct val="90000"/>
              </a:lnSpc>
            </a:pPr>
            <a:r>
              <a:rPr lang="en-US" altLang="en-US"/>
              <a:t>Calls to methods returning </a:t>
            </a:r>
            <a:r>
              <a:rPr lang="en-US" altLang="en-US">
                <a:latin typeface="Courier New" panose="02070309020205020404" pitchFamily="49" charset="0"/>
              </a:rPr>
              <a:t>boolean</a:t>
            </a:r>
            <a:r>
              <a:rPr lang="en-US" altLang="en-US"/>
              <a:t> can be used as tests: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if (</a:t>
            </a:r>
            <a:r>
              <a:rPr lang="en-US" altLang="en-US" sz="2000" b="1">
                <a:latin typeface="Courier New" panose="02070309020205020404" pitchFamily="49" charset="0"/>
              </a:rPr>
              <a:t>isPrime(57)</a:t>
            </a:r>
            <a:r>
              <a:rPr lang="en-US" altLang="en-US" sz="2000">
                <a:latin typeface="Courier New" panose="02070309020205020404" pitchFamily="49" charset="0"/>
              </a:rPr>
              <a:t>) {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...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47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47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47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47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DEAE2D2-60BA-4549-9A03-F9ECACAE6B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question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CA9B521-CC7E-4198-ADEA-05C4356DDD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Improve our "rhyme" / "alliterate" program to use boolean methods to test for rhyming and alliteration.</a:t>
            </a:r>
            <a:endParaRPr lang="en-US" altLang="en-US" sz="90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Type two words: </a:t>
            </a:r>
            <a:r>
              <a:rPr lang="en-US" altLang="en-US" b="1" u="sng">
                <a:latin typeface="Courier New" panose="02070309020205020404" pitchFamily="49" charset="0"/>
              </a:rPr>
              <a:t>Bare blare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They rhyme!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They alliterate!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68D02071-D01A-4A13-81B0-474ABAFEFBA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/>
              <a:t>Boolean answer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E7B1E4F-EA5D-447E-972F-4EEEBD0C2917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if (</a:t>
            </a:r>
            <a:r>
              <a:rPr lang="en-US" altLang="en-US" sz="1400" b="1">
                <a:latin typeface="Courier New" panose="02070309020205020404" pitchFamily="49" charset="0"/>
              </a:rPr>
              <a:t>rhyme(word1, word2)</a:t>
            </a:r>
            <a:r>
              <a:rPr lang="en-US" altLang="en-US" sz="1400">
                <a:latin typeface="Courier New" panose="02070309020205020404" pitchFamily="49" charset="0"/>
              </a:rPr>
              <a:t>) {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System.out.println("They rhyme!");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}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if (</a:t>
            </a:r>
            <a:r>
              <a:rPr lang="en-US" altLang="en-US" sz="1400" b="1">
                <a:latin typeface="Courier New" panose="02070309020205020404" pitchFamily="49" charset="0"/>
              </a:rPr>
              <a:t>alliterate(word1, word2)</a:t>
            </a:r>
            <a:r>
              <a:rPr lang="en-US" altLang="en-US" sz="1400">
                <a:latin typeface="Courier New" panose="02070309020205020404" pitchFamily="49" charset="0"/>
              </a:rPr>
              <a:t>) {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System.out.println("They alliterate!");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}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...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 b="1">
                <a:solidFill>
                  <a:srgbClr val="008080"/>
                </a:solidFill>
                <a:latin typeface="Courier New" panose="02070309020205020404" pitchFamily="49" charset="0"/>
              </a:rPr>
              <a:t>// Returns true if s1 and s2 end with the same two letters.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public static </a:t>
            </a:r>
            <a:r>
              <a:rPr lang="en-US" altLang="en-US" sz="1400" b="1">
                <a:latin typeface="Courier New" panose="02070309020205020404" pitchFamily="49" charset="0"/>
              </a:rPr>
              <a:t>boolean </a:t>
            </a:r>
            <a:r>
              <a:rPr lang="en-US" altLang="en-US" sz="1400">
                <a:latin typeface="Courier New" panose="02070309020205020404" pitchFamily="49" charset="0"/>
              </a:rPr>
              <a:t>rhyme(String s1, String s2) {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if (s2.length() &gt;= 2 &amp;&amp; s1.endsWith(s2.substring(s2.length() - 2))) {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return true;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} else {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return false;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}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}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 b="1">
                <a:solidFill>
                  <a:srgbClr val="008080"/>
                </a:solidFill>
                <a:latin typeface="Courier New" panose="02070309020205020404" pitchFamily="49" charset="0"/>
              </a:rPr>
              <a:t>// Returns true if s1 and s2 start with the same letter.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public static </a:t>
            </a:r>
            <a:r>
              <a:rPr lang="en-US" altLang="en-US" sz="1400" b="1">
                <a:latin typeface="Courier New" panose="02070309020205020404" pitchFamily="49" charset="0"/>
              </a:rPr>
              <a:t>boolean alliterate</a:t>
            </a:r>
            <a:r>
              <a:rPr lang="en-US" altLang="en-US" sz="1400">
                <a:latin typeface="Courier New" panose="02070309020205020404" pitchFamily="49" charset="0"/>
              </a:rPr>
              <a:t>(String s1, String s2) {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if (s1.startsWith(s2.substring(0, 1))) {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return true;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} else {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return false;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}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4969BFF9-AF15-40F3-BCAA-23A62130705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/>
              <a:t>"Boolean Zen", part 1</a:t>
            </a:r>
          </a:p>
        </p:txBody>
      </p:sp>
      <p:sp>
        <p:nvSpPr>
          <p:cNvPr id="717827" name="Rectangle 3">
            <a:extLst>
              <a:ext uri="{FF2B5EF4-FFF2-40B4-BE49-F238E27FC236}">
                <a16:creationId xmlns:a16="http://schemas.microsoft.com/office/drawing/2014/main" id="{BD857952-21CD-408F-8F58-843EF88A9839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73050" indent="-273050" eaLnBrk="1" hangingPunct="1">
              <a:lnSpc>
                <a:spcPct val="90000"/>
              </a:lnSpc>
            </a:pPr>
            <a:r>
              <a:rPr lang="en-US" altLang="en-US"/>
              <a:t>Students new to </a:t>
            </a:r>
            <a:r>
              <a:rPr lang="en-US" altLang="en-US">
                <a:latin typeface="Courier New" panose="02070309020205020404" pitchFamily="49" charset="0"/>
              </a:rPr>
              <a:t>boolean</a:t>
            </a:r>
            <a:r>
              <a:rPr lang="en-US" altLang="en-US"/>
              <a:t> often test if a result is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  <a:r>
              <a:rPr lang="en-US" altLang="en-US"/>
              <a:t>: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if (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isPrime(57) == true</a:t>
            </a:r>
            <a:r>
              <a:rPr lang="en-US" altLang="en-US">
                <a:latin typeface="Courier New" panose="02070309020205020404" pitchFamily="49" charset="0"/>
              </a:rPr>
              <a:t>) { 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bad</a:t>
            </a:r>
            <a:endParaRPr lang="en-US" altLang="en-US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...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marL="273050" indent="-273050" eaLnBrk="1" hangingPunct="1">
              <a:lnSpc>
                <a:spcPct val="90000"/>
              </a:lnSpc>
            </a:pPr>
            <a:r>
              <a:rPr lang="en-US" altLang="en-US"/>
              <a:t>But this is unnecessary and redundant.  Preferred: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if (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isPrime(57)</a:t>
            </a:r>
            <a:r>
              <a:rPr lang="en-US" altLang="en-US">
                <a:latin typeface="Courier New" panose="02070309020205020404" pitchFamily="49" charset="0"/>
              </a:rPr>
              <a:t>) {         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good</a:t>
            </a:r>
            <a:endParaRPr lang="en-US" altLang="en-US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...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marL="273050" indent="-273050" eaLnBrk="1" hangingPunct="1">
              <a:lnSpc>
                <a:spcPct val="90000"/>
              </a:lnSpc>
            </a:pPr>
            <a:r>
              <a:rPr lang="en-US" altLang="en-US"/>
              <a:t>A similar pattern can be used for a </a:t>
            </a:r>
            <a:r>
              <a:rPr lang="en-US" altLang="en-US">
                <a:latin typeface="Courier New" panose="02070309020205020404" pitchFamily="49" charset="0"/>
              </a:rPr>
              <a:t>false</a:t>
            </a:r>
            <a:r>
              <a:rPr lang="en-US" altLang="en-US"/>
              <a:t> test: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if (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isPrime(57) == false</a:t>
            </a:r>
            <a:r>
              <a:rPr lang="en-US" altLang="en-US">
                <a:latin typeface="Courier New" panose="02070309020205020404" pitchFamily="49" charset="0"/>
              </a:rPr>
              <a:t>) {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bad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if (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!isPrime(57)</a:t>
            </a:r>
            <a:r>
              <a:rPr lang="en-US" altLang="en-US">
                <a:latin typeface="Courier New" panose="02070309020205020404" pitchFamily="49" charset="0"/>
              </a:rPr>
              <a:t>) {        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good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7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78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8031C611-EFFF-40A2-AC4A-0779601EE88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/>
              <a:t>"Boolean Zen", part 2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8D8AA6E9-1512-4385-B240-99C0CC454CCA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273050" indent="-273050" eaLnBrk="1" hangingPunct="1"/>
            <a:r>
              <a:rPr lang="en-US" altLang="en-US"/>
              <a:t>Methods that return </a:t>
            </a:r>
            <a:r>
              <a:rPr lang="en-US" altLang="en-US">
                <a:latin typeface="Courier New" panose="02070309020205020404" pitchFamily="49" charset="0"/>
              </a:rPr>
              <a:t>boolean</a:t>
            </a:r>
            <a:r>
              <a:rPr lang="en-US" altLang="en-US"/>
              <a:t> often have an</a:t>
            </a:r>
            <a:br>
              <a:rPr lang="en-US" altLang="en-US"/>
            </a:br>
            <a:r>
              <a:rPr lang="en-US" altLang="en-US">
                <a:latin typeface="Courier New" panose="02070309020205020404" pitchFamily="49" charset="0"/>
              </a:rPr>
              <a:t>if/else</a:t>
            </a:r>
            <a:r>
              <a:rPr lang="en-US" altLang="en-US"/>
              <a:t> that returns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  <a:r>
              <a:rPr lang="en-US" altLang="en-US"/>
              <a:t> or </a:t>
            </a:r>
            <a:r>
              <a:rPr lang="en-US" altLang="en-US">
                <a:latin typeface="Courier New" panose="02070309020205020404" pitchFamily="49" charset="0"/>
              </a:rPr>
              <a:t>false</a:t>
            </a:r>
            <a:r>
              <a:rPr lang="en-US" altLang="en-US"/>
              <a:t>:</a:t>
            </a: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public static boolean bothOdd(int n1, int n2) {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if </a:t>
            </a:r>
            <a:r>
              <a:rPr lang="en-US" altLang="en-US" sz="2000" b="1">
                <a:latin typeface="Courier New" panose="02070309020205020404" pitchFamily="49" charset="0"/>
              </a:rPr>
              <a:t>(n1 % 2 != 0 &amp;&amp; n2 % 2 != 0)</a:t>
            </a:r>
            <a:r>
              <a:rPr lang="en-US" altLang="en-US" sz="2000">
                <a:latin typeface="Courier New" panose="02070309020205020404" pitchFamily="49" charset="0"/>
              </a:rPr>
              <a:t> {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    return true;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} else {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    return false;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}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}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marL="639763" lvl="1" indent="-246063" eaLnBrk="1" hangingPunct="1"/>
            <a:r>
              <a:rPr lang="en-US" altLang="en-US"/>
              <a:t>But the code above is unnecessarily verbose.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3DA9E37-852D-4BAA-BCE3-D6BF5B739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 w/ </a:t>
            </a:r>
            <a:r>
              <a:rPr lang="en-US" altLang="en-US">
                <a:latin typeface="Courier New" panose="02070309020205020404" pitchFamily="49" charset="0"/>
              </a:rPr>
              <a:t>boolean</a:t>
            </a:r>
            <a:r>
              <a:rPr lang="en-US" altLang="en-US"/>
              <a:t> var</a:t>
            </a:r>
          </a:p>
        </p:txBody>
      </p:sp>
      <p:sp>
        <p:nvSpPr>
          <p:cNvPr id="719875" name="Rectangle 3">
            <a:extLst>
              <a:ext uri="{FF2B5EF4-FFF2-40B4-BE49-F238E27FC236}">
                <a16:creationId xmlns:a16="http://schemas.microsoft.com/office/drawing/2014/main" id="{E27DC8C4-F9F9-4AFB-9A90-D7D5EF67D5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/>
              <a:t>We could store the result of the logical test.</a:t>
            </a:r>
            <a:endParaRPr lang="en-US" altLang="en-US" sz="9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public static boolean bothOdd(int n1, int n2)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</a:t>
            </a:r>
            <a:r>
              <a:rPr lang="en-US" altLang="en-US" sz="2000" b="1">
                <a:latin typeface="Courier New" panose="02070309020205020404" pitchFamily="49" charset="0"/>
              </a:rPr>
              <a:t>boolean test = </a:t>
            </a:r>
            <a:r>
              <a:rPr lang="en-US" altLang="en-US" sz="2000">
                <a:latin typeface="Courier New" panose="02070309020205020404" pitchFamily="49" charset="0"/>
              </a:rPr>
              <a:t>(n1 % 2 != 0 &amp;&amp; n2 % 2 != 0);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    </a:t>
            </a:r>
            <a:r>
              <a:rPr lang="en-US" altLang="en-US" sz="2000">
                <a:latin typeface="Courier New" panose="02070309020205020404" pitchFamily="49" charset="0"/>
              </a:rPr>
              <a:t>if (</a:t>
            </a:r>
            <a:r>
              <a:rPr lang="en-US" altLang="en-US" sz="2000" b="1">
                <a:latin typeface="Courier New" panose="02070309020205020404" pitchFamily="49" charset="0"/>
              </a:rPr>
              <a:t>test</a:t>
            </a:r>
            <a:r>
              <a:rPr lang="en-US" altLang="en-US" sz="2000">
                <a:latin typeface="Courier New" panose="02070309020205020404" pitchFamily="49" charset="0"/>
              </a:rPr>
              <a:t>) {   </a:t>
            </a: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// test == true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    return true;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} else {      </a:t>
            </a: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// test == false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    return false;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Notice: Whatever </a:t>
            </a:r>
            <a:r>
              <a:rPr lang="en-US" altLang="en-US">
                <a:latin typeface="Courier New" panose="02070309020205020404" pitchFamily="49" charset="0"/>
              </a:rPr>
              <a:t>test</a:t>
            </a:r>
            <a:r>
              <a:rPr lang="en-US" altLang="en-US"/>
              <a:t> is, we want to return that.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/>
              <a:t>If </a:t>
            </a:r>
            <a:r>
              <a:rPr lang="en-US" altLang="en-US">
                <a:latin typeface="Courier New" panose="02070309020205020404" pitchFamily="49" charset="0"/>
              </a:rPr>
              <a:t>test</a:t>
            </a:r>
            <a:r>
              <a:rPr lang="en-US" altLang="en-US"/>
              <a:t> is </a:t>
            </a:r>
            <a:r>
              <a:rPr lang="en-US" altLang="en-US">
                <a:latin typeface="Courier New" panose="02070309020205020404" pitchFamily="49" charset="0"/>
              </a:rPr>
              <a:t>true </a:t>
            </a:r>
            <a:r>
              <a:rPr lang="en-US" altLang="en-US"/>
              <a:t>, we want to return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  <a:r>
              <a:rPr lang="en-US" altLang="en-US"/>
              <a:t>.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/>
              <a:t>If </a:t>
            </a:r>
            <a:r>
              <a:rPr lang="en-US" altLang="en-US">
                <a:latin typeface="Courier New" panose="02070309020205020404" pitchFamily="49" charset="0"/>
              </a:rPr>
              <a:t>test</a:t>
            </a:r>
            <a:r>
              <a:rPr lang="en-US" altLang="en-US"/>
              <a:t> is </a:t>
            </a:r>
            <a:r>
              <a:rPr lang="en-US" altLang="en-US">
                <a:latin typeface="Courier New" panose="02070309020205020404" pitchFamily="49" charset="0"/>
              </a:rPr>
              <a:t>false</a:t>
            </a:r>
            <a:r>
              <a:rPr lang="en-US" altLang="en-US"/>
              <a:t>, we want to return </a:t>
            </a:r>
            <a:r>
              <a:rPr lang="en-US" altLang="en-US">
                <a:latin typeface="Courier New" panose="02070309020205020404" pitchFamily="49" charset="0"/>
              </a:rPr>
              <a:t>false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22A3F7C-B277-41B2-AF9B-0848E4BCE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 w/ "Boolean Zen"</a:t>
            </a:r>
          </a:p>
        </p:txBody>
      </p:sp>
      <p:sp>
        <p:nvSpPr>
          <p:cNvPr id="720899" name="Rectangle 3">
            <a:extLst>
              <a:ext uri="{FF2B5EF4-FFF2-40B4-BE49-F238E27FC236}">
                <a16:creationId xmlns:a16="http://schemas.microsoft.com/office/drawing/2014/main" id="{E318308B-F9E4-4FAB-A1AE-F7521B79DE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/>
              <a:t>Observation: The </a:t>
            </a:r>
            <a:r>
              <a:rPr lang="en-US" altLang="en-US">
                <a:latin typeface="Courier New" panose="02070309020205020404" pitchFamily="49" charset="0"/>
              </a:rPr>
              <a:t>if/else</a:t>
            </a:r>
            <a:r>
              <a:rPr lang="en-US" altLang="en-US"/>
              <a:t> is unnecessary.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The variable </a:t>
            </a:r>
            <a:r>
              <a:rPr lang="en-US" altLang="en-US">
                <a:latin typeface="Courier New" panose="02070309020205020404" pitchFamily="49" charset="0"/>
              </a:rPr>
              <a:t>test</a:t>
            </a:r>
            <a:r>
              <a:rPr lang="en-US" altLang="en-US"/>
              <a:t> stores a </a:t>
            </a:r>
            <a:r>
              <a:rPr lang="en-US" altLang="en-US">
                <a:latin typeface="Courier New" panose="02070309020205020404" pitchFamily="49" charset="0"/>
              </a:rPr>
              <a:t>boolean</a:t>
            </a:r>
            <a:r>
              <a:rPr lang="en-US" altLang="en-US"/>
              <a:t> value;</a:t>
            </a:r>
            <a:br>
              <a:rPr lang="en-US" altLang="en-US"/>
            </a:br>
            <a:r>
              <a:rPr lang="en-US" altLang="en-US"/>
              <a:t>its value is exactly what you want to return.  So return that!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public static boolean bothOdd(int n1, int n2)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boolean test = (n1 % 2 != 0 &amp;&amp; n2 % 2 != 0);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    return test;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/>
              <a:t>An even shorter version: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We don't even need the variable </a:t>
            </a:r>
            <a:r>
              <a:rPr lang="en-US" altLang="en-US">
                <a:latin typeface="Courier New" panose="02070309020205020404" pitchFamily="49" charset="0"/>
              </a:rPr>
              <a:t>test</a:t>
            </a:r>
            <a:r>
              <a:rPr lang="en-US" altLang="en-US"/>
              <a:t>.</a:t>
            </a:r>
            <a:br>
              <a:rPr lang="en-US" altLang="en-US"/>
            </a:br>
            <a:r>
              <a:rPr lang="en-US" altLang="en-US"/>
              <a:t>We can just perform the test and return its result in one step.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public static boolean bothOdd(int n1, int n2)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    return (n1 % 2 != 0 &amp;&amp; n2 % 2 != 0);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6134A59-68D9-466A-B8A5-178F110278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/>
              <a:t>"Boolean Zen" template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098C646-92C2-438F-9897-AE3CF6B751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273050" indent="-273050" eaLnBrk="1" hangingPunct="1">
              <a:lnSpc>
                <a:spcPct val="90000"/>
              </a:lnSpc>
            </a:pPr>
            <a:r>
              <a:rPr lang="en-US" altLang="en-US"/>
              <a:t>Replace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public static boolean </a:t>
            </a:r>
            <a:r>
              <a:rPr lang="en-US" altLang="en-US" sz="2000" b="1"/>
              <a:t>name</a:t>
            </a:r>
            <a:r>
              <a:rPr lang="en-US" altLang="en-US" sz="2000">
                <a:latin typeface="Courier New" panose="02070309020205020404" pitchFamily="49" charset="0"/>
              </a:rPr>
              <a:t>(</a:t>
            </a:r>
            <a:r>
              <a:rPr lang="en-US" altLang="en-US" sz="2000" b="1"/>
              <a:t>parameters</a:t>
            </a:r>
            <a:r>
              <a:rPr lang="en-US" altLang="en-US" sz="2000">
                <a:latin typeface="Courier New" panose="02070309020205020404" pitchFamily="49" charset="0"/>
              </a:rPr>
              <a:t>) {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800000"/>
                </a:solidFill>
                <a:latin typeface="Courier New" panose="02070309020205020404" pitchFamily="49" charset="0"/>
              </a:rPr>
              <a:t>    if (</a:t>
            </a:r>
            <a:r>
              <a:rPr lang="en-US" altLang="en-US" sz="2000" b="1">
                <a:solidFill>
                  <a:srgbClr val="800000"/>
                </a:solidFill>
              </a:rPr>
              <a:t>test</a:t>
            </a:r>
            <a:r>
              <a:rPr lang="en-US" altLang="en-US" sz="2000">
                <a:solidFill>
                  <a:srgbClr val="800000"/>
                </a:solidFill>
                <a:latin typeface="Courier New" panose="02070309020205020404" pitchFamily="49" charset="0"/>
              </a:rPr>
              <a:t>) {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800000"/>
                </a:solidFill>
                <a:latin typeface="Courier New" panose="02070309020205020404" pitchFamily="49" charset="0"/>
              </a:rPr>
              <a:t>        return true;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800000"/>
                </a:solidFill>
                <a:latin typeface="Courier New" panose="02070309020205020404" pitchFamily="49" charset="0"/>
              </a:rPr>
              <a:t>    } else {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800000"/>
                </a:solidFill>
                <a:latin typeface="Courier New" panose="02070309020205020404" pitchFamily="49" charset="0"/>
              </a:rPr>
              <a:t>        return false;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800000"/>
                </a:solidFill>
                <a:latin typeface="Courier New" panose="02070309020205020404" pitchFamily="49" charset="0"/>
              </a:rPr>
              <a:t>    }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marL="273050" indent="-273050" eaLnBrk="1" hangingPunct="1">
              <a:lnSpc>
                <a:spcPct val="90000"/>
              </a:lnSpc>
            </a:pPr>
            <a:r>
              <a:rPr lang="en-US" altLang="en-US"/>
              <a:t>with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public static boolean </a:t>
            </a:r>
            <a:r>
              <a:rPr lang="en-US" altLang="en-US" sz="2000" b="1"/>
              <a:t>name</a:t>
            </a:r>
            <a:r>
              <a:rPr lang="en-US" altLang="en-US" sz="2000">
                <a:latin typeface="Courier New" panose="02070309020205020404" pitchFamily="49" charset="0"/>
              </a:rPr>
              <a:t>(</a:t>
            </a:r>
            <a:r>
              <a:rPr lang="en-US" altLang="en-US" sz="2000" b="1"/>
              <a:t>parameters</a:t>
            </a:r>
            <a:r>
              <a:rPr lang="en-US" altLang="en-US" sz="2000">
                <a:latin typeface="Courier New" panose="02070309020205020404" pitchFamily="49" charset="0"/>
              </a:rPr>
              <a:t>) {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3399"/>
                </a:solidFill>
                <a:latin typeface="Courier New" panose="02070309020205020404" pitchFamily="49" charset="0"/>
              </a:rPr>
              <a:t>    return </a:t>
            </a:r>
            <a:r>
              <a:rPr lang="en-US" altLang="en-US" sz="2000" b="1">
                <a:solidFill>
                  <a:srgbClr val="003399"/>
                </a:solidFill>
              </a:rPr>
              <a:t>test</a:t>
            </a:r>
            <a:r>
              <a:rPr lang="en-US" altLang="en-US" sz="2000">
                <a:solidFill>
                  <a:srgbClr val="003399"/>
                </a:solidFill>
                <a:latin typeface="Courier New" panose="02070309020205020404" pitchFamily="49" charset="0"/>
              </a:rPr>
              <a:t>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6926818D-287B-43C2-BC46-1878D72D2F0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/>
              <a:t>Improved </a:t>
            </a:r>
            <a:r>
              <a:rPr lang="en-US" altLang="en-US">
                <a:latin typeface="Courier New" panose="02070309020205020404" pitchFamily="49" charset="0"/>
              </a:rPr>
              <a:t>isPrime</a:t>
            </a:r>
            <a:r>
              <a:rPr lang="en-US" altLang="en-US"/>
              <a:t> method</a:t>
            </a:r>
          </a:p>
        </p:txBody>
      </p:sp>
      <p:sp>
        <p:nvSpPr>
          <p:cNvPr id="722947" name="Rectangle 3">
            <a:extLst>
              <a:ext uri="{FF2B5EF4-FFF2-40B4-BE49-F238E27FC236}">
                <a16:creationId xmlns:a16="http://schemas.microsoft.com/office/drawing/2014/main" id="{D8D14535-6B46-4D1C-887B-2D53567A532C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73050" indent="-273050" eaLnBrk="1" hangingPunct="1"/>
            <a:r>
              <a:rPr lang="en-US" altLang="en-US"/>
              <a:t>The following version utilizes Boolean Zen: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public static </a:t>
            </a:r>
            <a:r>
              <a:rPr lang="en-US" altLang="en-US" sz="2000" b="1">
                <a:latin typeface="Courier New" panose="02070309020205020404" pitchFamily="49" charset="0"/>
              </a:rPr>
              <a:t>boolean</a:t>
            </a:r>
            <a:r>
              <a:rPr lang="en-US" altLang="en-US" sz="2000">
                <a:latin typeface="Courier New" panose="02070309020205020404" pitchFamily="49" charset="0"/>
              </a:rPr>
              <a:t> isPrime(int n) {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int factors = 0;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for (int i = 1; i &lt;= n; i++) {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if (n % i == 0) {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factors++;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}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}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</a:t>
            </a: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return factors == 2;  </a:t>
            </a: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// if n has 2 factors, true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marL="273050" indent="-273050" eaLnBrk="1" hangingPunct="1"/>
            <a:r>
              <a:rPr lang="en-US" altLang="en-US"/>
              <a:t>Modify our Rhyme program to use Boolean Zen.</a:t>
            </a:r>
            <a:endParaRPr lang="en-US" altLang="en-US" sz="22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2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3325BE75-084E-489F-BFDB-D9B331C091C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/>
              <a:t>Boolean Zen answer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DF2573BB-4B05-4778-A14F-EBE3E193E6F6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73050" indent="-273050" eaLnBrk="1" hangingPunct="1">
              <a:lnSpc>
                <a:spcPct val="6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public static void main(String[] args) {	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Scanner console = new Scanner(System.in);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System.out.print("Type two words: ");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String word1 = console.next().toLowerCase();</a:t>
            </a:r>
            <a:endParaRPr lang="en-US" altLang="en-US" sz="1400" b="1" u="sng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String word2 = console.next().toLowerCase();</a:t>
            </a:r>
            <a:endParaRPr lang="en-US" altLang="en-US" sz="1400" b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endParaRPr lang="en-US" altLang="en-US" sz="1400" b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if (</a:t>
            </a:r>
            <a:r>
              <a:rPr lang="en-US" altLang="en-US" sz="1400" b="1">
                <a:latin typeface="Courier New" panose="02070309020205020404" pitchFamily="49" charset="0"/>
              </a:rPr>
              <a:t>rhyme(word1, word2)</a:t>
            </a:r>
            <a:r>
              <a:rPr lang="en-US" altLang="en-US" sz="1400">
                <a:latin typeface="Courier New" panose="02070309020205020404" pitchFamily="49" charset="0"/>
              </a:rPr>
              <a:t>) {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System.out.println("They rhyme!");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}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if (</a:t>
            </a:r>
            <a:r>
              <a:rPr lang="en-US" altLang="en-US" sz="1400" b="1">
                <a:latin typeface="Courier New" panose="02070309020205020404" pitchFamily="49" charset="0"/>
              </a:rPr>
              <a:t>alliterate(word1, word2)</a:t>
            </a:r>
            <a:r>
              <a:rPr lang="en-US" altLang="en-US" sz="1400">
                <a:latin typeface="Courier New" panose="02070309020205020404" pitchFamily="49" charset="0"/>
              </a:rPr>
              <a:t>) {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System.out.println("They alliterate!");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}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}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 b="1">
                <a:solidFill>
                  <a:srgbClr val="008080"/>
                </a:solidFill>
                <a:latin typeface="Courier New" panose="02070309020205020404" pitchFamily="49" charset="0"/>
              </a:rPr>
              <a:t>// Returns true if s1 and s2 end with the same two letters.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public static </a:t>
            </a:r>
            <a:r>
              <a:rPr lang="en-US" altLang="en-US" sz="1400" b="1">
                <a:latin typeface="Courier New" panose="02070309020205020404" pitchFamily="49" charset="0"/>
              </a:rPr>
              <a:t>boolean rhyme</a:t>
            </a:r>
            <a:r>
              <a:rPr lang="en-US" altLang="en-US" sz="1400">
                <a:latin typeface="Courier New" panose="02070309020205020404" pitchFamily="49" charset="0"/>
              </a:rPr>
              <a:t>(String s1, String s2) {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  return s2.length() &gt;= 2 &amp;&amp; s1.endsWith(s2.substring(s2.length() - 2));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}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 b="1">
                <a:solidFill>
                  <a:srgbClr val="008080"/>
                </a:solidFill>
                <a:latin typeface="Courier New" panose="02070309020205020404" pitchFamily="49" charset="0"/>
              </a:rPr>
              <a:t>// Returns true if s1 and s2 start with the same letter.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public static </a:t>
            </a:r>
            <a:r>
              <a:rPr lang="en-US" altLang="en-US" sz="1400" b="1">
                <a:latin typeface="Courier New" panose="02070309020205020404" pitchFamily="49" charset="0"/>
              </a:rPr>
              <a:t>boolean alliterate</a:t>
            </a:r>
            <a:r>
              <a:rPr lang="en-US" altLang="en-US" sz="1400">
                <a:latin typeface="Courier New" panose="02070309020205020404" pitchFamily="49" charset="0"/>
              </a:rPr>
              <a:t>(String s1, String s2) {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  return s1.startsWith(s2.substring(0, 1));</a:t>
            </a:r>
          </a:p>
          <a:p>
            <a:pPr marL="273050" indent="-273050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FBE177D-1C82-4E11-8F47-E604FB483E7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/>
              <a:t>Fencepost loop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B2A7446-4309-423B-8D1D-617E10C33C2B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73050" indent="-273050" eaLnBrk="1" hangingPunct="1"/>
            <a:r>
              <a:rPr lang="en-US" altLang="en-US"/>
              <a:t>Add a statement outside the loop to place the initial "post."</a:t>
            </a:r>
          </a:p>
          <a:p>
            <a:pPr marL="639763" lvl="1" indent="-246063" eaLnBrk="1" hangingPunct="1"/>
            <a:r>
              <a:rPr lang="en-US" altLang="en-US"/>
              <a:t>Also called a </a:t>
            </a:r>
            <a:r>
              <a:rPr lang="en-US" altLang="en-US" i="1"/>
              <a:t>fencepost loop</a:t>
            </a:r>
            <a:r>
              <a:rPr lang="en-US" altLang="en-US"/>
              <a:t> or a "loop-and-a-half" solution.</a:t>
            </a:r>
          </a:p>
          <a:p>
            <a:pPr marL="639763" lvl="1" indent="-246063" eaLnBrk="1" hangingPunct="1">
              <a:buFontTx/>
              <a:buNone/>
            </a:pPr>
            <a:endParaRPr lang="en-US" altLang="en-US"/>
          </a:p>
          <a:p>
            <a:pPr marL="639763" lvl="1" indent="-246063" eaLnBrk="1" hangingPunct="1">
              <a:buFontTx/>
              <a:buNone/>
            </a:pPr>
            <a:r>
              <a:rPr lang="en-US" altLang="en-US" b="1"/>
              <a:t>	</a:t>
            </a:r>
            <a:r>
              <a:rPr lang="en-US" altLang="en-US" b="1" i="1"/>
              <a:t>place a post.</a:t>
            </a:r>
          </a:p>
          <a:p>
            <a:pPr marL="639763" lvl="1" indent="-246063" eaLnBrk="1" hangingPunct="1">
              <a:buFontTx/>
              <a:buNone/>
            </a:pPr>
            <a:r>
              <a:rPr lang="en-US" altLang="en-US" i="1"/>
              <a:t>	for (length of fence</a:t>
            </a:r>
            <a:r>
              <a:rPr lang="en-US" altLang="en-US" b="1" i="1"/>
              <a:t> - 1</a:t>
            </a:r>
            <a:r>
              <a:rPr lang="en-US" altLang="en-US" i="1"/>
              <a:t>) {</a:t>
            </a:r>
          </a:p>
          <a:p>
            <a:pPr marL="639763" lvl="1" indent="-246063" eaLnBrk="1" hangingPunct="1">
              <a:buFontTx/>
              <a:buNone/>
            </a:pPr>
            <a:r>
              <a:rPr lang="en-US" altLang="en-US" b="1" i="1"/>
              <a:t>	    place some wire.</a:t>
            </a:r>
          </a:p>
          <a:p>
            <a:pPr marL="639763" lvl="1" indent="-246063" eaLnBrk="1" hangingPunct="1">
              <a:buFontTx/>
              <a:buNone/>
            </a:pPr>
            <a:r>
              <a:rPr lang="en-US" altLang="en-US" b="1" i="1"/>
              <a:t>	    place a post.</a:t>
            </a:r>
          </a:p>
          <a:p>
            <a:pPr marL="639763" lvl="1" indent="-246063" eaLnBrk="1" hangingPunct="1">
              <a:buFontTx/>
              <a:buNone/>
            </a:pPr>
            <a:r>
              <a:rPr lang="en-US" altLang="en-US" i="1"/>
              <a:t>	}</a:t>
            </a:r>
          </a:p>
        </p:txBody>
      </p:sp>
      <p:grpSp>
        <p:nvGrpSpPr>
          <p:cNvPr id="10244" name="Group 4">
            <a:extLst>
              <a:ext uri="{FF2B5EF4-FFF2-40B4-BE49-F238E27FC236}">
                <a16:creationId xmlns:a16="http://schemas.microsoft.com/office/drawing/2014/main" id="{E07BF88D-8A39-4E60-9C31-31D2B26F7DF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876800"/>
            <a:ext cx="4191000" cy="990600"/>
            <a:chOff x="1248" y="3360"/>
            <a:chExt cx="2640" cy="624"/>
          </a:xfrm>
        </p:grpSpPr>
        <p:grpSp>
          <p:nvGrpSpPr>
            <p:cNvPr id="10245" name="Group 5">
              <a:extLst>
                <a:ext uri="{FF2B5EF4-FFF2-40B4-BE49-F238E27FC236}">
                  <a16:creationId xmlns:a16="http://schemas.microsoft.com/office/drawing/2014/main" id="{DE2CF6A7-8BB0-4ED4-93B3-319D8C24F1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3360"/>
              <a:ext cx="624" cy="624"/>
              <a:chOff x="480" y="2400"/>
              <a:chExt cx="624" cy="624"/>
            </a:xfrm>
          </p:grpSpPr>
          <p:sp>
            <p:nvSpPr>
              <p:cNvPr id="10262" name="Rectangle 6">
                <a:extLst>
                  <a:ext uri="{FF2B5EF4-FFF2-40B4-BE49-F238E27FC236}">
                    <a16:creationId xmlns:a16="http://schemas.microsoft.com/office/drawing/2014/main" id="{DEC144FB-13A0-49DD-91C1-371B5135B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</a:pPr>
                <a:endPara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263" name="Group 7">
                <a:extLst>
                  <a:ext uri="{FF2B5EF4-FFF2-40B4-BE49-F238E27FC236}">
                    <a16:creationId xmlns:a16="http://schemas.microsoft.com/office/drawing/2014/main" id="{3F83C36D-265F-43E3-8667-7B61C46188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10264" name="Rectangle 8">
                  <a:extLst>
                    <a:ext uri="{FF2B5EF4-FFF2-40B4-BE49-F238E27FC236}">
                      <a16:creationId xmlns:a16="http://schemas.microsoft.com/office/drawing/2014/main" id="{1D6651B0-A2E9-4317-B1DE-D03F6E97B0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65" name="Rectangle 9">
                  <a:extLst>
                    <a:ext uri="{FF2B5EF4-FFF2-40B4-BE49-F238E27FC236}">
                      <a16:creationId xmlns:a16="http://schemas.microsoft.com/office/drawing/2014/main" id="{F41A06A2-63BB-4822-BAE5-B2B7C1D429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246" name="Group 10">
              <a:extLst>
                <a:ext uri="{FF2B5EF4-FFF2-40B4-BE49-F238E27FC236}">
                  <a16:creationId xmlns:a16="http://schemas.microsoft.com/office/drawing/2014/main" id="{E17E16CF-04C2-4CB9-8A8A-CF4D544928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360"/>
              <a:ext cx="624" cy="624"/>
              <a:chOff x="480" y="2400"/>
              <a:chExt cx="624" cy="624"/>
            </a:xfrm>
          </p:grpSpPr>
          <p:sp>
            <p:nvSpPr>
              <p:cNvPr id="10258" name="Rectangle 11">
                <a:extLst>
                  <a:ext uri="{FF2B5EF4-FFF2-40B4-BE49-F238E27FC236}">
                    <a16:creationId xmlns:a16="http://schemas.microsoft.com/office/drawing/2014/main" id="{DF09D779-5E63-4BEA-A725-B26DA1A06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</a:pPr>
                <a:endPara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259" name="Group 12">
                <a:extLst>
                  <a:ext uri="{FF2B5EF4-FFF2-40B4-BE49-F238E27FC236}">
                    <a16:creationId xmlns:a16="http://schemas.microsoft.com/office/drawing/2014/main" id="{319AA38B-20BE-4F28-B940-1E81204A0B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10260" name="Rectangle 13">
                  <a:extLst>
                    <a:ext uri="{FF2B5EF4-FFF2-40B4-BE49-F238E27FC236}">
                      <a16:creationId xmlns:a16="http://schemas.microsoft.com/office/drawing/2014/main" id="{246EABAE-4EBF-46B4-A529-DE89FE4C15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61" name="Rectangle 14">
                  <a:extLst>
                    <a:ext uri="{FF2B5EF4-FFF2-40B4-BE49-F238E27FC236}">
                      <a16:creationId xmlns:a16="http://schemas.microsoft.com/office/drawing/2014/main" id="{7D7A399F-59F7-4328-8EE3-3C44D8214E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247" name="Group 15">
              <a:extLst>
                <a:ext uri="{FF2B5EF4-FFF2-40B4-BE49-F238E27FC236}">
                  <a16:creationId xmlns:a16="http://schemas.microsoft.com/office/drawing/2014/main" id="{113704A4-1049-4E0B-8E78-9B7FE307B2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360"/>
              <a:ext cx="624" cy="624"/>
              <a:chOff x="480" y="2400"/>
              <a:chExt cx="624" cy="624"/>
            </a:xfrm>
          </p:grpSpPr>
          <p:sp>
            <p:nvSpPr>
              <p:cNvPr id="10254" name="Rectangle 16">
                <a:extLst>
                  <a:ext uri="{FF2B5EF4-FFF2-40B4-BE49-F238E27FC236}">
                    <a16:creationId xmlns:a16="http://schemas.microsoft.com/office/drawing/2014/main" id="{91BEDFE1-433D-45BB-ACB2-AD9F4848A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</a:pPr>
                <a:endPara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255" name="Group 17">
                <a:extLst>
                  <a:ext uri="{FF2B5EF4-FFF2-40B4-BE49-F238E27FC236}">
                    <a16:creationId xmlns:a16="http://schemas.microsoft.com/office/drawing/2014/main" id="{3C4EBEAF-4F92-4153-BEA4-9E3F9A34E9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10256" name="Rectangle 18">
                  <a:extLst>
                    <a:ext uri="{FF2B5EF4-FFF2-40B4-BE49-F238E27FC236}">
                      <a16:creationId xmlns:a16="http://schemas.microsoft.com/office/drawing/2014/main" id="{190FFB94-3F43-458A-A1DD-7CA8AE257A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57" name="Rectangle 19">
                  <a:extLst>
                    <a:ext uri="{FF2B5EF4-FFF2-40B4-BE49-F238E27FC236}">
                      <a16:creationId xmlns:a16="http://schemas.microsoft.com/office/drawing/2014/main" id="{CEA4E691-3EFA-4FE9-82E1-11AF81B445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248" name="Group 20">
              <a:extLst>
                <a:ext uri="{FF2B5EF4-FFF2-40B4-BE49-F238E27FC236}">
                  <a16:creationId xmlns:a16="http://schemas.microsoft.com/office/drawing/2014/main" id="{A7454269-4439-492F-9D0F-9AFE218D9F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3360"/>
              <a:ext cx="624" cy="624"/>
              <a:chOff x="480" y="2400"/>
              <a:chExt cx="624" cy="624"/>
            </a:xfrm>
          </p:grpSpPr>
          <p:sp>
            <p:nvSpPr>
              <p:cNvPr id="10250" name="Rectangle 21">
                <a:extLst>
                  <a:ext uri="{FF2B5EF4-FFF2-40B4-BE49-F238E27FC236}">
                    <a16:creationId xmlns:a16="http://schemas.microsoft.com/office/drawing/2014/main" id="{59DFD7E9-8D44-4599-9ACF-E63102EAE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</a:pPr>
                <a:endPara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251" name="Group 22">
                <a:extLst>
                  <a:ext uri="{FF2B5EF4-FFF2-40B4-BE49-F238E27FC236}">
                    <a16:creationId xmlns:a16="http://schemas.microsoft.com/office/drawing/2014/main" id="{063A97F9-3027-42B0-AF5A-1DE44DABDD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10252" name="Rectangle 23">
                  <a:extLst>
                    <a:ext uri="{FF2B5EF4-FFF2-40B4-BE49-F238E27FC236}">
                      <a16:creationId xmlns:a16="http://schemas.microsoft.com/office/drawing/2014/main" id="{6B02EABA-9E56-4BA9-BC5D-39D43ABDE1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53" name="Rectangle 24">
                  <a:extLst>
                    <a:ext uri="{FF2B5EF4-FFF2-40B4-BE49-F238E27FC236}">
                      <a16:creationId xmlns:a16="http://schemas.microsoft.com/office/drawing/2014/main" id="{0CD1CCE8-4314-4F71-A010-3BB97C8B57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249" name="Rectangle 25">
              <a:extLst>
                <a:ext uri="{FF2B5EF4-FFF2-40B4-BE49-F238E27FC236}">
                  <a16:creationId xmlns:a16="http://schemas.microsoft.com/office/drawing/2014/main" id="{925F13A9-459B-4A15-A885-3D04209F4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360"/>
              <a:ext cx="144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</a:pPr>
              <a:endParaRPr lang="en-US" altLang="en-US" sz="2000">
                <a:latin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9238F5A-8CA7-43DA-A4A4-986FABD2A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"Short-circuit" evaluation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DED3E79-B2E8-43BF-B7D7-EC668C3AD8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stops evaluating a test if it knows the answer.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&amp;&amp;</a:t>
            </a:r>
            <a:r>
              <a:rPr lang="en-US" altLang="en-US"/>
              <a:t>  stops early if any part of the test is </a:t>
            </a:r>
            <a:r>
              <a:rPr lang="en-US" altLang="en-US">
                <a:latin typeface="Courier New" panose="02070309020205020404" pitchFamily="49" charset="0"/>
              </a:rPr>
              <a:t>false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||</a:t>
            </a:r>
            <a:r>
              <a:rPr lang="en-US" altLang="en-US"/>
              <a:t>  stops early if any part of the test is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</a:p>
          <a:p>
            <a:pPr lvl="1" eaLnBrk="1" hangingPunct="1"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/>
              <a:t>The following test will crash if s2's length is less than 2:</a:t>
            </a:r>
          </a:p>
          <a:p>
            <a:pPr lvl="1" eaLnBrk="1" hangingPunct="1">
              <a:buFontTx/>
              <a:buNone/>
            </a:pPr>
            <a:r>
              <a:rPr lang="en-US" altLang="en-US" sz="900"/>
              <a:t>    </a:t>
            </a:r>
          </a:p>
          <a:p>
            <a:pPr lvl="1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	// Returns true if s1 and s2 end with the same two letters.</a:t>
            </a:r>
          </a:p>
          <a:p>
            <a:pPr lvl="1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public static boolean rhyme(String s1, String s2) {</a:t>
            </a:r>
          </a:p>
          <a:p>
            <a:pPr lvl="1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  return </a:t>
            </a:r>
            <a:r>
              <a:rPr lang="en-US" altLang="en-US" sz="1800" b="1">
                <a:solidFill>
                  <a:srgbClr val="800000"/>
                </a:solidFill>
                <a:latin typeface="Courier New" panose="02070309020205020404" pitchFamily="49" charset="0"/>
              </a:rPr>
              <a:t>s1.endsWith(s2.substring(s2.length() - 2))</a:t>
            </a:r>
            <a:r>
              <a:rPr lang="en-US" altLang="en-US" sz="1800">
                <a:latin typeface="Courier New" panose="02070309020205020404" pitchFamily="49" charset="0"/>
              </a:rPr>
              <a:t> &amp;&amp;</a:t>
            </a:r>
          </a:p>
          <a:p>
            <a:pPr lvl="1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   s1.length() &gt;= 2 &amp;&amp; s2.length() &gt;= 2;</a:t>
            </a:r>
          </a:p>
          <a:p>
            <a:pPr lvl="1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/>
              <a:t>The following test will not crash; it stops if length &lt; 2:</a:t>
            </a:r>
          </a:p>
          <a:p>
            <a:pPr lvl="1" eaLnBrk="1" hangingPunct="1">
              <a:buFontTx/>
              <a:buNone/>
            </a:pPr>
            <a:r>
              <a:rPr lang="en-US" altLang="en-US" sz="900"/>
              <a:t>    </a:t>
            </a:r>
          </a:p>
          <a:p>
            <a:pPr lvl="1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	// Returns true if s1 and s2 end with the same two letters.</a:t>
            </a:r>
          </a:p>
          <a:p>
            <a:pPr lvl="1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public static boolean rhyme(String s1, String s2) {</a:t>
            </a:r>
          </a:p>
          <a:p>
            <a:pPr lvl="1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  return 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s1.length() &gt;= 2 &amp;&amp; s2.length() &gt;= 2</a:t>
            </a:r>
            <a:r>
              <a:rPr lang="en-US" altLang="en-US" sz="1800">
                <a:latin typeface="Courier New" panose="02070309020205020404" pitchFamily="49" charset="0"/>
              </a:rPr>
              <a:t> &amp;&amp; </a:t>
            </a:r>
          </a:p>
          <a:p>
            <a:pPr lvl="1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         s1.endsWith(s2.substring(s2.length() - 2));</a:t>
            </a:r>
          </a:p>
          <a:p>
            <a:pPr lvl="1" eaLnBrk="1" hangingPunct="1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370F036-D5E4-48E0-86D8-E3BE8C9952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 Morgan's Law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3A482B06-0F74-4AEE-BFE7-11A7069E5F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De Morgan's Law</a:t>
            </a:r>
            <a:r>
              <a:rPr lang="en-US" altLang="en-US"/>
              <a:t>: Rules used to negate boolean tests.</a:t>
            </a:r>
          </a:p>
          <a:p>
            <a:pPr lvl="1" eaLnBrk="1" hangingPunct="1"/>
            <a:r>
              <a:rPr lang="en-US" altLang="en-US"/>
              <a:t>Useful when you want the opposite of an existing test.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Example:</a:t>
            </a:r>
          </a:p>
        </p:txBody>
      </p:sp>
      <p:graphicFrame>
        <p:nvGraphicFramePr>
          <p:cNvPr id="726020" name="Group 4">
            <a:extLst>
              <a:ext uri="{FF2B5EF4-FFF2-40B4-BE49-F238E27FC236}">
                <a16:creationId xmlns:a16="http://schemas.microsoft.com/office/drawing/2014/main" id="{488B614D-B247-4DB4-BB7E-A5BF7189B1A6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2317750"/>
          <a:ext cx="7756525" cy="1066800"/>
        </p:xfrm>
        <a:graphic>
          <a:graphicData uri="http://schemas.openxmlformats.org/drawingml/2006/table">
            <a:tbl>
              <a:tblPr/>
              <a:tblGrid>
                <a:gridCol w="296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6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23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Original Expression</a:t>
                      </a:r>
                    </a:p>
                  </a:txBody>
                  <a:tcPr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Negated Expression</a:t>
                      </a:r>
                    </a:p>
                  </a:txBody>
                  <a:tcPr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Alternative</a:t>
                      </a:r>
                    </a:p>
                  </a:txBody>
                  <a:tcPr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7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 &amp;&amp; b</a:t>
                      </a:r>
                    </a:p>
                  </a:txBody>
                  <a:tcPr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!a || !b</a:t>
                      </a:r>
                    </a:p>
                  </a:txBody>
                  <a:tcPr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!(a &amp;&amp; b)</a:t>
                      </a:r>
                    </a:p>
                  </a:txBody>
                  <a:tcPr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7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 || b</a:t>
                      </a:r>
                    </a:p>
                  </a:txBody>
                  <a:tcPr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!a &amp;&amp; !b</a:t>
                      </a:r>
                    </a:p>
                  </a:txBody>
                  <a:tcPr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!(a || b)</a:t>
                      </a:r>
                    </a:p>
                  </a:txBody>
                  <a:tcPr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6038" name="Group 22">
            <a:extLst>
              <a:ext uri="{FF2B5EF4-FFF2-40B4-BE49-F238E27FC236}">
                <a16:creationId xmlns:a16="http://schemas.microsoft.com/office/drawing/2014/main" id="{7E3A44D4-1EF7-4E0C-B20D-BDB06CD7F565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4622800"/>
          <a:ext cx="8229600" cy="1249363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02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Original Code</a:t>
                      </a:r>
                    </a:p>
                  </a:txBody>
                  <a:tcPr marT="44887" marB="448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Negated Code</a:t>
                      </a:r>
                    </a:p>
                  </a:txBody>
                  <a:tcPr marT="44887" marB="448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3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(x == 7 &amp;&amp; y &gt; 3)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</a:p>
                  </a:txBody>
                  <a:tcPr marT="44887" marB="448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(x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</a:rPr>
                        <a:t>!=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7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</a:rPr>
                        <a:t>||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y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</a:rPr>
                        <a:t>&lt;=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3)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</a:p>
                  </a:txBody>
                  <a:tcPr marT="44887" marB="448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277B4E76-E709-4B7B-80BD-B93B9348A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practice questions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4AAF0E37-BEE1-4B51-94CA-5D5923734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 a method named </a:t>
            </a:r>
            <a:r>
              <a:rPr lang="en-US" altLang="en-US">
                <a:latin typeface="Courier New" panose="02070309020205020404" pitchFamily="49" charset="0"/>
              </a:rPr>
              <a:t>isVowel</a:t>
            </a:r>
            <a:r>
              <a:rPr lang="en-US" altLang="en-US"/>
              <a:t> that returns whether a </a:t>
            </a:r>
            <a:r>
              <a:rPr lang="en-US" altLang="en-US">
                <a:latin typeface="Courier New" panose="02070309020205020404" pitchFamily="49" charset="0"/>
              </a:rPr>
              <a:t>String</a:t>
            </a:r>
            <a:r>
              <a:rPr lang="en-US" altLang="en-US"/>
              <a:t> is a vowel (a, e, i, o, or u), case-insensitively.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isVowel("q")</a:t>
            </a:r>
            <a:r>
              <a:rPr lang="en-US" altLang="en-US"/>
              <a:t> returns </a:t>
            </a:r>
            <a:r>
              <a:rPr lang="en-US" altLang="en-US">
                <a:latin typeface="Courier New" panose="02070309020205020404" pitchFamily="49" charset="0"/>
              </a:rPr>
              <a:t>false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isVowel("A")</a:t>
            </a:r>
            <a:r>
              <a:rPr lang="en-US" altLang="en-US"/>
              <a:t> returns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isVowel("e")</a:t>
            </a:r>
            <a:r>
              <a:rPr lang="en-US" altLang="en-US"/>
              <a:t> returns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Change the above method into an </a:t>
            </a:r>
            <a:r>
              <a:rPr lang="en-US" altLang="en-US">
                <a:latin typeface="Courier New" panose="02070309020205020404" pitchFamily="49" charset="0"/>
              </a:rPr>
              <a:t>isNonVowel</a:t>
            </a:r>
            <a:r>
              <a:rPr lang="en-US" altLang="en-US"/>
              <a:t> that returns whether a </a:t>
            </a:r>
            <a:r>
              <a:rPr lang="en-US" altLang="en-US">
                <a:latin typeface="Courier New" panose="02070309020205020404" pitchFamily="49" charset="0"/>
              </a:rPr>
              <a:t>String</a:t>
            </a:r>
            <a:r>
              <a:rPr lang="en-US" altLang="en-US"/>
              <a:t> is any character except a vowel.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isNonVowel("q")</a:t>
            </a:r>
            <a:r>
              <a:rPr lang="en-US" altLang="en-US"/>
              <a:t> returns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isNonVowel("A")</a:t>
            </a:r>
            <a:r>
              <a:rPr lang="en-US" altLang="en-US"/>
              <a:t> returns </a:t>
            </a:r>
            <a:r>
              <a:rPr lang="en-US" altLang="en-US">
                <a:latin typeface="Courier New" panose="02070309020205020404" pitchFamily="49" charset="0"/>
              </a:rPr>
              <a:t>false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isNonVowel("e")</a:t>
            </a:r>
            <a:r>
              <a:rPr lang="en-US" altLang="en-US"/>
              <a:t> returns </a:t>
            </a:r>
            <a:r>
              <a:rPr lang="en-US" altLang="en-US">
                <a:latin typeface="Courier New" panose="02070309020205020404" pitchFamily="49" charset="0"/>
              </a:rPr>
              <a:t>false</a:t>
            </a:r>
            <a:endParaRPr lang="en-US" altLang="en-US"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6CA2FD1-9526-48A2-A73F-9B6A1FA92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practice answers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1F230F2-FD4A-4B92-96F1-B3C77808C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8080"/>
                </a:solidFill>
                <a:latin typeface="Courier New" panose="02070309020205020404" pitchFamily="49" charset="0"/>
              </a:rPr>
              <a:t>// Enlightened version.  I have seen the true way (and false way)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public static boolean isVowel(String s)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return s.equalsIgnoreCase("a") || s.equalsIgnoreCase("e") ||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s.equalsIgnoreCase("i") || s.equalsIgnoreCase("o") ||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s.equalsIgnoreCase("u");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8080"/>
                </a:solidFill>
                <a:latin typeface="Courier New" panose="02070309020205020404" pitchFamily="49" charset="0"/>
              </a:rPr>
              <a:t>// Enlightened "Boolean Zen" version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public static boolean isNonVowel(String s)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return !s.equalsIgnoreCase("a") &amp;&amp; !s.equalsIgnoreCase("e") &amp;&amp;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!s.equalsIgnoreCase("i") &amp;&amp; !s.equalsIgnoreCase("o") &amp;&amp;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!s.equalsIgnoreCase("u");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</a:t>
            </a:r>
            <a:r>
              <a:rPr lang="en-US" altLang="en-US" sz="1600" b="1">
                <a:solidFill>
                  <a:srgbClr val="008080"/>
                </a:solidFill>
                <a:latin typeface="Courier New" panose="02070309020205020404" pitchFamily="49" charset="0"/>
              </a:rPr>
              <a:t>// or, return !isVowel(s);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FF154E5-CFA4-459C-932B-49A9C2C223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to return?</a:t>
            </a:r>
          </a:p>
        </p:txBody>
      </p:sp>
      <p:sp>
        <p:nvSpPr>
          <p:cNvPr id="729091" name="Rectangle 3">
            <a:extLst>
              <a:ext uri="{FF2B5EF4-FFF2-40B4-BE49-F238E27FC236}">
                <a16:creationId xmlns:a16="http://schemas.microsoft.com/office/drawing/2014/main" id="{90A060F8-67AA-4C2E-9D19-E7BBBD6F3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73050" indent="-273050" eaLnBrk="1" hangingPunct="1">
              <a:tabLst>
                <a:tab pos="5486400" algn="l"/>
              </a:tabLst>
            </a:pPr>
            <a:r>
              <a:rPr lang="en-US" altLang="en-US"/>
              <a:t>Methods with loops and return values can be tricky.</a:t>
            </a:r>
          </a:p>
          <a:p>
            <a:pPr marL="639763" lvl="1" indent="-246063" eaLnBrk="1" hangingPunct="1">
              <a:tabLst>
                <a:tab pos="5486400" algn="l"/>
              </a:tabLst>
            </a:pPr>
            <a:r>
              <a:rPr lang="en-US" altLang="en-US"/>
              <a:t>When and where should the method return its result?</a:t>
            </a:r>
          </a:p>
          <a:p>
            <a:pPr marL="273050" indent="-273050" eaLnBrk="1" hangingPunct="1">
              <a:tabLst>
                <a:tab pos="5486400" algn="l"/>
              </a:tabLst>
            </a:pPr>
            <a:endParaRPr lang="en-US" altLang="en-US"/>
          </a:p>
          <a:p>
            <a:pPr marL="273050" indent="-273050" eaLnBrk="1" hangingPunct="1">
              <a:tabLst>
                <a:tab pos="5486400" algn="l"/>
              </a:tabLst>
            </a:pPr>
            <a:r>
              <a:rPr lang="en-US" altLang="en-US"/>
              <a:t>Write a method </a:t>
            </a:r>
            <a:r>
              <a:rPr lang="en-US" altLang="en-US">
                <a:latin typeface="Courier New" panose="02070309020205020404" pitchFamily="49" charset="0"/>
              </a:rPr>
              <a:t>seven</a:t>
            </a:r>
            <a:r>
              <a:rPr lang="en-US" altLang="en-US"/>
              <a:t> that accepts a </a:t>
            </a:r>
            <a:r>
              <a:rPr lang="en-US" altLang="en-US">
                <a:latin typeface="Courier New" panose="02070309020205020404" pitchFamily="49" charset="0"/>
              </a:rPr>
              <a:t>Random</a:t>
            </a:r>
            <a:r>
              <a:rPr lang="en-US" altLang="en-US"/>
              <a:t> parameter and uses it to draw up to ten lotto numbers from 1-30.</a:t>
            </a:r>
          </a:p>
          <a:p>
            <a:pPr marL="639763" lvl="1" indent="-246063" eaLnBrk="1" hangingPunct="1">
              <a:tabLst>
                <a:tab pos="5486400" algn="l"/>
              </a:tabLst>
            </a:pPr>
            <a:endParaRPr lang="en-US" altLang="en-US" sz="900"/>
          </a:p>
          <a:p>
            <a:pPr marL="639763" lvl="1" indent="-246063" eaLnBrk="1" hangingPunct="1">
              <a:tabLst>
                <a:tab pos="5486400" algn="l"/>
              </a:tabLst>
            </a:pPr>
            <a:r>
              <a:rPr lang="en-US" altLang="en-US"/>
              <a:t>If any of the numbers is a lucky 7, the method should stop and return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  <a:r>
              <a:rPr lang="en-US" altLang="en-US"/>
              <a:t>.  If none of the ten are 7 it should return </a:t>
            </a:r>
            <a:r>
              <a:rPr lang="en-US" altLang="en-US">
                <a:latin typeface="Courier New" panose="02070309020205020404" pitchFamily="49" charset="0"/>
              </a:rPr>
              <a:t>false</a:t>
            </a:r>
            <a:r>
              <a:rPr lang="en-US" altLang="en-US"/>
              <a:t>.</a:t>
            </a:r>
          </a:p>
          <a:p>
            <a:pPr marL="639763" lvl="1" indent="-246063" eaLnBrk="1" hangingPunct="1">
              <a:tabLst>
                <a:tab pos="5486400" algn="l"/>
              </a:tabLst>
            </a:pPr>
            <a:endParaRPr lang="en-US" altLang="en-US" sz="900"/>
          </a:p>
          <a:p>
            <a:pPr marL="639763" lvl="1" indent="-246063" eaLnBrk="1" hangingPunct="1">
              <a:tabLst>
                <a:tab pos="5486400" algn="l"/>
              </a:tabLst>
            </a:pPr>
            <a:r>
              <a:rPr lang="en-US" altLang="en-US"/>
              <a:t>The method should print each number as it is drawn.</a:t>
            </a:r>
          </a:p>
          <a:p>
            <a:pPr lvl="2" indent="-246063" eaLnBrk="1" hangingPunct="1">
              <a:buFontTx/>
              <a:buNone/>
              <a:tabLst>
                <a:tab pos="5486400" algn="l"/>
              </a:tabLst>
            </a:pPr>
            <a:endParaRPr lang="en-US" altLang="en-US" sz="900"/>
          </a:p>
          <a:p>
            <a:pPr lvl="2" indent="-246063" eaLnBrk="1" hangingPunct="1">
              <a:buFontTx/>
              <a:buNone/>
              <a:tabLst>
                <a:tab pos="54864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15 29 18 29 11 3 30 17 19 22	</a:t>
            </a:r>
            <a:r>
              <a:rPr lang="en-US" altLang="en-US"/>
              <a:t>(first call)</a:t>
            </a:r>
          </a:p>
          <a:p>
            <a:pPr lvl="2" indent="-246063" eaLnBrk="1" hangingPunct="1">
              <a:buFontTx/>
              <a:buNone/>
              <a:tabLst>
                <a:tab pos="54864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29 5 29 4 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7	</a:t>
            </a:r>
            <a:r>
              <a:rPr lang="en-US" altLang="en-US"/>
              <a:t>(second call)</a:t>
            </a:r>
          </a:p>
          <a:p>
            <a:pPr lvl="2" indent="-246063" eaLnBrk="1" hangingPunct="1">
              <a:buFontTx/>
              <a:buNone/>
              <a:tabLst>
                <a:tab pos="5486400" algn="l"/>
              </a:tabLst>
            </a:pPr>
            <a:endParaRPr lang="en-US" altLang="en-US" sz="9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2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29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29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1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8F9A234-128D-4F95-9AC7-94D723599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Flawed solution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782E123-081C-4546-B377-43D6299083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Draws 10 lotto numbers; returns true if one is 7.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public static boolean seven(Random rand)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for (int i = 1; i &lt;= 10; i++)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int num = rand.nextInt(30) + 1;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System.out.print(num + " 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b="1">
                <a:solidFill>
                  <a:srgbClr val="800000"/>
                </a:solidFill>
                <a:latin typeface="Courier New" panose="02070309020205020404" pitchFamily="49" charset="0"/>
              </a:rPr>
              <a:t>        if (num == 7)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b="1">
                <a:solidFill>
                  <a:srgbClr val="800000"/>
                </a:solidFill>
                <a:latin typeface="Courier New" panose="02070309020205020404" pitchFamily="49" charset="0"/>
              </a:rPr>
              <a:t>            return true;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b="1">
                <a:solidFill>
                  <a:srgbClr val="800000"/>
                </a:solidFill>
                <a:latin typeface="Courier New" panose="02070309020205020404" pitchFamily="49" charset="0"/>
              </a:rPr>
              <a:t>        } else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b="1">
                <a:solidFill>
                  <a:srgbClr val="800000"/>
                </a:solidFill>
                <a:latin typeface="Courier New" panose="02070309020205020404" pitchFamily="49" charset="0"/>
              </a:rPr>
              <a:t>            return false;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b="1">
                <a:solidFill>
                  <a:srgbClr val="800000"/>
                </a:solidFill>
                <a:latin typeface="Courier New" panose="02070309020205020404" pitchFamily="49" charset="0"/>
              </a:rPr>
              <a:t>    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2000"/>
          </a:p>
          <a:p>
            <a:pPr lvl="1" eaLnBrk="1" hangingPunct="1"/>
            <a:r>
              <a:rPr lang="en-US" altLang="en-US"/>
              <a:t>The method always returns immediately after the first roll.</a:t>
            </a:r>
          </a:p>
          <a:p>
            <a:pPr lvl="1" eaLnBrk="1" hangingPunct="1"/>
            <a:r>
              <a:rPr lang="en-US" altLang="en-US"/>
              <a:t>This is wrong if that roll isn't a 7; we need to keep rolling.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7B55B9A7-F91A-4B8A-B9E9-042989B8B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Returning at the right time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8E44733A-4088-4F0E-A43E-1327A74F67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Draws 10 lotto numbers; returns true if one is 7.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public static boolean seven(Random rand)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for (int i = 1; i &lt;= 10; i++)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int num = rand.nextInt(30) + 1;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System.out.print(num + " 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800" b="1">
                <a:solidFill>
                  <a:srgbClr val="003399"/>
                </a:solidFill>
                <a:latin typeface="Courier New" panose="02070309020205020404" pitchFamily="49" charset="0"/>
              </a:rPr>
              <a:t>        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        if (num == 7) {    </a:t>
            </a: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found lucky 7; can exit now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            return true;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    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  <a:endParaRPr lang="en-US" altLang="en-US" sz="8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800" b="1">
                <a:solidFill>
                  <a:srgbClr val="008080"/>
                </a:solidFill>
                <a:latin typeface="Courier New" panose="02070309020205020404" pitchFamily="49" charset="0"/>
              </a:rPr>
              <a:t>    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    return false;   </a:t>
            </a: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if we get here, there was no 7</a:t>
            </a:r>
            <a:endParaRPr lang="en-US" altLang="en-US" sz="1800" b="1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/>
              <a:t>Returns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  <a:r>
              <a:rPr lang="en-US" altLang="en-US"/>
              <a:t> immediately if 7 is found.</a:t>
            </a:r>
          </a:p>
          <a:p>
            <a:pPr lvl="1" eaLnBrk="1" hangingPunct="1"/>
            <a:r>
              <a:rPr lang="en-US" altLang="en-US"/>
              <a:t>If 7 isn't found, the loop continues drawing lotto numbers.</a:t>
            </a:r>
          </a:p>
          <a:p>
            <a:pPr lvl="1" eaLnBrk="1" hangingPunct="1"/>
            <a:r>
              <a:rPr lang="en-US" altLang="en-US"/>
              <a:t>If all ten aren't 7, the loop ends and we return </a:t>
            </a:r>
            <a:r>
              <a:rPr lang="en-US" altLang="en-US">
                <a:latin typeface="Courier New" panose="02070309020205020404" pitchFamily="49" charset="0"/>
              </a:rPr>
              <a:t>false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BFDC068F-4044-4AA9-AA99-3D96D00F8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loop question</a:t>
            </a:r>
          </a:p>
        </p:txBody>
      </p:sp>
      <p:sp>
        <p:nvSpPr>
          <p:cNvPr id="732163" name="Rectangle 3">
            <a:extLst>
              <a:ext uri="{FF2B5EF4-FFF2-40B4-BE49-F238E27FC236}">
                <a16:creationId xmlns:a16="http://schemas.microsoft.com/office/drawing/2014/main" id="{47AB4123-3ADB-446C-8ABE-598D885F4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 a method </a:t>
            </a:r>
            <a:r>
              <a:rPr lang="en-US" altLang="en-US">
                <a:latin typeface="Courier New" panose="02070309020205020404" pitchFamily="49" charset="0"/>
              </a:rPr>
              <a:t>digitSum</a:t>
            </a:r>
            <a:r>
              <a:rPr lang="en-US" altLang="en-US"/>
              <a:t> that accepts an integer parameter and returns the sum of its digits.</a:t>
            </a:r>
          </a:p>
          <a:p>
            <a:pPr lvl="1" eaLnBrk="1" hangingPunct="1">
              <a:buFontTx/>
              <a:buNone/>
            </a:pPr>
            <a:endParaRPr lang="en-US" altLang="en-US" sz="900"/>
          </a:p>
          <a:p>
            <a:pPr lvl="1" eaLnBrk="1" hangingPunct="1"/>
            <a:r>
              <a:rPr lang="en-US" altLang="en-US"/>
              <a:t>Assume that the number is non-negative.</a:t>
            </a:r>
            <a:endParaRPr lang="en-US" altLang="en-US" sz="900"/>
          </a:p>
          <a:p>
            <a:pPr lvl="1" eaLnBrk="1" hangingPunct="1">
              <a:buFontTx/>
              <a:buNone/>
            </a:pPr>
            <a:endParaRPr lang="en-US" altLang="en-US" sz="900"/>
          </a:p>
          <a:p>
            <a:pPr lvl="1" eaLnBrk="1" hangingPunct="1"/>
            <a:r>
              <a:rPr lang="en-US" altLang="en-US"/>
              <a:t>Example: </a:t>
            </a:r>
            <a:r>
              <a:rPr lang="en-US" altLang="en-US">
                <a:latin typeface="Courier New" panose="02070309020205020404" pitchFamily="49" charset="0"/>
              </a:rPr>
              <a:t>digitSum(29107)</a:t>
            </a:r>
            <a:r>
              <a:rPr lang="en-US" altLang="en-US"/>
              <a:t> returns 2+9+1+0+7 or </a:t>
            </a:r>
            <a:r>
              <a:rPr lang="en-US" altLang="en-US">
                <a:latin typeface="Courier New" panose="02070309020205020404" pitchFamily="49" charset="0"/>
              </a:rPr>
              <a:t>19</a:t>
            </a:r>
            <a:endParaRPr lang="en-US" altLang="en-US" sz="900"/>
          </a:p>
          <a:p>
            <a:pPr lvl="1" eaLnBrk="1" hangingPunct="1">
              <a:buFontTx/>
              <a:buNone/>
            </a:pPr>
            <a:endParaRPr lang="en-US" altLang="en-US"/>
          </a:p>
          <a:p>
            <a:pPr lvl="1" eaLnBrk="1" hangingPunct="1">
              <a:buFontTx/>
              <a:buNone/>
            </a:pPr>
            <a:endParaRPr lang="en-US" altLang="en-US"/>
          </a:p>
          <a:p>
            <a:pPr lvl="1" eaLnBrk="1" hangingPunct="1"/>
            <a:r>
              <a:rPr lang="en-US" altLang="en-US"/>
              <a:t>Hint: Use the </a:t>
            </a:r>
            <a:r>
              <a:rPr lang="en-US" altLang="en-US">
                <a:latin typeface="Courier New" panose="02070309020205020404" pitchFamily="49" charset="0"/>
              </a:rPr>
              <a:t>%</a:t>
            </a:r>
            <a:r>
              <a:rPr lang="en-US" altLang="en-US"/>
              <a:t> operator to extract a digit from a number.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C6020446-2664-452F-99A0-A81E9EAEF8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loop answer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3DCDE76F-677A-42DE-BB04-8658E7CD5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public static int digitSum(int n)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n = Math.abs(n);           </a:t>
            </a: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// handle negatives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800">
                <a:latin typeface="Courier New" panose="02070309020205020404" pitchFamily="49" charset="0"/>
              </a:rPr>
              <a:t>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int sum = 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while (n &gt; 0)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sum = sum + (n % 10);  </a:t>
            </a: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// add last digit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n = n / 10;            </a:t>
            </a: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// remove last digit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800">
                <a:latin typeface="Courier New" panose="02070309020205020404" pitchFamily="49" charset="0"/>
              </a:rPr>
              <a:t>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return sum;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AC6C77AB-D19E-403F-ADB7-988748D3B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return questions</a:t>
            </a:r>
          </a:p>
        </p:txBody>
      </p:sp>
      <p:sp>
        <p:nvSpPr>
          <p:cNvPr id="734211" name="Rectangle 3">
            <a:extLst>
              <a:ext uri="{FF2B5EF4-FFF2-40B4-BE49-F238E27FC236}">
                <a16:creationId xmlns:a16="http://schemas.microsoft.com/office/drawing/2014/main" id="{FB074640-B719-4FC3-9C51-EACF64702E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hasAnOddDigit</a:t>
            </a:r>
            <a:r>
              <a:rPr lang="en-US" altLang="en-US" sz="2200"/>
              <a:t> : returns </a:t>
            </a:r>
            <a:r>
              <a:rPr lang="en-US" altLang="en-US" sz="2200">
                <a:latin typeface="Courier New" panose="02070309020205020404" pitchFamily="49" charset="0"/>
              </a:rPr>
              <a:t>true</a:t>
            </a:r>
            <a:r>
              <a:rPr lang="en-US" altLang="en-US" sz="2200"/>
              <a:t> if </a:t>
            </a:r>
            <a:r>
              <a:rPr lang="en-US" altLang="en-US" sz="2200" u="sng"/>
              <a:t>any</a:t>
            </a:r>
            <a:r>
              <a:rPr lang="en-US" altLang="en-US" sz="2200"/>
              <a:t> digit of an integer is odd.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hasAnOddDigit(4822</a:t>
            </a:r>
            <a:r>
              <a:rPr lang="en-US" altLang="en-US">
                <a:solidFill>
                  <a:srgbClr val="003399"/>
                </a:solidFill>
                <a:latin typeface="Courier New" panose="02070309020205020404" pitchFamily="49" charset="0"/>
              </a:rPr>
              <a:t>11</a:t>
            </a:r>
            <a:r>
              <a:rPr lang="en-US" altLang="en-US">
                <a:latin typeface="Courier New" panose="02070309020205020404" pitchFamily="49" charset="0"/>
              </a:rPr>
              <a:t>6)</a:t>
            </a:r>
            <a:r>
              <a:rPr lang="en-US" altLang="en-US"/>
              <a:t> returns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hasAnOddDigit(2448)</a:t>
            </a:r>
            <a:r>
              <a:rPr lang="en-US" altLang="en-US"/>
              <a:t> returns </a:t>
            </a:r>
            <a:r>
              <a:rPr lang="en-US" altLang="en-US">
                <a:latin typeface="Courier New" panose="02070309020205020404" pitchFamily="49" charset="0"/>
              </a:rPr>
              <a:t>false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allDigitsOdd</a:t>
            </a:r>
            <a:r>
              <a:rPr lang="en-US" altLang="en-US" sz="2200"/>
              <a:t> : returns </a:t>
            </a:r>
            <a:r>
              <a:rPr lang="en-US" altLang="en-US" sz="2200">
                <a:latin typeface="Courier New" panose="02070309020205020404" pitchFamily="49" charset="0"/>
              </a:rPr>
              <a:t>true</a:t>
            </a:r>
            <a:r>
              <a:rPr lang="en-US" altLang="en-US" sz="2200"/>
              <a:t> if </a:t>
            </a:r>
            <a:r>
              <a:rPr lang="en-US" altLang="en-US" sz="2200" u="sng"/>
              <a:t>every</a:t>
            </a:r>
            <a:r>
              <a:rPr lang="en-US" altLang="en-US" sz="2200"/>
              <a:t> digit of an integer is odd.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allDigitsOdd(135319)</a:t>
            </a:r>
            <a:r>
              <a:rPr lang="en-US" altLang="en-US"/>
              <a:t> returns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allDigitsOdd(917</a:t>
            </a: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4</a:t>
            </a:r>
            <a:r>
              <a:rPr lang="en-US" altLang="en-US">
                <a:latin typeface="Courier New" panose="02070309020205020404" pitchFamily="49" charset="0"/>
              </a:rPr>
              <a:t>5</a:t>
            </a: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>
                <a:latin typeface="Courier New" panose="02070309020205020404" pitchFamily="49" charset="0"/>
              </a:rPr>
              <a:t>9)</a:t>
            </a:r>
            <a:r>
              <a:rPr lang="en-US" altLang="en-US"/>
              <a:t> returns </a:t>
            </a:r>
            <a:r>
              <a:rPr lang="en-US" altLang="en-US">
                <a:latin typeface="Courier New" panose="02070309020205020404" pitchFamily="49" charset="0"/>
              </a:rPr>
              <a:t>false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isAllVowels</a:t>
            </a:r>
            <a:r>
              <a:rPr lang="en-US" altLang="en-US" sz="2200"/>
              <a:t> : returns </a:t>
            </a:r>
            <a:r>
              <a:rPr lang="en-US" altLang="en-US" sz="2200">
                <a:latin typeface="Courier New" panose="02070309020205020404" pitchFamily="49" charset="0"/>
              </a:rPr>
              <a:t>true</a:t>
            </a:r>
            <a:r>
              <a:rPr lang="en-US" altLang="en-US" sz="2200"/>
              <a:t> if </a:t>
            </a:r>
            <a:r>
              <a:rPr lang="en-US" altLang="en-US" sz="2200" u="sng"/>
              <a:t>every</a:t>
            </a:r>
            <a:r>
              <a:rPr lang="en-US" altLang="en-US" sz="2200"/>
              <a:t> char in a </a:t>
            </a:r>
            <a:r>
              <a:rPr lang="en-US" altLang="en-US" sz="2200">
                <a:latin typeface="Courier New" panose="02070309020205020404" pitchFamily="49" charset="0"/>
              </a:rPr>
              <a:t>String</a:t>
            </a:r>
            <a:r>
              <a:rPr lang="en-US" altLang="en-US" sz="2200"/>
              <a:t> is a vowel.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isAllVowels("eIeIo")</a:t>
            </a:r>
            <a:r>
              <a:rPr lang="en-US" altLang="en-US"/>
              <a:t> returns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isAllVowels("oi</a:t>
            </a: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nk</a:t>
            </a:r>
            <a:r>
              <a:rPr lang="en-US" altLang="en-US">
                <a:latin typeface="Courier New" panose="02070309020205020404" pitchFamily="49" charset="0"/>
              </a:rPr>
              <a:t>")</a:t>
            </a:r>
            <a:r>
              <a:rPr lang="en-US" altLang="en-US"/>
              <a:t> returns </a:t>
            </a:r>
            <a:r>
              <a:rPr lang="en-US" altLang="en-US">
                <a:latin typeface="Courier New" panose="02070309020205020404" pitchFamily="49" charset="0"/>
              </a:rPr>
              <a:t>false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These problems are available in our Practice-It! system under </a:t>
            </a:r>
            <a:r>
              <a:rPr lang="en-US" altLang="en-US" b="1"/>
              <a:t>5.x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3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34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342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342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342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949B1B6-7D44-4FB7-8AEE-A2F10F1C6A6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/>
              <a:t>Fencepost method solution</a:t>
            </a:r>
          </a:p>
        </p:txBody>
      </p:sp>
      <p:sp>
        <p:nvSpPr>
          <p:cNvPr id="676867" name="Rectangle 3">
            <a:extLst>
              <a:ext uri="{FF2B5EF4-FFF2-40B4-BE49-F238E27FC236}">
                <a16:creationId xmlns:a16="http://schemas.microsoft.com/office/drawing/2014/main" id="{C66202D5-42D3-45BA-BBD0-A1D613FFC3BE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public static void printNumbers(int max) {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    System.out.print(1);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for (int i = 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>
                <a:latin typeface="Courier New" panose="02070309020205020404" pitchFamily="49" charset="0"/>
              </a:rPr>
              <a:t>; i &lt;= max; i++) {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System.out.print(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", " + i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}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System.out.println();  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to end the line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marL="273050" indent="-273050" eaLnBrk="1" hangingPunct="1">
              <a:lnSpc>
                <a:spcPct val="90000"/>
              </a:lnSpc>
            </a:pPr>
            <a:r>
              <a:rPr lang="en-US" altLang="en-US" sz="2200"/>
              <a:t>Alternate solution: Either first or last "post" can be taken out:</a:t>
            </a:r>
            <a:endParaRPr lang="en-US" altLang="en-US" sz="2200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public static void printNumbers(int max) {</a:t>
            </a:r>
            <a:endParaRPr lang="en-US" altLang="en-US" b="1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for (int i = 1; 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i &lt;= max - 1</a:t>
            </a:r>
            <a:r>
              <a:rPr lang="en-US" altLang="en-US">
                <a:latin typeface="Courier New" panose="02070309020205020404" pitchFamily="49" charset="0"/>
              </a:rPr>
              <a:t>; i++) {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System.out.print(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i + ", "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}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    System.out.println(max);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to end the line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7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7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7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7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CEB5F811-0C10-44A7-A1D2-05899B5A75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return answers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595B2A92-0B4E-45BA-8E62-1E68EB714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public static boolean hasAnOddDigit(int n) {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while (n != 0) {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if (n % 2 != 0) {   </a:t>
            </a:r>
            <a:r>
              <a:rPr lang="en-US" altLang="en-US" sz="1600" b="1">
                <a:solidFill>
                  <a:srgbClr val="008080"/>
                </a:solidFill>
                <a:latin typeface="Courier New" panose="02070309020205020404" pitchFamily="49" charset="0"/>
              </a:rPr>
              <a:t>// check whether last digit is odd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  return true;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}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n = n / 10;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return false;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  <a:endParaRPr lang="en-US" altLang="en-US" sz="18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5000"/>
              </a:lnSpc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public static boolean allDigitsOdd(int n) {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while (n != 0) {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if (n % 2 == 0) {   </a:t>
            </a:r>
            <a:r>
              <a:rPr lang="en-US" altLang="en-US" sz="1600" b="1">
                <a:solidFill>
                  <a:srgbClr val="008080"/>
                </a:solidFill>
                <a:latin typeface="Courier New" panose="02070309020205020404" pitchFamily="49" charset="0"/>
              </a:rPr>
              <a:t>// check whether last digit is even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  return false;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}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n = n / 10;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return true;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  <a:endParaRPr lang="en-US" altLang="en-US" sz="18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5000"/>
              </a:lnSpc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public static boolean isAllVowels(String s) {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for (int i = 0; i &lt; s.length(); i++) {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String letter = s.substring(i, i + 1);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if (!isVowel(letter)) {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  return false;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}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return true;</a:t>
            </a:r>
          </a:p>
          <a:p>
            <a:pPr lvl="1" eaLnBrk="1" hangingPunct="1">
              <a:lnSpc>
                <a:spcPct val="5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>
            <a:extLst>
              <a:ext uri="{FF2B5EF4-FFF2-40B4-BE49-F238E27FC236}">
                <a16:creationId xmlns:a16="http://schemas.microsoft.com/office/drawing/2014/main" id="{B9BD5D4E-EED7-4052-BBD5-71D782801C0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219200"/>
            <a:ext cx="7772400" cy="1470025"/>
          </a:xfrm>
        </p:spPr>
        <p:txBody>
          <a:bodyPr lIns="0" rIns="0" bIns="0" anchor="b"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Logical Assertions</a:t>
            </a:r>
          </a:p>
        </p:txBody>
      </p:sp>
      <p:sp>
        <p:nvSpPr>
          <p:cNvPr id="71683" name="Rectangle 6">
            <a:extLst>
              <a:ext uri="{FF2B5EF4-FFF2-40B4-BE49-F238E27FC236}">
                <a16:creationId xmlns:a16="http://schemas.microsoft.com/office/drawing/2014/main" id="{53CA5EB4-8598-4A2F-BCC5-D46C2AA3977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539750" y="3016250"/>
            <a:ext cx="7905750" cy="1851025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6C48A1BF-D826-46AF-91E8-BCAEC4A49B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/>
              <a:t>Logical assertions</a:t>
            </a:r>
          </a:p>
        </p:txBody>
      </p:sp>
      <p:sp>
        <p:nvSpPr>
          <p:cNvPr id="738307" name="Rectangle 3">
            <a:extLst>
              <a:ext uri="{FF2B5EF4-FFF2-40B4-BE49-F238E27FC236}">
                <a16:creationId xmlns:a16="http://schemas.microsoft.com/office/drawing/2014/main" id="{BCD8F228-72FF-43E7-AB37-44BA18F2D6D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 eaLnBrk="1" hangingPunct="1"/>
            <a:r>
              <a:rPr lang="en-US" altLang="en-US" b="1"/>
              <a:t>assertion</a:t>
            </a:r>
            <a:r>
              <a:rPr lang="en-US" altLang="en-US"/>
              <a:t>: A statement that is either true or false.</a:t>
            </a:r>
          </a:p>
          <a:p>
            <a:pPr marL="639763" lvl="1" indent="-246063" eaLnBrk="1" hangingPunct="1">
              <a:buFont typeface="Wingdings" panose="05000000000000000000" pitchFamily="2" charset="2"/>
              <a:buNone/>
            </a:pPr>
            <a:endParaRPr lang="en-US" altLang="en-US" sz="900"/>
          </a:p>
          <a:p>
            <a:pPr marL="639763" lvl="1" indent="-246063" eaLnBrk="1" hangingPunct="1">
              <a:buFont typeface="Wingdings" panose="05000000000000000000" pitchFamily="2" charset="2"/>
              <a:buNone/>
            </a:pPr>
            <a:r>
              <a:rPr lang="en-US" altLang="en-US"/>
              <a:t>Examples:</a:t>
            </a:r>
          </a:p>
          <a:p>
            <a:pPr marL="639763" lvl="1" indent="-246063" eaLnBrk="1" hangingPunct="1"/>
            <a:r>
              <a:rPr lang="en-US" altLang="en-US"/>
              <a:t>Java was created in 1995.</a:t>
            </a:r>
          </a:p>
          <a:p>
            <a:pPr marL="639763" lvl="1" indent="-246063" eaLnBrk="1" hangingPunct="1"/>
            <a:r>
              <a:rPr lang="en-US" altLang="en-US"/>
              <a:t>The sky is purple.</a:t>
            </a:r>
          </a:p>
          <a:p>
            <a:pPr marL="639763" lvl="1" indent="-246063" eaLnBrk="1" hangingPunct="1"/>
            <a:r>
              <a:rPr lang="en-US" altLang="en-US"/>
              <a:t>23 is a prime number.</a:t>
            </a:r>
          </a:p>
          <a:p>
            <a:pPr marL="639763" lvl="1" indent="-246063" eaLnBrk="1" hangingPunct="1"/>
            <a:r>
              <a:rPr lang="en-US" altLang="en-US"/>
              <a:t>10 is greater than 20.</a:t>
            </a:r>
          </a:p>
          <a:p>
            <a:pPr marL="639763" lvl="1" indent="-246063" eaLnBrk="1" hangingPunct="1"/>
            <a:r>
              <a:rPr lang="en-US" altLang="en-US"/>
              <a:t>x divided by 2 equals 7.  </a:t>
            </a:r>
            <a:r>
              <a:rPr lang="en-US" altLang="en-US" i="1"/>
              <a:t>(depends on the value of x)</a:t>
            </a:r>
          </a:p>
          <a:p>
            <a:pPr marL="639763" lvl="1" indent="-246063" eaLnBrk="1" hangingPunct="1"/>
            <a:endParaRPr lang="en-US" altLang="en-US"/>
          </a:p>
          <a:p>
            <a:pPr marL="639763" lvl="1" indent="-246063" eaLnBrk="1" hangingPunct="1"/>
            <a:endParaRPr lang="en-US" altLang="en-US"/>
          </a:p>
          <a:p>
            <a:pPr marL="273050" indent="-273050" eaLnBrk="1" hangingPunct="1"/>
            <a:r>
              <a:rPr lang="en-US" altLang="en-US"/>
              <a:t>An assertion might be false ("The sky is purple" above), but it is still an assertion because it is a true/false statement.</a:t>
            </a:r>
          </a:p>
          <a:p>
            <a:pPr marL="273050" indent="-273050" eaLnBrk="1" hangingPunct="1"/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19F9BE35-EE4F-4EB4-B205-78D2AF06D0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/>
              <a:t>Reasoning about assertions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A1A51BD7-94B2-43A8-BD77-0AE7C22460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273050" indent="-273050" eaLnBrk="1" hangingPunct="1">
              <a:lnSpc>
                <a:spcPct val="90000"/>
              </a:lnSpc>
            </a:pPr>
            <a:r>
              <a:rPr lang="en-US" altLang="en-US"/>
              <a:t>Suppose you have the following code: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if (x &gt; 3) {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Point A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    x--;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Point B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    x++;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Point C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Point D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3050" indent="-273050" eaLnBrk="1" hangingPunct="1">
              <a:lnSpc>
                <a:spcPct val="80000"/>
              </a:lnSpc>
            </a:pPr>
            <a:endParaRPr lang="en-US" altLang="en-US"/>
          </a:p>
          <a:p>
            <a:pPr marL="273050" indent="-273050" eaLnBrk="1" hangingPunct="1">
              <a:lnSpc>
                <a:spcPct val="90000"/>
              </a:lnSpc>
            </a:pPr>
            <a:r>
              <a:rPr lang="en-US" altLang="en-US"/>
              <a:t>What do you know about </a:t>
            </a:r>
            <a:r>
              <a:rPr lang="en-US" altLang="en-US">
                <a:latin typeface="Courier New" panose="02070309020205020404" pitchFamily="49" charset="0"/>
              </a:rPr>
              <a:t>x</a:t>
            </a:r>
            <a:r>
              <a:rPr lang="en-US" altLang="en-US"/>
              <a:t>'s value at the three points?</a:t>
            </a:r>
          </a:p>
          <a:p>
            <a:pPr marL="639763" lvl="1" indent="-246063" eaLnBrk="1" hangingPunct="1">
              <a:lnSpc>
                <a:spcPct val="90000"/>
              </a:lnSpc>
            </a:pPr>
            <a:r>
              <a:rPr lang="en-US" altLang="en-US"/>
              <a:t>Is </a:t>
            </a:r>
            <a:r>
              <a:rPr lang="en-US" altLang="en-US">
                <a:latin typeface="Courier New" panose="02070309020205020404" pitchFamily="49" charset="0"/>
              </a:rPr>
              <a:t>x &gt; 3</a:t>
            </a:r>
            <a:r>
              <a:rPr lang="en-US" altLang="en-US"/>
              <a:t>?  Always?  Sometimes?  Never?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38844B61-0ED5-48F3-A134-1B5F2B413C7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/>
              <a:t>Assertions in code</a:t>
            </a:r>
          </a:p>
        </p:txBody>
      </p:sp>
      <p:sp>
        <p:nvSpPr>
          <p:cNvPr id="1728515" name="Rectangle 3">
            <a:extLst>
              <a:ext uri="{FF2B5EF4-FFF2-40B4-BE49-F238E27FC236}">
                <a16:creationId xmlns:a16="http://schemas.microsoft.com/office/drawing/2014/main" id="{8A5E9B88-4A03-47A9-BDB7-24E5D7971B5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273050" indent="-273050" eaLnBrk="1" hangingPunct="1">
              <a:lnSpc>
                <a:spcPct val="80000"/>
              </a:lnSpc>
              <a:defRPr/>
            </a:pPr>
            <a:r>
              <a:rPr lang="en-US" altLang="en-US" sz="2200"/>
              <a:t>We can make assertions about our code and ask whether they are true at various points in the code.</a:t>
            </a:r>
          </a:p>
          <a:p>
            <a:pPr marL="639763" lvl="1" indent="-246063" eaLnBrk="1" hangingPunct="1">
              <a:lnSpc>
                <a:spcPct val="80000"/>
              </a:lnSpc>
              <a:defRPr/>
            </a:pPr>
            <a:r>
              <a:rPr lang="en-US" altLang="en-US" sz="2100"/>
              <a:t>Valid answers are ALWAYS, NEVER, or SOMETIMES.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	System.out.print("Type a nonnegative number: ");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	double number = console.nextDouble();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b="1" i="1">
                <a:solidFill>
                  <a:srgbClr val="008080"/>
                </a:solidFill>
                <a:latin typeface="Courier New" panose="02070309020205020404" pitchFamily="49" charset="0"/>
              </a:rPr>
              <a:t>	// Point A: is number &lt; 0.0 here?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	while (number &lt; 0.0) {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b="1" i="1">
                <a:solidFill>
                  <a:srgbClr val="008080"/>
                </a:solidFill>
                <a:latin typeface="Courier New" panose="02070309020205020404" pitchFamily="49" charset="0"/>
              </a:rPr>
              <a:t>	    // Point B: is number &lt; 0.0 here?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	    System.out.print("Negative; try again: ");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	    number = console.nextDouble();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b="1" i="1">
                <a:solidFill>
                  <a:srgbClr val="008080"/>
                </a:solidFill>
                <a:latin typeface="Courier New" panose="02070309020205020404" pitchFamily="49" charset="0"/>
              </a:rPr>
              <a:t>	    // Point C: is number &lt; 0.0 here?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b="1" i="1">
                <a:solidFill>
                  <a:srgbClr val="008080"/>
                </a:solidFill>
                <a:latin typeface="Courier New" panose="02070309020205020404" pitchFamily="49" charset="0"/>
              </a:rPr>
              <a:t>	// Point D: is number &lt; 0.0 here?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5E03186-5316-4054-8245-7A1C3BF01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4225" y="2317750"/>
            <a:ext cx="2057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EB641B"/>
              </a:buClr>
              <a:buSzPct val="95000"/>
              <a:buFont typeface="Wingdings" panose="05000000000000000000" pitchFamily="2" charset="2"/>
              <a:buNone/>
            </a:pPr>
            <a:endParaRPr lang="en-US" altLang="en-US" sz="2200" b="1" i="1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</a:pPr>
            <a:endParaRPr lang="en-US" altLang="en-US" sz="2200" b="1" i="1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>
                <a:srgbClr val="EB641B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en-US" sz="2200" b="1" i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(SOMETIMES)</a:t>
            </a:r>
          </a:p>
          <a:p>
            <a:pPr eaLnBrk="1" hangingPunct="1">
              <a:lnSpc>
                <a:spcPct val="80000"/>
              </a:lnSpc>
              <a:buClr>
                <a:srgbClr val="EB641B"/>
              </a:buClr>
              <a:buSzPct val="95000"/>
              <a:buFont typeface="Wingdings" panose="05000000000000000000" pitchFamily="2" charset="2"/>
              <a:buNone/>
            </a:pPr>
            <a:endParaRPr lang="en-US" altLang="en-US" sz="2200" b="1" i="1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>
                <a:srgbClr val="EB641B"/>
              </a:buClr>
              <a:buSzPct val="95000"/>
              <a:buFont typeface="Wingdings" panose="05000000000000000000" pitchFamily="2" charset="2"/>
              <a:buNone/>
            </a:pPr>
            <a:endParaRPr lang="en-US" altLang="en-US" sz="2200" b="1" i="1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>
                <a:srgbClr val="EB641B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en-US" sz="2200" b="1" i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(ALWAYS)</a:t>
            </a:r>
          </a:p>
          <a:p>
            <a:pPr eaLnBrk="1" hangingPunct="1">
              <a:lnSpc>
                <a:spcPct val="80000"/>
              </a:lnSpc>
              <a:buClr>
                <a:srgbClr val="EB641B"/>
              </a:buClr>
              <a:buSzPct val="95000"/>
              <a:buFont typeface="Wingdings" panose="05000000000000000000" pitchFamily="2" charset="2"/>
              <a:buNone/>
            </a:pPr>
            <a:endParaRPr lang="en-US" altLang="en-US" sz="2200" b="1" i="1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>
                <a:srgbClr val="EB641B"/>
              </a:buClr>
              <a:buSzPct val="95000"/>
              <a:buFont typeface="Wingdings" panose="05000000000000000000" pitchFamily="2" charset="2"/>
              <a:buNone/>
            </a:pPr>
            <a:endParaRPr lang="en-US" altLang="en-US" sz="2200" b="1" i="1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>
                <a:srgbClr val="EB641B"/>
              </a:buClr>
              <a:buSzPct val="95000"/>
              <a:buFont typeface="Wingdings" panose="05000000000000000000" pitchFamily="2" charset="2"/>
              <a:buNone/>
            </a:pPr>
            <a:endParaRPr lang="en-US" altLang="en-US" sz="2200" b="1" i="1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>
                <a:srgbClr val="EB641B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en-US" sz="2200" b="1" i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(SOMETIMES)</a:t>
            </a:r>
          </a:p>
          <a:p>
            <a:pPr eaLnBrk="1" hangingPunct="1">
              <a:lnSpc>
                <a:spcPct val="80000"/>
              </a:lnSpc>
              <a:buClr>
                <a:srgbClr val="EB641B"/>
              </a:buClr>
              <a:buSzPct val="95000"/>
              <a:buFont typeface="Wingdings" panose="05000000000000000000" pitchFamily="2" charset="2"/>
              <a:buNone/>
            </a:pPr>
            <a:endParaRPr lang="en-US" altLang="en-US" sz="2200" b="1" i="1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>
                <a:srgbClr val="EB641B"/>
              </a:buClr>
              <a:buSzPct val="95000"/>
              <a:buFont typeface="Wingdings" panose="05000000000000000000" pitchFamily="2" charset="2"/>
              <a:buNone/>
            </a:pPr>
            <a:endParaRPr lang="en-US" altLang="en-US" sz="2200" b="1" i="1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>
                <a:srgbClr val="EB641B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en-US" sz="2200" b="1" i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(NEVER)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BAB52C7B-31FA-4B42-A86A-220BE6034D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Reasoning about assertions</a:t>
            </a:r>
          </a:p>
        </p:txBody>
      </p:sp>
      <p:sp>
        <p:nvSpPr>
          <p:cNvPr id="741379" name="Rectangle 3">
            <a:extLst>
              <a:ext uri="{FF2B5EF4-FFF2-40B4-BE49-F238E27FC236}">
                <a16:creationId xmlns:a16="http://schemas.microsoft.com/office/drawing/2014/main" id="{D3A84514-75BD-42A1-A0A9-7C518DB94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Right after a variable is initialized, its value is known: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int x = 3;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is x &gt; 0?  ALWAYS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b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/>
              <a:t>In general you know nothing about parameters' values: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public static void mystery(int a, int b)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is a == 10?  SOMETIMES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b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/>
              <a:t>But inside an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, etc., you may know something: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public static void mystery(int a, int b)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if (a &lt; 0)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 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is a == 10?  NEVER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    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D41DA6CD-C056-47AB-8D63-0E9965A09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Assertions and loops</a:t>
            </a:r>
          </a:p>
        </p:txBody>
      </p:sp>
      <p:sp>
        <p:nvSpPr>
          <p:cNvPr id="742403" name="Rectangle 3">
            <a:extLst>
              <a:ext uri="{FF2B5EF4-FFF2-40B4-BE49-F238E27FC236}">
                <a16:creationId xmlns:a16="http://schemas.microsoft.com/office/drawing/2014/main" id="{72D447B8-F7BB-49E6-8670-6CC0F5A85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n-US" altLang="en-US"/>
              <a:t>At the start of a loop's body, the loop's test must be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  <a:r>
              <a:rPr lang="en-US" altLang="en-US"/>
              <a:t>: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while (y &lt; 10) {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is y &lt; 10?  ALWAYS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...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</a:pPr>
            <a:r>
              <a:rPr lang="en-US" altLang="en-US"/>
              <a:t>After a loop, the loop's test must be </a:t>
            </a:r>
            <a:r>
              <a:rPr lang="en-US" altLang="en-US">
                <a:latin typeface="Courier New" panose="02070309020205020404" pitchFamily="49" charset="0"/>
              </a:rPr>
              <a:t>false</a:t>
            </a:r>
            <a:r>
              <a:rPr lang="en-US" altLang="en-US"/>
              <a:t>: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while (y &lt; 10) {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...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is y &lt; 10?  NEVER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</a:pPr>
            <a:r>
              <a:rPr lang="en-US" altLang="en-US"/>
              <a:t>Inside a loop's body, the loop's test may become </a:t>
            </a:r>
            <a:r>
              <a:rPr lang="en-US" altLang="en-US">
                <a:latin typeface="Courier New" panose="02070309020205020404" pitchFamily="49" charset="0"/>
              </a:rPr>
              <a:t>false</a:t>
            </a:r>
            <a:r>
              <a:rPr lang="en-US" altLang="en-US"/>
              <a:t>: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while (y &lt; 10) {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y++;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is y &lt; 10?  SOMETIMES</a:t>
            </a: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73A63058-502E-4F48-B2F6-92430095B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"Sometimes"</a:t>
            </a:r>
          </a:p>
        </p:txBody>
      </p:sp>
      <p:sp>
        <p:nvSpPr>
          <p:cNvPr id="743427" name="Rectangle 3">
            <a:extLst>
              <a:ext uri="{FF2B5EF4-FFF2-40B4-BE49-F238E27FC236}">
                <a16:creationId xmlns:a16="http://schemas.microsoft.com/office/drawing/2014/main" id="{C30D1888-D038-4477-8E74-7E77A9B71B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Things that cause a variable's value to be unknown</a:t>
            </a:r>
            <a:br>
              <a:rPr lang="en-US" altLang="en-US"/>
            </a:br>
            <a:r>
              <a:rPr lang="en-US" altLang="en-US"/>
              <a:t>(often leads to "sometimes" answers):</a:t>
            </a:r>
          </a:p>
          <a:p>
            <a:pPr lvl="1" eaLnBrk="1" hangingPunct="1"/>
            <a:endParaRPr lang="en-US" altLang="en-US" sz="900"/>
          </a:p>
          <a:p>
            <a:pPr lvl="1" eaLnBrk="1" hangingPunct="1"/>
            <a:r>
              <a:rPr lang="en-US" altLang="en-US"/>
              <a:t>reading from a </a:t>
            </a:r>
            <a:r>
              <a:rPr lang="en-US" altLang="en-US">
                <a:latin typeface="Courier New" panose="02070309020205020404" pitchFamily="49" charset="0"/>
              </a:rPr>
              <a:t>Scanner</a:t>
            </a:r>
          </a:p>
          <a:p>
            <a:pPr lvl="1" eaLnBrk="1" hangingPunct="1"/>
            <a:r>
              <a:rPr lang="en-US" altLang="en-US"/>
              <a:t>reading a number from a </a:t>
            </a:r>
            <a:r>
              <a:rPr lang="en-US" altLang="en-US">
                <a:latin typeface="Courier New" panose="02070309020205020404" pitchFamily="49" charset="0"/>
              </a:rPr>
              <a:t>Random</a:t>
            </a:r>
            <a:r>
              <a:rPr lang="en-US" altLang="en-US"/>
              <a:t> object</a:t>
            </a:r>
          </a:p>
          <a:p>
            <a:pPr lvl="1" eaLnBrk="1" hangingPunct="1"/>
            <a:r>
              <a:rPr lang="en-US" altLang="en-US"/>
              <a:t>a parameter's initial value to a method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If you can reach a part of the program both with the answer being "yes" and the answer being "no", then the correct answer is "sometimes".</a:t>
            </a:r>
          </a:p>
          <a:p>
            <a:pPr lvl="1" eaLnBrk="1" hangingPunct="1"/>
            <a:endParaRPr lang="en-US" altLang="en-US" sz="900"/>
          </a:p>
          <a:p>
            <a:pPr lvl="1" eaLnBrk="1" hangingPunct="1"/>
            <a:r>
              <a:rPr lang="en-US" altLang="en-US"/>
              <a:t>If you're unsure, "Sometimes" is a good guess.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295FFCE8-5FE5-45BB-8478-B405FB523FD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/>
              <a:t>Assertion example 1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3776297F-82AA-4916-B248-D6CB6852911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public static void mystery(int x, int y) {</a:t>
            </a: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int z = 0; </a:t>
            </a: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</a:t>
            </a: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b="1" i="1">
                <a:solidFill>
                  <a:srgbClr val="008080"/>
                </a:solidFill>
                <a:latin typeface="Courier New" panose="02070309020205020404" pitchFamily="49" charset="0"/>
              </a:rPr>
              <a:t>    // Point A </a:t>
            </a: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while (x &gt;= y) {</a:t>
            </a: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b="1" i="1">
                <a:solidFill>
                  <a:srgbClr val="008080"/>
                </a:solidFill>
                <a:latin typeface="Courier New" panose="02070309020205020404" pitchFamily="49" charset="0"/>
              </a:rPr>
              <a:t>        // Point B</a:t>
            </a: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x = x - y;</a:t>
            </a: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z++;</a:t>
            </a: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800">
                <a:latin typeface="Courier New" panose="02070309020205020404" pitchFamily="49" charset="0"/>
              </a:rPr>
              <a:t>        </a:t>
            </a: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if (x != y) {</a:t>
            </a: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b="1" i="1">
                <a:solidFill>
                  <a:srgbClr val="008080"/>
                </a:solidFill>
                <a:latin typeface="Courier New" panose="02070309020205020404" pitchFamily="49" charset="0"/>
              </a:rPr>
              <a:t>            // Point C</a:t>
            </a: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  z = z * 2;</a:t>
            </a: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}</a:t>
            </a: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</a:t>
            </a: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b="1" i="1">
                <a:solidFill>
                  <a:srgbClr val="008080"/>
                </a:solidFill>
                <a:latin typeface="Courier New" panose="02070309020205020404" pitchFamily="49" charset="0"/>
              </a:rPr>
              <a:t>        // Point D</a:t>
            </a: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b="1" i="1">
                <a:solidFill>
                  <a:srgbClr val="008080"/>
                </a:solidFill>
                <a:latin typeface="Courier New" panose="02070309020205020404" pitchFamily="49" charset="0"/>
              </a:rPr>
              <a:t>    // Point E</a:t>
            </a: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System.out.println(z);</a:t>
            </a: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82" name="Group 4">
            <a:extLst>
              <a:ext uri="{FF2B5EF4-FFF2-40B4-BE49-F238E27FC236}">
                <a16:creationId xmlns:a16="http://schemas.microsoft.com/office/drawing/2014/main" id="{3296048B-2F41-438C-BED4-A0E27F78706A}"/>
              </a:ext>
            </a:extLst>
          </p:cNvPr>
          <p:cNvGraphicFramePr>
            <a:graphicFrameLocks noGrp="1"/>
          </p:cNvGraphicFramePr>
          <p:nvPr/>
        </p:nvGraphicFramePr>
        <p:xfrm>
          <a:off x="4478338" y="3810000"/>
          <a:ext cx="4665662" cy="2287588"/>
        </p:xfrm>
        <a:graphic>
          <a:graphicData uri="http://schemas.openxmlformats.org/drawingml/2006/table">
            <a:tbl>
              <a:tblPr/>
              <a:tblGrid>
                <a:gridCol w="922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75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x &lt; y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x == y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z == 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A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B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C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D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E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3" name="Group 4">
            <a:extLst>
              <a:ext uri="{FF2B5EF4-FFF2-40B4-BE49-F238E27FC236}">
                <a16:creationId xmlns:a16="http://schemas.microsoft.com/office/drawing/2014/main" id="{7D013C32-47CD-4E75-8F4D-6DD1AAC4E956}"/>
              </a:ext>
            </a:extLst>
          </p:cNvPr>
          <p:cNvGraphicFramePr>
            <a:graphicFrameLocks noGrp="1"/>
          </p:cNvGraphicFramePr>
          <p:nvPr/>
        </p:nvGraphicFramePr>
        <p:xfrm>
          <a:off x="4473575" y="3810000"/>
          <a:ext cx="4665663" cy="2292350"/>
        </p:xfrm>
        <a:graphic>
          <a:graphicData uri="http://schemas.openxmlformats.org/drawingml/2006/table">
            <a:tbl>
              <a:tblPr/>
              <a:tblGrid>
                <a:gridCol w="92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9950" name="Text Box 41">
            <a:extLst>
              <a:ext uri="{FF2B5EF4-FFF2-40B4-BE49-F238E27FC236}">
                <a16:creationId xmlns:a16="http://schemas.microsoft.com/office/drawing/2014/main" id="{D4C7B075-3379-423B-B976-95C70F29B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590800"/>
            <a:ext cx="5105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Verdana" panose="020B0604030504040204" pitchFamily="34" charset="0"/>
                <a:cs typeface="Times New Roman" panose="02020603050405020304" pitchFamily="18" charset="0"/>
              </a:rPr>
              <a:t>Which of the following assertions are</a:t>
            </a:r>
            <a:br>
              <a:rPr lang="en-US" altLang="en-US" sz="180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800">
                <a:latin typeface="Verdana" panose="020B0604030504040204" pitchFamily="34" charset="0"/>
                <a:cs typeface="Times New Roman" panose="02020603050405020304" pitchFamily="18" charset="0"/>
              </a:rPr>
              <a:t>true at which point(s) in the code?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Verdana" panose="020B0604030504040204" pitchFamily="34" charset="0"/>
                <a:cs typeface="Times New Roman" panose="02020603050405020304" pitchFamily="18" charset="0"/>
              </a:rPr>
              <a:t>Choose ALWAYS, NEVER, or SOMETIMES.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D3A5283D-DAA9-4A8B-B56B-FC8FEC8398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/>
              <a:t>Assertion example 2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BCED042B-C347-46D8-BA22-136F3E418F8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public static int mystery(Scanner console) {</a:t>
            </a: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int prev = 0;</a:t>
            </a: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int count = 0;</a:t>
            </a: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int next = console.nextInt();</a:t>
            </a: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600" b="1" i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b="1" i="1">
                <a:solidFill>
                  <a:srgbClr val="008080"/>
                </a:solidFill>
                <a:latin typeface="Courier New" panose="02070309020205020404" pitchFamily="49" charset="0"/>
              </a:rPr>
              <a:t>    // Point A </a:t>
            </a: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while (next != 0) {</a:t>
            </a: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b="1" i="1">
                <a:solidFill>
                  <a:srgbClr val="008080"/>
                </a:solidFill>
                <a:latin typeface="Courier New" panose="02070309020205020404" pitchFamily="49" charset="0"/>
              </a:rPr>
              <a:t>        // Point B</a:t>
            </a: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if (next == prev) {</a:t>
            </a: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b="1" i="1">
                <a:solidFill>
                  <a:srgbClr val="008080"/>
                </a:solidFill>
                <a:latin typeface="Courier New" panose="02070309020205020404" pitchFamily="49" charset="0"/>
              </a:rPr>
              <a:t>            // Point C</a:t>
            </a: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count++;</a:t>
            </a: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}</a:t>
            </a: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prev = next;</a:t>
            </a: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next = console.nextInt();</a:t>
            </a: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800" b="1" i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b="1" i="1">
                <a:solidFill>
                  <a:srgbClr val="008080"/>
                </a:solidFill>
                <a:latin typeface="Courier New" panose="02070309020205020404" pitchFamily="49" charset="0"/>
              </a:rPr>
              <a:t>        // Point D</a:t>
            </a: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800" b="1" i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b="1" i="1">
                <a:solidFill>
                  <a:srgbClr val="008080"/>
                </a:solidFill>
                <a:latin typeface="Courier New" panose="02070309020205020404" pitchFamily="49" charset="0"/>
              </a:rPr>
              <a:t>    // Point E</a:t>
            </a: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return count;</a:t>
            </a:r>
          </a:p>
          <a:p>
            <a:pPr marL="273050" indent="-27305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1729540" name="Group 4">
            <a:extLst>
              <a:ext uri="{FF2B5EF4-FFF2-40B4-BE49-F238E27FC236}">
                <a16:creationId xmlns:a16="http://schemas.microsoft.com/office/drawing/2014/main" id="{26D7678C-BE63-4850-BBA8-2D00C7CE15ED}"/>
              </a:ext>
            </a:extLst>
          </p:cNvPr>
          <p:cNvGraphicFramePr>
            <a:graphicFrameLocks noGrp="1"/>
          </p:cNvGraphicFramePr>
          <p:nvPr/>
        </p:nvGraphicFramePr>
        <p:xfrm>
          <a:off x="4478338" y="3810000"/>
          <a:ext cx="4665662" cy="2287588"/>
        </p:xfrm>
        <a:graphic>
          <a:graphicData uri="http://schemas.openxmlformats.org/drawingml/2006/table">
            <a:tbl>
              <a:tblPr/>
              <a:tblGrid>
                <a:gridCol w="922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75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next == 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prev == 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next == prev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A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B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C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D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E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0" name="Group 4">
            <a:extLst>
              <a:ext uri="{FF2B5EF4-FFF2-40B4-BE49-F238E27FC236}">
                <a16:creationId xmlns:a16="http://schemas.microsoft.com/office/drawing/2014/main" id="{57011EB8-8577-4C76-99E4-D1A9FB49A78D}"/>
              </a:ext>
            </a:extLst>
          </p:cNvPr>
          <p:cNvGraphicFramePr>
            <a:graphicFrameLocks noGrp="1"/>
          </p:cNvGraphicFramePr>
          <p:nvPr/>
        </p:nvGraphicFramePr>
        <p:xfrm>
          <a:off x="4473575" y="3810000"/>
          <a:ext cx="4665663" cy="2292350"/>
        </p:xfrm>
        <a:graphic>
          <a:graphicData uri="http://schemas.openxmlformats.org/drawingml/2006/table">
            <a:tbl>
              <a:tblPr/>
              <a:tblGrid>
                <a:gridCol w="92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NEVER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0974" name="Text Box 41">
            <a:extLst>
              <a:ext uri="{FF2B5EF4-FFF2-40B4-BE49-F238E27FC236}">
                <a16:creationId xmlns:a16="http://schemas.microsoft.com/office/drawing/2014/main" id="{0EF48F45-67D0-4277-A7C7-1A7A3E873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590800"/>
            <a:ext cx="5105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Verdana" panose="020B0604030504040204" pitchFamily="34" charset="0"/>
                <a:cs typeface="Times New Roman" panose="02020603050405020304" pitchFamily="18" charset="0"/>
              </a:rPr>
              <a:t>Which of the following assertions are</a:t>
            </a:r>
            <a:br>
              <a:rPr lang="en-US" altLang="en-US" sz="180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800">
                <a:latin typeface="Verdana" panose="020B0604030504040204" pitchFamily="34" charset="0"/>
                <a:cs typeface="Times New Roman" panose="02020603050405020304" pitchFamily="18" charset="0"/>
              </a:rPr>
              <a:t>true at which point(s) in the code?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Verdana" panose="020B0604030504040204" pitchFamily="34" charset="0"/>
                <a:cs typeface="Times New Roman" panose="02020603050405020304" pitchFamily="18" charset="0"/>
              </a:rPr>
              <a:t>Choose ALWAYS, NEVER, or SOMETIMES.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601BA63-08DD-4860-8262-CEB6DA0CDED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/>
              <a:t>Fencepost question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45F0349-3C08-45BB-A466-D2B9BF36F733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73050" indent="-273050" eaLnBrk="1" hangingPunct="1"/>
            <a:r>
              <a:rPr lang="en-US" altLang="en-US"/>
              <a:t>Modify your method </a:t>
            </a:r>
            <a:r>
              <a:rPr lang="en-US" altLang="en-US">
                <a:latin typeface="Courier New" panose="02070309020205020404" pitchFamily="49" charset="0"/>
              </a:rPr>
              <a:t>printNumbers</a:t>
            </a:r>
            <a:r>
              <a:rPr lang="en-US" altLang="en-US"/>
              <a:t> into a new method </a:t>
            </a:r>
            <a:r>
              <a:rPr lang="en-US" altLang="en-US">
                <a:latin typeface="Courier New" panose="02070309020205020404" pitchFamily="49" charset="0"/>
              </a:rPr>
              <a:t>printPrimes</a:t>
            </a:r>
            <a:r>
              <a:rPr lang="en-US" altLang="en-US"/>
              <a:t> that prints all </a:t>
            </a:r>
            <a:r>
              <a:rPr lang="en-US" altLang="en-US" i="1"/>
              <a:t>prime </a:t>
            </a:r>
            <a:r>
              <a:rPr lang="en-US" altLang="en-US"/>
              <a:t>numbers up to a max.</a:t>
            </a:r>
          </a:p>
          <a:p>
            <a:pPr marL="639763" lvl="1" indent="-246063" eaLnBrk="1" hangingPunct="1"/>
            <a:endParaRPr lang="en-US" altLang="en-US" sz="900"/>
          </a:p>
          <a:p>
            <a:pPr marL="639763" lvl="1" indent="-246063" eaLnBrk="1" hangingPunct="1"/>
            <a:r>
              <a:rPr lang="en-US" altLang="en-US"/>
              <a:t>Example: </a:t>
            </a:r>
            <a:r>
              <a:rPr lang="en-US" altLang="en-US">
                <a:latin typeface="Courier New" panose="02070309020205020404" pitchFamily="49" charset="0"/>
              </a:rPr>
              <a:t>printPrimes(50)</a:t>
            </a:r>
            <a:r>
              <a:rPr lang="en-US" altLang="en-US"/>
              <a:t> prints</a:t>
            </a:r>
          </a:p>
          <a:p>
            <a:pPr marL="639763" lvl="1" indent="-246063" eaLnBrk="1" hangingPunct="1"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2, 3, 5, 7, 11, 13, 17, 19, 23, 29, 31, 37, 41, 43, 47</a:t>
            </a:r>
          </a:p>
          <a:p>
            <a:pPr marL="639763" lvl="1" indent="-246063" eaLnBrk="1" hangingPunct="1">
              <a:buFontTx/>
              <a:buNone/>
            </a:pPr>
            <a:endParaRPr lang="en-US" altLang="en-US" sz="900"/>
          </a:p>
          <a:p>
            <a:pPr marL="639763" lvl="1" indent="-246063" eaLnBrk="1" hangingPunct="1"/>
            <a:r>
              <a:rPr lang="en-US" altLang="en-US"/>
              <a:t>If the maximum is less than 2, print no output.</a:t>
            </a:r>
            <a:endParaRPr lang="en-US" altLang="en-US" sz="2100">
              <a:latin typeface="Courier New" panose="02070309020205020404" pitchFamily="49" charset="0"/>
            </a:endParaRPr>
          </a:p>
          <a:p>
            <a:pPr marL="639763" lvl="1" indent="-246063" eaLnBrk="1" hangingPunct="1">
              <a:buFontTx/>
              <a:buNone/>
            </a:pPr>
            <a:endParaRPr lang="en-US" altLang="en-US" sz="2100">
              <a:latin typeface="Courier New" panose="02070309020205020404" pitchFamily="49" charset="0"/>
            </a:endParaRPr>
          </a:p>
          <a:p>
            <a:pPr marL="639763" lvl="1" indent="-246063" eaLnBrk="1" hangingPunct="1">
              <a:buFontTx/>
              <a:buNone/>
            </a:pPr>
            <a:endParaRPr lang="en-US" altLang="en-US" sz="2100">
              <a:latin typeface="Courier New" panose="02070309020205020404" pitchFamily="49" charset="0"/>
            </a:endParaRPr>
          </a:p>
          <a:p>
            <a:pPr marL="273050" indent="-273050" eaLnBrk="1" hangingPunct="1"/>
            <a:r>
              <a:rPr lang="en-US" altLang="en-US"/>
              <a:t>To help you, write a method </a:t>
            </a:r>
            <a:r>
              <a:rPr lang="en-US" altLang="en-US">
                <a:latin typeface="Courier New" panose="02070309020205020404" pitchFamily="49" charset="0"/>
              </a:rPr>
              <a:t>countFactors</a:t>
            </a:r>
            <a:r>
              <a:rPr lang="en-US" altLang="en-US"/>
              <a:t> which returns the number of factors of a given integer.</a:t>
            </a:r>
          </a:p>
          <a:p>
            <a:pPr marL="639763" lvl="1" indent="-246063" eaLnBrk="1" hangingPunct="1"/>
            <a:r>
              <a:rPr lang="en-US" altLang="en-US" sz="2000">
                <a:latin typeface="Courier New" panose="02070309020205020404" pitchFamily="49" charset="0"/>
              </a:rPr>
              <a:t>countFactors(20)</a:t>
            </a:r>
            <a:r>
              <a:rPr lang="en-US" altLang="en-US" sz="2000"/>
              <a:t> returns </a:t>
            </a:r>
            <a:r>
              <a:rPr lang="en-US" altLang="en-US" sz="2000">
                <a:latin typeface="Courier New" panose="02070309020205020404" pitchFamily="49" charset="0"/>
              </a:rPr>
              <a:t>6</a:t>
            </a:r>
            <a:r>
              <a:rPr lang="en-US" altLang="en-US" sz="2000"/>
              <a:t> due to factors 1, 2, 4, 5, 10, 20.</a:t>
            </a: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F662862A-1D49-4F2E-95AD-60EA0BED52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/>
              <a:t>Assertion example 3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CE2F35ED-2C1F-4A9A-958C-E086174DE93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639763" lvl="1" indent="-246063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Assumes y &gt;= 0, and returns x^y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public static int pow(int x, int y) {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int prod = 1;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altLang="en-US" sz="1800" b="1" i="1">
                <a:solidFill>
                  <a:srgbClr val="008080"/>
                </a:solidFill>
                <a:latin typeface="Courier New" panose="02070309020205020404" pitchFamily="49" charset="0"/>
              </a:rPr>
              <a:t>    // Point A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while (y &gt; 0) {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altLang="en-US" sz="1800" b="1" i="1">
                <a:solidFill>
                  <a:srgbClr val="008080"/>
                </a:solidFill>
                <a:latin typeface="Courier New" panose="02070309020205020404" pitchFamily="49" charset="0"/>
              </a:rPr>
              <a:t>        // Point B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if (y % 2 == 0) {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altLang="en-US" sz="1800" b="1" i="1">
                <a:solidFill>
                  <a:srgbClr val="008080"/>
                </a:solidFill>
                <a:latin typeface="Courier New" panose="02070309020205020404" pitchFamily="49" charset="0"/>
              </a:rPr>
              <a:t>            // Point C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  x = x * x;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  y = y / 2;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altLang="en-US" sz="1800" b="1" i="1">
                <a:solidFill>
                  <a:srgbClr val="008080"/>
                </a:solidFill>
                <a:latin typeface="Courier New" panose="02070309020205020404" pitchFamily="49" charset="0"/>
              </a:rPr>
              <a:t>            // Point D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} else {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altLang="en-US" sz="1800" b="1" i="1">
                <a:solidFill>
                  <a:srgbClr val="008080"/>
                </a:solidFill>
                <a:latin typeface="Courier New" panose="02070309020205020404" pitchFamily="49" charset="0"/>
              </a:rPr>
              <a:t>            // Point E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  prod = prod * x;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  y--;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altLang="en-US" sz="1800" b="1" i="1">
                <a:solidFill>
                  <a:srgbClr val="008080"/>
                </a:solidFill>
                <a:latin typeface="Courier New" panose="02070309020205020404" pitchFamily="49" charset="0"/>
              </a:rPr>
              <a:t>            // Point F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}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altLang="en-US" sz="1800" b="1" i="1">
                <a:solidFill>
                  <a:srgbClr val="008080"/>
                </a:solidFill>
                <a:latin typeface="Courier New" panose="02070309020205020404" pitchFamily="49" charset="0"/>
              </a:rPr>
              <a:t>    // Point G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return prod;</a:t>
            </a:r>
          </a:p>
          <a:p>
            <a:pPr marL="639763" lvl="1" indent="-246063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747524" name="Group 4">
            <a:extLst>
              <a:ext uri="{FF2B5EF4-FFF2-40B4-BE49-F238E27FC236}">
                <a16:creationId xmlns:a16="http://schemas.microsoft.com/office/drawing/2014/main" id="{4A1452CC-AF0D-47F1-95C8-7CD931459FF0}"/>
              </a:ext>
            </a:extLst>
          </p:cNvPr>
          <p:cNvGraphicFramePr>
            <a:graphicFrameLocks noGrp="1"/>
          </p:cNvGraphicFramePr>
          <p:nvPr/>
        </p:nvGraphicFramePr>
        <p:xfrm>
          <a:off x="5257800" y="3124200"/>
          <a:ext cx="3352800" cy="3081338"/>
        </p:xfrm>
        <a:graphic>
          <a:graphicData uri="http://schemas.openxmlformats.org/drawingml/2006/table">
            <a:tbl>
              <a:tblPr/>
              <a:tblGrid>
                <a:gridCol w="92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3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y &gt; 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y % 2 == 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1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A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B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1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C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D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91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91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F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G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2986" name="Text Box 41">
            <a:extLst>
              <a:ext uri="{FF2B5EF4-FFF2-40B4-BE49-F238E27FC236}">
                <a16:creationId xmlns:a16="http://schemas.microsoft.com/office/drawing/2014/main" id="{9819C77C-7E0C-4F72-B713-C94E45173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057400"/>
            <a:ext cx="5105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Verdana" panose="020B0604030504040204" pitchFamily="34" charset="0"/>
                <a:cs typeface="Times New Roman" panose="02020603050405020304" pitchFamily="18" charset="0"/>
              </a:rPr>
              <a:t>Which of the following assertions are</a:t>
            </a:r>
            <a:br>
              <a:rPr lang="en-US" altLang="en-US" sz="180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800">
                <a:latin typeface="Verdana" panose="020B0604030504040204" pitchFamily="34" charset="0"/>
                <a:cs typeface="Times New Roman" panose="02020603050405020304" pitchFamily="18" charset="0"/>
              </a:rPr>
              <a:t>true at which point(s) in the code?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Verdana" panose="020B0604030504040204" pitchFamily="34" charset="0"/>
                <a:cs typeface="Times New Roman" panose="02020603050405020304" pitchFamily="18" charset="0"/>
              </a:rPr>
              <a:t>Choose ALWAYS, NEVER, or SOMETIMES.</a:t>
            </a:r>
          </a:p>
        </p:txBody>
      </p:sp>
      <p:graphicFrame>
        <p:nvGraphicFramePr>
          <p:cNvPr id="747563" name="Group 43">
            <a:extLst>
              <a:ext uri="{FF2B5EF4-FFF2-40B4-BE49-F238E27FC236}">
                <a16:creationId xmlns:a16="http://schemas.microsoft.com/office/drawing/2014/main" id="{3E5C4F3F-0DE5-4B39-900B-1D7DF5466384}"/>
              </a:ext>
            </a:extLst>
          </p:cNvPr>
          <p:cNvGraphicFramePr>
            <a:graphicFrameLocks noGrp="1"/>
          </p:cNvGraphicFramePr>
          <p:nvPr/>
        </p:nvGraphicFramePr>
        <p:xfrm>
          <a:off x="5257800" y="3124200"/>
          <a:ext cx="3352800" cy="3076575"/>
        </p:xfrm>
        <a:graphic>
          <a:graphicData uri="http://schemas.openxmlformats.org/drawingml/2006/table">
            <a:tbl>
              <a:tblPr/>
              <a:tblGrid>
                <a:gridCol w="92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y &gt;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y % 2 ==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53E1922-F960-4180-A6FD-B05F7529AA7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/>
              <a:t>Fencepost answer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BAEACCB-CEEE-4337-8E66-3E98B40EEC9A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altLang="en-US" sz="1600" b="1">
                <a:solidFill>
                  <a:srgbClr val="008080"/>
                </a:solidFill>
                <a:latin typeface="Courier New" panose="02070309020205020404" pitchFamily="49" charset="0"/>
              </a:rPr>
              <a:t>// Prints all prime numbers up to the given max.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public static void printPrimes(int max) {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if (max &gt;= 2) {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System.out.print("2");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for (int i = 3; i &lt;= max; i++) {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if (countFactors(i) == 2) {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    System.out.print(", " + i);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}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}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System.out.println();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altLang="en-US" sz="1600" b="1">
                <a:solidFill>
                  <a:srgbClr val="008080"/>
                </a:solidFill>
                <a:latin typeface="Courier New" panose="02070309020205020404" pitchFamily="49" charset="0"/>
              </a:rPr>
              <a:t>// Returns how many factors the given number has.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public static int countFactors(int number) {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int count = 0;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for (int i = 1; i &lt;= number; i++) {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if (number % i == 0) {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count++;   </a:t>
            </a:r>
            <a:r>
              <a:rPr lang="en-US" altLang="en-US" sz="1600" b="1">
                <a:solidFill>
                  <a:srgbClr val="008080"/>
                </a:solidFill>
                <a:latin typeface="Courier New" panose="02070309020205020404" pitchFamily="49" charset="0"/>
              </a:rPr>
              <a:t>// i is a factor of number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}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return count;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CDF7C20-1D54-4AF7-A778-C301BC20675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1219200"/>
            <a:ext cx="7772400" cy="1470025"/>
          </a:xfrm>
        </p:spPr>
        <p:txBody>
          <a:bodyPr lIns="0" rIns="0" bIns="0" anchor="b"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>
                <a:solidFill>
                  <a:schemeClr val="tx1"/>
                </a:solidFill>
              </a:rPr>
              <a:t> loops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EDED31C-89A5-4DF3-9848-0754574FE25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39750" y="3016250"/>
            <a:ext cx="7905750" cy="1851025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endParaRPr lang="en-US" altLang="en-US"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7312</Words>
  <Application>Microsoft Office PowerPoint</Application>
  <PresentationFormat>On-screen Show (4:3)</PresentationFormat>
  <Paragraphs>1183</Paragraphs>
  <Slides>70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9" baseType="lpstr">
      <vt:lpstr>Andale Mono</vt:lpstr>
      <vt:lpstr>Arial</vt:lpstr>
      <vt:lpstr>Courier New</vt:lpstr>
      <vt:lpstr>Tahoma</vt:lpstr>
      <vt:lpstr>Times New Roman</vt:lpstr>
      <vt:lpstr>Verdana</vt:lpstr>
      <vt:lpstr>Wingdings</vt:lpstr>
      <vt:lpstr>Wingdings 2</vt:lpstr>
      <vt:lpstr>Default Design</vt:lpstr>
      <vt:lpstr>Building Java Programs Chapter 5</vt:lpstr>
      <vt:lpstr>A deceptive problem...</vt:lpstr>
      <vt:lpstr>Flawed solutions</vt:lpstr>
      <vt:lpstr>Fence post analogy</vt:lpstr>
      <vt:lpstr>Fencepost loop</vt:lpstr>
      <vt:lpstr>Fencepost method solution</vt:lpstr>
      <vt:lpstr>Fencepost question</vt:lpstr>
      <vt:lpstr>Fencepost answer</vt:lpstr>
      <vt:lpstr>while loops</vt:lpstr>
      <vt:lpstr>Categories of loops</vt:lpstr>
      <vt:lpstr>The while loop</vt:lpstr>
      <vt:lpstr>Example while loop</vt:lpstr>
      <vt:lpstr>Sentinel values</vt:lpstr>
      <vt:lpstr>Flawed sentinel solution</vt:lpstr>
      <vt:lpstr>Changing the sentinel value</vt:lpstr>
      <vt:lpstr>Changing the sentinel value</vt:lpstr>
      <vt:lpstr>The problem with our code</vt:lpstr>
      <vt:lpstr>A fencepost solution</vt:lpstr>
      <vt:lpstr>Correct sentinel code</vt:lpstr>
      <vt:lpstr>Sentinel as a constant</vt:lpstr>
      <vt:lpstr>Random numbers</vt:lpstr>
      <vt:lpstr>The Random class</vt:lpstr>
      <vt:lpstr>Generating random numbers</vt:lpstr>
      <vt:lpstr>Random questions</vt:lpstr>
      <vt:lpstr>Random and other types</vt:lpstr>
      <vt:lpstr>On Previous Lecture</vt:lpstr>
      <vt:lpstr>Random question</vt:lpstr>
      <vt:lpstr>Random answer</vt:lpstr>
      <vt:lpstr>Random question</vt:lpstr>
      <vt:lpstr>Random answer</vt:lpstr>
      <vt:lpstr>Random answer 2</vt:lpstr>
      <vt:lpstr>The do/while loop</vt:lpstr>
      <vt:lpstr>do/while question</vt:lpstr>
      <vt:lpstr>do/while answer</vt:lpstr>
      <vt:lpstr>Type boolean</vt:lpstr>
      <vt:lpstr>Methods that are tests</vt:lpstr>
      <vt:lpstr>String test methods</vt:lpstr>
      <vt:lpstr>Type boolean</vt:lpstr>
      <vt:lpstr>Using boolean</vt:lpstr>
      <vt:lpstr>Returning boolean</vt:lpstr>
      <vt:lpstr>Boolean question</vt:lpstr>
      <vt:lpstr>Boolean answer</vt:lpstr>
      <vt:lpstr>"Boolean Zen", part 1</vt:lpstr>
      <vt:lpstr>"Boolean Zen", part 2</vt:lpstr>
      <vt:lpstr>Solution w/ boolean var</vt:lpstr>
      <vt:lpstr>Solution w/ "Boolean Zen"</vt:lpstr>
      <vt:lpstr>"Boolean Zen" template</vt:lpstr>
      <vt:lpstr>Improved isPrime method</vt:lpstr>
      <vt:lpstr>Boolean Zen answer</vt:lpstr>
      <vt:lpstr>"Short-circuit" evaluation</vt:lpstr>
      <vt:lpstr>De Morgan's Law</vt:lpstr>
      <vt:lpstr>Boolean practice questions</vt:lpstr>
      <vt:lpstr>Boolean practice answers</vt:lpstr>
      <vt:lpstr>When to return?</vt:lpstr>
      <vt:lpstr>Flawed solution</vt:lpstr>
      <vt:lpstr>Returning at the right time</vt:lpstr>
      <vt:lpstr>while loop question</vt:lpstr>
      <vt:lpstr>while loop answer</vt:lpstr>
      <vt:lpstr>Boolean return questions</vt:lpstr>
      <vt:lpstr>Boolean return answers</vt:lpstr>
      <vt:lpstr>Logical Assertions</vt:lpstr>
      <vt:lpstr>Logical assertions</vt:lpstr>
      <vt:lpstr>Reasoning about assertions</vt:lpstr>
      <vt:lpstr>Assertions in code</vt:lpstr>
      <vt:lpstr>Reasoning about assertions</vt:lpstr>
      <vt:lpstr>Assertions and loops</vt:lpstr>
      <vt:lpstr>"Sometimes"</vt:lpstr>
      <vt:lpstr>Assertion example 1</vt:lpstr>
      <vt:lpstr>Assertion example 2</vt:lpstr>
      <vt:lpstr>Assertion example 3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Eyer, Robert G.</cp:lastModifiedBy>
  <cp:revision>126</cp:revision>
  <dcterms:created xsi:type="dcterms:W3CDTF">2008-06-28T20:57:21Z</dcterms:created>
  <dcterms:modified xsi:type="dcterms:W3CDTF">2020-08-17T22:34:31Z</dcterms:modified>
</cp:coreProperties>
</file>