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9"/>
  </p:notesMasterIdLst>
  <p:sldIdLst>
    <p:sldId id="256" r:id="rId3"/>
    <p:sldId id="318" r:id="rId4"/>
    <p:sldId id="319" r:id="rId5"/>
    <p:sldId id="342" r:id="rId6"/>
    <p:sldId id="390" r:id="rId7"/>
    <p:sldId id="389" r:id="rId8"/>
    <p:sldId id="320" r:id="rId9"/>
    <p:sldId id="343" r:id="rId10"/>
    <p:sldId id="331" r:id="rId11"/>
    <p:sldId id="391" r:id="rId12"/>
    <p:sldId id="392" r:id="rId13"/>
    <p:sldId id="344" r:id="rId14"/>
    <p:sldId id="269" r:id="rId15"/>
    <p:sldId id="270" r:id="rId16"/>
    <p:sldId id="321" r:id="rId17"/>
    <p:sldId id="332" r:id="rId18"/>
    <p:sldId id="333" r:id="rId19"/>
    <p:sldId id="334" r:id="rId20"/>
    <p:sldId id="393" r:id="rId21"/>
    <p:sldId id="335" r:id="rId22"/>
    <p:sldId id="339" r:id="rId23"/>
    <p:sldId id="340" r:id="rId24"/>
    <p:sldId id="337" r:id="rId25"/>
    <p:sldId id="338" r:id="rId26"/>
    <p:sldId id="341" r:id="rId27"/>
    <p:sldId id="394" r:id="rId28"/>
    <p:sldId id="275" r:id="rId29"/>
    <p:sldId id="396" r:id="rId30"/>
    <p:sldId id="397" r:id="rId31"/>
    <p:sldId id="398" r:id="rId32"/>
    <p:sldId id="399" r:id="rId33"/>
    <p:sldId id="395" r:id="rId34"/>
    <p:sldId id="278" r:id="rId35"/>
    <p:sldId id="279" r:id="rId36"/>
    <p:sldId id="280" r:id="rId37"/>
    <p:sldId id="400" r:id="rId38"/>
    <p:sldId id="402" r:id="rId39"/>
    <p:sldId id="401" r:id="rId40"/>
    <p:sldId id="281" r:id="rId41"/>
    <p:sldId id="282" r:id="rId42"/>
    <p:sldId id="283" r:id="rId43"/>
    <p:sldId id="284" r:id="rId44"/>
    <p:sldId id="285" r:id="rId45"/>
    <p:sldId id="345" r:id="rId46"/>
    <p:sldId id="276" r:id="rId47"/>
    <p:sldId id="304" r:id="rId48"/>
    <p:sldId id="305" r:id="rId49"/>
    <p:sldId id="306" r:id="rId50"/>
    <p:sldId id="323" r:id="rId51"/>
    <p:sldId id="324" r:id="rId52"/>
    <p:sldId id="325" r:id="rId53"/>
    <p:sldId id="328" r:id="rId54"/>
    <p:sldId id="326" r:id="rId55"/>
    <p:sldId id="308" r:id="rId56"/>
    <p:sldId id="309" r:id="rId57"/>
    <p:sldId id="310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E46C0A"/>
    <a:srgbClr val="FFCC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22" autoAdjust="0"/>
  </p:normalViewPr>
  <p:slideViewPr>
    <p:cSldViewPr>
      <p:cViewPr varScale="1">
        <p:scale>
          <a:sx n="104" d="100"/>
          <a:sy n="104" d="100"/>
        </p:scale>
        <p:origin x="182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7FD32-16DC-4C26-B183-3B81860ECF88}" type="datetimeFigureOut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0F7A1-A692-46E4-9A68-8E3B1C8DE9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97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1E2-8D57-4FFE-8C99-2AD260485E09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3B4A-D59A-4684-AC3F-B7EC2FF9C817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042-E118-4306-BCF9-6EA32590AFB1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131E2-8D57-4FFE-8C99-2AD260485E09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91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8513-B15B-4115-8278-21D4DEC6C9BA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8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176B-533E-4649-9F0C-6EDA239A1C55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C32-4BCF-4923-99DF-8547A7FF7620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6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28E-123B-4C9B-A845-C8F02DE208DC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6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483F-4DAA-4F17-87F7-9A7B0BB81521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19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04A-E0F8-4EF0-A1A0-641C11198940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90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8D9-3764-4DD1-9580-BEC1B7EEF5C0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4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8513-B15B-4115-8278-21D4DEC6C9BA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2A0E-72BF-41AC-9F7D-B015AF1385FA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738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13B4A-D59A-4684-AC3F-B7EC2FF9C817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25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8042-E118-4306-BCF9-6EA32590AFB1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2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176B-533E-4649-9F0C-6EDA239A1C55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46C32-4BCF-4923-99DF-8547A7FF7620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28E-123B-4C9B-A845-C8F02DE208DC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0483F-4DAA-4F17-87F7-9A7B0BB81521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104A-E0F8-4EF0-A1A0-641C11198940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88D9-3764-4DD1-9580-BEC1B7EEF5C0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2A0E-72BF-41AC-9F7D-B015AF1385FA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99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EE66-35FC-40AA-9583-32A9129AC7EC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EE66-35FC-40AA-9583-32A9129AC7EC}" type="datetime1">
              <a:rPr lang="en-US" smtClean="0"/>
              <a:pPr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000000"/>
                </a:solidFill>
              </a:rPr>
              <a:t>Inheritance and Polymorphism</a:t>
            </a:r>
            <a:endParaRPr lang="en-US" sz="44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cdn0.sbnation.com/entry_photo_images/7518935/java_logo_640_large_verge_medium_landscap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096000" cy="4067176"/>
          </a:xfrm>
          <a:prstGeom prst="rect">
            <a:avLst/>
          </a:prstGeom>
          <a:noFill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795528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ThicknessLine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class that represents black lines of varying thickness. Include only: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Needed variables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Constructor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Getter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equals method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Try It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87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1593574"/>
            <a:ext cx="861060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public class </a:t>
            </a:r>
            <a:r>
              <a:rPr lang="en-US" sz="2400" dirty="0" err="1">
                <a:solidFill>
                  <a:schemeClr val="tx1"/>
                </a:solidFill>
              </a:rPr>
              <a:t>ThicknessLine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extends Line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{	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private int thickness;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public </a:t>
            </a:r>
            <a:r>
              <a:rPr lang="en-US" sz="2400" dirty="0" err="1">
                <a:solidFill>
                  <a:schemeClr val="tx1"/>
                </a:solidFill>
              </a:rPr>
              <a:t>ThicknessLine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XYCoord</a:t>
            </a:r>
            <a:r>
              <a:rPr lang="en-US" sz="2400" dirty="0">
                <a:solidFill>
                  <a:schemeClr val="tx1"/>
                </a:solidFill>
              </a:rPr>
              <a:t> coord1, </a:t>
            </a:r>
            <a:r>
              <a:rPr lang="en-US" sz="2400" dirty="0" err="1">
                <a:solidFill>
                  <a:schemeClr val="tx1"/>
                </a:solidFill>
              </a:rPr>
              <a:t>XYCoord</a:t>
            </a:r>
            <a:r>
              <a:rPr lang="en-US" sz="2400" dirty="0">
                <a:solidFill>
                  <a:schemeClr val="tx1"/>
                </a:solidFill>
              </a:rPr>
              <a:t> coord2, 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                                            int thickness)  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{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super(coord1, coord2);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  <a:r>
              <a:rPr lang="en-US" sz="2400" dirty="0" err="1">
                <a:solidFill>
                  <a:schemeClr val="tx1"/>
                </a:solidFill>
              </a:rPr>
              <a:t>this.thickness</a:t>
            </a:r>
            <a:r>
              <a:rPr lang="en-US" sz="2400" dirty="0">
                <a:solidFill>
                  <a:schemeClr val="tx1"/>
                </a:solidFill>
              </a:rPr>
              <a:t>= thickness;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public int </a:t>
            </a:r>
            <a:r>
              <a:rPr lang="en-US" sz="2400" dirty="0" err="1">
                <a:solidFill>
                  <a:schemeClr val="tx1"/>
                </a:solidFill>
              </a:rPr>
              <a:t>getThickness</a:t>
            </a:r>
            <a:r>
              <a:rPr lang="en-US" sz="2400" dirty="0">
                <a:solidFill>
                  <a:schemeClr val="tx1"/>
                </a:solidFill>
              </a:rPr>
              <a:t>() {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return thickness;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 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 public </a:t>
            </a:r>
            <a:r>
              <a:rPr lang="en-US" sz="2400" dirty="0" err="1">
                <a:solidFill>
                  <a:schemeClr val="tx1"/>
                </a:solidFill>
              </a:rPr>
              <a:t>boolean</a:t>
            </a:r>
            <a:r>
              <a:rPr lang="en-US" sz="2400" dirty="0">
                <a:solidFill>
                  <a:schemeClr val="tx1"/>
                </a:solidFill>
              </a:rPr>
              <a:t> equals(</a:t>
            </a:r>
            <a:r>
              <a:rPr lang="en-US" sz="2400" dirty="0" err="1">
                <a:solidFill>
                  <a:schemeClr val="tx1"/>
                </a:solidFill>
              </a:rPr>
              <a:t>ThicknessLine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rLine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return </a:t>
            </a:r>
            <a:r>
              <a:rPr lang="en-US" sz="2400" dirty="0" err="1">
                <a:solidFill>
                  <a:schemeClr val="tx1"/>
                </a:solidFill>
              </a:rPr>
              <a:t>super.equals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rLine</a:t>
            </a:r>
            <a:r>
              <a:rPr lang="en-US" sz="2400" dirty="0">
                <a:solidFill>
                  <a:schemeClr val="tx1"/>
                </a:solidFill>
              </a:rPr>
              <a:t>) &amp;&amp;  </a:t>
            </a:r>
            <a:r>
              <a:rPr lang="en-US" sz="2400" dirty="0" err="1">
                <a:solidFill>
                  <a:schemeClr val="tx1"/>
                </a:solidFill>
              </a:rPr>
              <a:t>rline.thickness</a:t>
            </a:r>
            <a:r>
              <a:rPr lang="en-US" sz="2400" dirty="0">
                <a:solidFill>
                  <a:schemeClr val="tx1"/>
                </a:solidFill>
              </a:rPr>
              <a:t> == thickness);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54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1000"/>
            <a:ext cx="8305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2400" b="1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2400" b="1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2400" b="1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2400" b="1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2400" b="1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2400" b="1">
                <a:solidFill>
                  <a:schemeClr val="tx1"/>
                </a:solidFill>
              </a:rPr>
              <a:t>The instanceof Operator</a:t>
            </a: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1600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One way to check the type of a given object at execution time is with the instanceof operator:</a:t>
            </a: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1600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If (line instanceof ColorLine)</a:t>
            </a: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System.out.println(“Color of line is “ + line.getColor());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29E8788B-04BC-4B9D-8CC0-C61B44AE8DCA}"/>
              </a:ext>
            </a:extLst>
          </p:cNvPr>
          <p:cNvSpPr>
            <a:spLocks noChangeAspect="1"/>
          </p:cNvSpPr>
          <p:nvPr/>
        </p:nvSpPr>
        <p:spPr>
          <a:xfrm>
            <a:off x="609600" y="609600"/>
            <a:ext cx="7955280" cy="114300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Determining the Type of an Object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>
                <a:solidFill>
                  <a:prstClr val="black"/>
                </a:solidFill>
                <a:latin typeface="Calibri"/>
              </a:rPr>
              <a:t>During Program Execution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35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133600"/>
            <a:ext cx="83058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r>
              <a:rPr lang="en-US" sz="2400">
                <a:solidFill>
                  <a:schemeClr val="tx1"/>
                </a:solidFill>
              </a:rPr>
              <a:t>What does it mean when an instance variable is declared private?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How is a private instance variable accessed from its subclasses?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Inheritance of Private Class Members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209800"/>
            <a:ext cx="82296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Private instance variables (and private methods) </a:t>
            </a:r>
            <a:r>
              <a:rPr lang="en-US" sz="2400" dirty="0">
                <a:solidFill>
                  <a:srgbClr val="0000FF"/>
                </a:solidFill>
              </a:rPr>
              <a:t>can only be accessed by other methods of the same class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If the value of an inherited instance variable is to be accessed or changed, it must be done through the inherited public methods of the superclass.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Private Class Members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1000"/>
            <a:ext cx="8305800" cy="601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</a:rPr>
              <a:t>ColorLine</a:t>
            </a:r>
            <a:r>
              <a:rPr lang="en-US" sz="1600" dirty="0">
                <a:solidFill>
                  <a:schemeClr val="tx1"/>
                </a:solidFill>
              </a:rPr>
              <a:t>		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	private </a:t>
            </a:r>
            <a:r>
              <a:rPr lang="en-US" sz="1600" dirty="0" err="1">
                <a:solidFill>
                  <a:srgbClr val="0000FF"/>
                </a:solidFill>
              </a:rPr>
              <a:t>XYCoord</a:t>
            </a:r>
            <a:r>
              <a:rPr lang="en-US" sz="1600" dirty="0">
                <a:solidFill>
                  <a:srgbClr val="0000FF"/>
                </a:solidFill>
              </a:rPr>
              <a:t> coord1;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	private </a:t>
            </a:r>
            <a:r>
              <a:rPr lang="en-US" sz="1600" dirty="0" err="1">
                <a:solidFill>
                  <a:srgbClr val="0000FF"/>
                </a:solidFill>
              </a:rPr>
              <a:t>XYCoord</a:t>
            </a:r>
            <a:r>
              <a:rPr lang="en-US" sz="1600" dirty="0">
                <a:solidFill>
                  <a:srgbClr val="0000FF"/>
                </a:solidFill>
              </a:rPr>
              <a:t> coord2;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	private final double epsilon = 0.05;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private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colorCode</a:t>
            </a:r>
            <a:r>
              <a:rPr lang="en-US" sz="1600" dirty="0">
                <a:solidFill>
                  <a:schemeClr val="tx1"/>
                </a:solidFill>
              </a:rPr>
              <a:t>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public </a:t>
            </a:r>
            <a:r>
              <a:rPr lang="en-US" sz="1600" dirty="0" err="1">
                <a:solidFill>
                  <a:schemeClr val="tx1"/>
                </a:solidFill>
              </a:rPr>
              <a:t>ColorLine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XYCoord</a:t>
            </a:r>
            <a:r>
              <a:rPr lang="en-US" sz="1600" dirty="0">
                <a:solidFill>
                  <a:schemeClr val="tx1"/>
                </a:solidFill>
              </a:rPr>
              <a:t> coord1, </a:t>
            </a:r>
            <a:r>
              <a:rPr lang="en-US" sz="1600" dirty="0" err="1">
                <a:solidFill>
                  <a:schemeClr val="tx1"/>
                </a:solidFill>
              </a:rPr>
              <a:t>XYCoord</a:t>
            </a:r>
            <a:r>
              <a:rPr lang="en-US" sz="1600" dirty="0">
                <a:solidFill>
                  <a:schemeClr val="tx1"/>
                </a:solidFill>
              </a:rPr>
              <a:t> coord2) { 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public </a:t>
            </a:r>
            <a:r>
              <a:rPr lang="en-US" sz="1600" dirty="0" err="1">
                <a:solidFill>
                  <a:schemeClr val="tx1"/>
                </a:solidFill>
              </a:rPr>
              <a:t>int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getColor</a:t>
            </a:r>
            <a:r>
              <a:rPr lang="en-US" sz="1600" dirty="0">
                <a:solidFill>
                  <a:schemeClr val="tx1"/>
                </a:solidFill>
              </a:rPr>
              <a:t>() { 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	</a:t>
            </a:r>
            <a:r>
              <a:rPr lang="en-US" sz="1600" dirty="0">
                <a:solidFill>
                  <a:srgbClr val="FF0000"/>
                </a:solidFill>
              </a:rPr>
              <a:t>public </a:t>
            </a:r>
            <a:r>
              <a:rPr lang="en-US" sz="1600" dirty="0" err="1">
                <a:solidFill>
                  <a:srgbClr val="FF0000"/>
                </a:solidFill>
              </a:rPr>
              <a:t>boolean</a:t>
            </a:r>
            <a:r>
              <a:rPr lang="en-US" sz="1600" dirty="0">
                <a:solidFill>
                  <a:srgbClr val="FF0000"/>
                </a:solidFill>
              </a:rPr>
              <a:t> equals(Line </a:t>
            </a:r>
            <a:r>
              <a:rPr lang="en-US" sz="1600" dirty="0" err="1">
                <a:solidFill>
                  <a:srgbClr val="FF0000"/>
                </a:solidFill>
              </a:rPr>
              <a:t>rLine</a:t>
            </a:r>
            <a:r>
              <a:rPr lang="en-US" sz="1600" dirty="0">
                <a:solidFill>
                  <a:srgbClr val="FF0000"/>
                </a:solidFill>
              </a:rPr>
              <a:t>) { 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	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rgbClr val="0000FF"/>
                </a:solidFill>
              </a:rPr>
              <a:t>	public double length() { 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4572000"/>
            <a:ext cx="7772400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00FF"/>
                </a:solidFill>
              </a:rPr>
              <a:t>Members in blue </a:t>
            </a:r>
            <a:r>
              <a:rPr lang="en-US" dirty="0">
                <a:solidFill>
                  <a:schemeClr val="tx1"/>
                </a:solidFill>
              </a:rPr>
              <a:t>are inherited from the Line class.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Members in black are newly-defined in the </a:t>
            </a:r>
            <a:r>
              <a:rPr lang="en-US" dirty="0" err="1">
                <a:solidFill>
                  <a:schemeClr val="tx1"/>
                </a:solidFill>
              </a:rPr>
              <a:t>ColorLine</a:t>
            </a:r>
            <a:r>
              <a:rPr lang="en-US" dirty="0">
                <a:solidFill>
                  <a:schemeClr val="tx1"/>
                </a:solidFill>
              </a:rPr>
              <a:t> class.</a:t>
            </a:r>
          </a:p>
          <a:p>
            <a:r>
              <a:rPr lang="en-US" dirty="0">
                <a:solidFill>
                  <a:srgbClr val="FF0000"/>
                </a:solidFill>
              </a:rPr>
              <a:t>Members in red </a:t>
            </a:r>
            <a:r>
              <a:rPr lang="en-US" dirty="0">
                <a:solidFill>
                  <a:schemeClr val="tx1"/>
                </a:solidFill>
              </a:rPr>
              <a:t>override methods inherited from the Line class.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57782" y="1007269"/>
            <a:ext cx="4729018" cy="643731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Private members inherited from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Line class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and therefore not directly accessible from the methods of the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ColorLine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class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584960"/>
            <a:ext cx="8229600" cy="2758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An </a:t>
            </a:r>
            <a:r>
              <a:rPr lang="en-US" sz="2400" b="1">
                <a:solidFill>
                  <a:srgbClr val="E46C0A"/>
                </a:solidFill>
              </a:rPr>
              <a:t>overriding </a:t>
            </a:r>
            <a:r>
              <a:rPr lang="en-US" sz="2400" b="1" dirty="0">
                <a:solidFill>
                  <a:srgbClr val="E46C0A"/>
                </a:solidFill>
              </a:rPr>
              <a:t>method </a:t>
            </a:r>
            <a:r>
              <a:rPr lang="en-US" sz="2400" dirty="0">
                <a:solidFill>
                  <a:schemeClr val="tx1"/>
                </a:solidFill>
              </a:rPr>
              <a:t>is a method of a subclass with the same function signature as a method inherited from its superclass, thus redefining it in the subclass.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E46C0A"/>
                </a:solidFill>
              </a:rPr>
              <a:t>equals</a:t>
            </a:r>
            <a:r>
              <a:rPr lang="en-US" sz="2400" dirty="0">
                <a:solidFill>
                  <a:srgbClr val="E46C0A"/>
                </a:solidFill>
              </a:rPr>
              <a:t> method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dirty="0" err="1">
                <a:solidFill>
                  <a:schemeClr val="tx1"/>
                </a:solidFill>
              </a:rPr>
              <a:t>ColorLine</a:t>
            </a:r>
            <a:r>
              <a:rPr lang="en-US" sz="2400" dirty="0">
                <a:solidFill>
                  <a:schemeClr val="tx1"/>
                </a:solidFill>
              </a:rPr>
              <a:t> class is an example of an overriding method.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Overriding Methods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5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584960"/>
            <a:ext cx="8229600" cy="489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Equals method of the Line class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public </a:t>
            </a:r>
            <a:r>
              <a:rPr lang="en-US" sz="2000" dirty="0" err="1">
                <a:solidFill>
                  <a:schemeClr val="tx1"/>
                </a:solidFill>
              </a:rPr>
              <a:t>boolean</a:t>
            </a:r>
            <a:r>
              <a:rPr lang="en-US" sz="2000" dirty="0">
                <a:solidFill>
                  <a:schemeClr val="tx1"/>
                </a:solidFill>
              </a:rPr>
              <a:t> equals(Line </a:t>
            </a:r>
            <a:r>
              <a:rPr lang="en-US" sz="2000" dirty="0" err="1">
                <a:solidFill>
                  <a:schemeClr val="tx1"/>
                </a:solidFill>
              </a:rPr>
              <a:t>rLine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	return </a:t>
            </a:r>
            <a:r>
              <a:rPr lang="en-US" sz="2000" dirty="0" err="1">
                <a:solidFill>
                  <a:schemeClr val="tx1"/>
                </a:solidFill>
              </a:rPr>
              <a:t>Math.abs</a:t>
            </a:r>
            <a:r>
              <a:rPr lang="en-US" sz="2000" dirty="0">
                <a:solidFill>
                  <a:schemeClr val="tx1"/>
                </a:solidFill>
              </a:rPr>
              <a:t>(length() - </a:t>
            </a:r>
            <a:r>
              <a:rPr lang="en-US" sz="2000" dirty="0" err="1">
                <a:solidFill>
                  <a:schemeClr val="tx1"/>
                </a:solidFill>
              </a:rPr>
              <a:t>rLine.length</a:t>
            </a:r>
            <a:r>
              <a:rPr lang="en-US" sz="2000" dirty="0">
                <a:solidFill>
                  <a:schemeClr val="tx1"/>
                </a:solidFill>
              </a:rPr>
              <a:t>()) &lt; epsilon;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Equals method of the </a:t>
            </a:r>
            <a:r>
              <a:rPr lang="en-US" sz="2400" dirty="0" err="1">
                <a:solidFill>
                  <a:srgbClr val="0000FF"/>
                </a:solidFill>
              </a:rPr>
              <a:t>ColorLine</a:t>
            </a:r>
            <a:r>
              <a:rPr lang="en-US" sz="2400" dirty="0">
                <a:solidFill>
                  <a:srgbClr val="0000FF"/>
                </a:solidFill>
              </a:rPr>
              <a:t> class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public </a:t>
            </a:r>
            <a:r>
              <a:rPr lang="en-US" sz="2000" dirty="0" err="1">
                <a:solidFill>
                  <a:schemeClr val="tx1"/>
                </a:solidFill>
              </a:rPr>
              <a:t>boolean</a:t>
            </a:r>
            <a:r>
              <a:rPr lang="en-US" sz="2000" dirty="0">
                <a:solidFill>
                  <a:schemeClr val="tx1"/>
                </a:solidFill>
              </a:rPr>
              <a:t> equals(</a:t>
            </a:r>
            <a:r>
              <a:rPr lang="en-US" sz="2000">
                <a:solidFill>
                  <a:schemeClr val="tx1"/>
                </a:solidFill>
              </a:rPr>
              <a:t>ColorLine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rLine</a:t>
            </a:r>
            <a:r>
              <a:rPr lang="en-US" sz="2000" dirty="0">
                <a:solidFill>
                  <a:schemeClr val="tx1"/>
                </a:solidFill>
              </a:rPr>
              <a:t>) 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	return </a:t>
            </a:r>
            <a:r>
              <a:rPr lang="en-US" sz="2000" dirty="0" err="1">
                <a:solidFill>
                  <a:schemeClr val="tx1"/>
                </a:solidFill>
              </a:rPr>
              <a:t>super.equals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rLine</a:t>
            </a:r>
            <a:r>
              <a:rPr lang="en-US" sz="2000" dirty="0">
                <a:solidFill>
                  <a:schemeClr val="tx1"/>
                </a:solidFill>
              </a:rPr>
              <a:t>) &amp;&amp;  </a:t>
            </a:r>
            <a:r>
              <a:rPr lang="en-US" sz="2000" dirty="0" err="1">
                <a:solidFill>
                  <a:schemeClr val="tx1"/>
                </a:solidFill>
              </a:rPr>
              <a:t>rline.colorCode</a:t>
            </a:r>
            <a:r>
              <a:rPr lang="en-US" sz="2000" dirty="0">
                <a:solidFill>
                  <a:schemeClr val="tx1"/>
                </a:solidFill>
              </a:rPr>
              <a:t> == </a:t>
            </a:r>
            <a:r>
              <a:rPr lang="en-US" sz="2000" dirty="0" err="1">
                <a:solidFill>
                  <a:schemeClr val="tx1"/>
                </a:solidFill>
              </a:rPr>
              <a:t>colorCode</a:t>
            </a:r>
            <a:r>
              <a:rPr lang="en-US" sz="2000" dirty="0">
                <a:solidFill>
                  <a:schemeClr val="tx1"/>
                </a:solidFill>
              </a:rPr>
              <a:t>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Overriding Methods (cont.)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03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263775"/>
            <a:ext cx="8229600" cy="1082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E46C0A"/>
                </a:solidFill>
              </a:rPr>
              <a:t>overloaded method </a:t>
            </a:r>
            <a:r>
              <a:rPr lang="en-US" sz="2400" dirty="0">
                <a:solidFill>
                  <a:schemeClr val="tx1"/>
                </a:solidFill>
              </a:rPr>
              <a:t>is a method name used for more than one method of a given class.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Overloaded Methods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080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1000"/>
            <a:ext cx="82296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public class Fraction</a:t>
            </a:r>
            <a:endParaRPr lang="en-US" sz="2400">
              <a:solidFill>
                <a:srgbClr val="0000FF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{	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private int numer;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private int denom;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public Fraction(int numer, int denom)  { … } 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.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.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// adds two fractions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public Fraction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n-US" sz="2400">
                <a:solidFill>
                  <a:schemeClr val="tx1"/>
                </a:solidFill>
              </a:rPr>
              <a:t>(Fraction rFrac) { … 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240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// adds three fractions 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public Fraction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n-US" sz="2400">
                <a:solidFill>
                  <a:schemeClr val="tx1"/>
                </a:solidFill>
              </a:rPr>
              <a:t>(Fraction rFrac1, Fraction rFrac2) { … 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.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	.</a:t>
            </a: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endParaRPr lang="en-US" sz="2400">
              <a:solidFill>
                <a:schemeClr val="tx1"/>
              </a:solidFill>
            </a:endParaRPr>
          </a:p>
          <a:p>
            <a:pPr>
              <a:lnSpc>
                <a:spcPts val="1800"/>
              </a:lnSpc>
              <a:tabLst>
                <a:tab pos="347663" algn="l"/>
                <a:tab pos="682625" algn="l"/>
                <a:tab pos="1030288" algn="l"/>
              </a:tabLst>
            </a:pPr>
            <a:r>
              <a:rPr lang="en-US" sz="240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2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133600"/>
            <a:ext cx="8305800" cy="266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Inheritance occurs when a subclass of a given class is declared.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E46C0A"/>
                </a:solidFill>
              </a:rPr>
              <a:t>extends</a:t>
            </a:r>
            <a:r>
              <a:rPr lang="en-US" sz="2400" dirty="0">
                <a:solidFill>
                  <a:schemeClr val="tx1"/>
                </a:solidFill>
              </a:rPr>
              <a:t> keyword is used to define a subclass.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We look </a:t>
            </a:r>
            <a:r>
              <a:rPr lang="en-US" sz="2400">
                <a:solidFill>
                  <a:schemeClr val="tx1"/>
                </a:solidFill>
              </a:rPr>
              <a:t>at the </a:t>
            </a:r>
            <a:r>
              <a:rPr lang="en-US" sz="2400" dirty="0">
                <a:solidFill>
                  <a:schemeClr val="tx1"/>
                </a:solidFill>
              </a:rPr>
              <a:t>definition of </a:t>
            </a:r>
            <a:r>
              <a:rPr lang="en-US" sz="2400">
                <a:solidFill>
                  <a:schemeClr val="tx1"/>
                </a:solidFill>
              </a:rPr>
              <a:t>a </a:t>
            </a:r>
            <a:r>
              <a:rPr lang="en-US" sz="2400" b="1">
                <a:solidFill>
                  <a:srgbClr val="E46C0A"/>
                </a:solidFill>
              </a:rPr>
              <a:t>ColorLine class </a:t>
            </a:r>
            <a:r>
              <a:rPr lang="en-US" sz="2400">
                <a:solidFill>
                  <a:schemeClr val="tx1"/>
                </a:solidFill>
              </a:rPr>
              <a:t>as a </a:t>
            </a:r>
            <a:r>
              <a:rPr lang="en-US" sz="2400" dirty="0">
                <a:solidFill>
                  <a:schemeClr val="tx1"/>
                </a:solidFill>
              </a:rPr>
              <a:t>subclass of the Line class.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Inheritance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889760"/>
            <a:ext cx="8229600" cy="1615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In general in object-oriented programming, a class may inherit from more than one super (parent) class, referred to as </a:t>
            </a:r>
            <a:r>
              <a:rPr lang="en-US" sz="2400" b="1" dirty="0">
                <a:solidFill>
                  <a:srgbClr val="E46C0A"/>
                </a:solidFill>
              </a:rPr>
              <a:t>multiple inheritance</a:t>
            </a:r>
            <a:r>
              <a:rPr lang="en-US" sz="2400" dirty="0">
                <a:solidFill>
                  <a:schemeClr val="tx1"/>
                </a:solidFill>
              </a:rPr>
              <a:t>. Java, however, only allows for </a:t>
            </a:r>
            <a:r>
              <a:rPr lang="en-US" sz="2400" b="1" dirty="0">
                <a:solidFill>
                  <a:srgbClr val="E46C0A"/>
                </a:solidFill>
              </a:rPr>
              <a:t>single inheritance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Single vs. Multiple Inheritance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09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914400" y="990600"/>
            <a:ext cx="3420821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indent="-742950" algn="ctr"/>
            <a:r>
              <a:rPr lang="en-US" sz="2400" dirty="0">
                <a:solidFill>
                  <a:schemeClr val="tx1"/>
                </a:solidFill>
              </a:rPr>
              <a:t>Student Class</a:t>
            </a:r>
          </a:p>
          <a:p>
            <a:pPr marL="742950" indent="-742950" algn="ctr"/>
            <a:endParaRPr lang="en-US" dirty="0">
              <a:solidFill>
                <a:schemeClr val="tx1"/>
              </a:solidFill>
            </a:endParaRPr>
          </a:p>
          <a:p>
            <a:pPr marL="742950" indent="-742950"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public float </a:t>
            </a:r>
            <a:r>
              <a:rPr lang="en-US" dirty="0" err="1">
                <a:solidFill>
                  <a:schemeClr val="tx1"/>
                </a:solidFill>
              </a:rPr>
              <a:t>getGPA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indent="-742950"/>
            <a:endParaRPr lang="en-US" dirty="0">
              <a:solidFill>
                <a:schemeClr val="tx1"/>
              </a:solidFill>
            </a:endParaRPr>
          </a:p>
          <a:p>
            <a:pPr marL="742950" indent="-742950"/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pPr marL="742950" indent="-742950"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5800" y="349603"/>
            <a:ext cx="3649421" cy="482557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Example of Multiple Inheritance</a:t>
            </a: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4953000" y="990600"/>
            <a:ext cx="32766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indent="-742950" algn="ctr"/>
            <a:r>
              <a:rPr lang="en-US" sz="2400" dirty="0">
                <a:solidFill>
                  <a:schemeClr val="tx1"/>
                </a:solidFill>
              </a:rPr>
              <a:t>Worker Class</a:t>
            </a:r>
          </a:p>
          <a:p>
            <a:pPr marL="742950" indent="-742950" algn="ctr"/>
            <a:endParaRPr lang="en-US" dirty="0">
              <a:solidFill>
                <a:schemeClr val="tx1"/>
              </a:solidFill>
            </a:endParaRPr>
          </a:p>
          <a:p>
            <a:pPr marL="742950" indent="-742950"/>
            <a:r>
              <a:rPr lang="en-US" dirty="0">
                <a:solidFill>
                  <a:schemeClr val="tx1"/>
                </a:solidFill>
              </a:rPr>
              <a:t> public float </a:t>
            </a:r>
            <a:r>
              <a:rPr lang="en-US" dirty="0" err="1">
                <a:solidFill>
                  <a:schemeClr val="tx1"/>
                </a:solidFill>
              </a:rPr>
              <a:t>getHrPay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indent="-742950"/>
            <a:endParaRPr lang="en-US" dirty="0">
              <a:solidFill>
                <a:schemeClr val="tx1"/>
              </a:solidFill>
            </a:endParaRPr>
          </a:p>
          <a:p>
            <a:pPr marL="742950" indent="-742950"/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pPr marL="742950" indent="-742950"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827579" y="3825875"/>
            <a:ext cx="3725621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indent="-742950" algn="ctr"/>
            <a:r>
              <a:rPr lang="en-US" sz="2400" dirty="0" err="1">
                <a:solidFill>
                  <a:schemeClr val="tx1"/>
                </a:solidFill>
              </a:rPr>
              <a:t>StudentWorker</a:t>
            </a:r>
            <a:endParaRPr lang="en-US" sz="2400" dirty="0">
              <a:solidFill>
                <a:schemeClr val="tx1"/>
              </a:solidFill>
            </a:endParaRPr>
          </a:p>
          <a:p>
            <a:pPr marL="742950" indent="-742950" algn="ctr"/>
            <a:r>
              <a:rPr lang="en-US" sz="2400" dirty="0">
                <a:solidFill>
                  <a:schemeClr val="tx1"/>
                </a:solidFill>
              </a:rPr>
              <a:t>Class</a:t>
            </a:r>
          </a:p>
          <a:p>
            <a:pPr marL="742950" indent="-742950" algn="ct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public float </a:t>
            </a:r>
            <a:r>
              <a:rPr lang="en-US" dirty="0" err="1">
                <a:solidFill>
                  <a:schemeClr val="tx1"/>
                </a:solidFill>
              </a:rPr>
              <a:t>getGPA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public float </a:t>
            </a:r>
            <a:r>
              <a:rPr lang="en-US" dirty="0" err="1">
                <a:solidFill>
                  <a:schemeClr val="tx1"/>
                </a:solidFill>
              </a:rPr>
              <a:t>getHrPay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742950" indent="-742950"/>
            <a:endParaRPr lang="en-US" dirty="0">
              <a:solidFill>
                <a:schemeClr val="tx1"/>
              </a:solidFill>
            </a:endParaRPr>
          </a:p>
          <a:p>
            <a:pPr marL="742950" indent="-742950"/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pPr marL="742950" indent="-742950" algn="ctr"/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429000" y="3581400"/>
            <a:ext cx="381000" cy="396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562600" y="3611563"/>
            <a:ext cx="304800" cy="350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indent="-742950"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89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Since </a:t>
            </a:r>
            <a:r>
              <a:rPr lang="en-US" dirty="0" err="1">
                <a:solidFill>
                  <a:schemeClr val="tx1"/>
                </a:solidFill>
              </a:rPr>
              <a:t>StudentWorker</a:t>
            </a:r>
            <a:r>
              <a:rPr lang="en-US" dirty="0">
                <a:solidFill>
                  <a:schemeClr val="tx1"/>
                </a:solidFill>
              </a:rPr>
              <a:t> is a multi-typed object, it can serve as both a Student type and a Worker type,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StudentWorker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sam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StudentWorker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public void method1(Student p)</a:t>
            </a:r>
          </a:p>
          <a:p>
            <a:r>
              <a:rPr lang="en-US">
                <a:solidFill>
                  <a:schemeClr val="tx1"/>
                </a:solidFill>
              </a:rPr>
              <a:t>{      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   gpa = p.getGPA();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public void method2(Worker w)</a:t>
            </a:r>
          </a:p>
          <a:p>
            <a:r>
              <a:rPr lang="en-US">
                <a:solidFill>
                  <a:schemeClr val="tx1"/>
                </a:solidFill>
              </a:rPr>
              <a:t>{       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     hourly_pay = w.getHrPay();</a:t>
            </a:r>
          </a:p>
          <a:p>
            <a:r>
              <a:rPr lang="en-US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" y="152400"/>
            <a:ext cx="8839200" cy="656907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indent="-742950"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2438400"/>
            <a:ext cx="4729018" cy="53340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Valid to pass object </a:t>
            </a:r>
            <a:r>
              <a:rPr lang="en-US" sz="1400" dirty="0" err="1">
                <a:solidFill>
                  <a:srgbClr val="E46C0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</a:t>
            </a:r>
            <a:r>
              <a:rPr lang="en-US" sz="1400" dirty="0">
                <a:solidFill>
                  <a:srgbClr val="E46C0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method expecting parameters of type Student.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00582" y="4191000"/>
            <a:ext cx="4729018" cy="53340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Valid to pass object </a:t>
            </a:r>
            <a:r>
              <a:rPr lang="en-US" sz="1400" dirty="0" err="1">
                <a:solidFill>
                  <a:srgbClr val="E46C0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sam</a:t>
            </a:r>
            <a:r>
              <a:rPr lang="en-US" sz="1400" dirty="0">
                <a:solidFill>
                  <a:srgbClr val="E46C0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 a method expecting parameters of type Worker.</a:t>
            </a:r>
          </a:p>
        </p:txBody>
      </p:sp>
    </p:spTree>
    <p:extLst>
      <p:ext uri="{BB962C8B-B14F-4D97-AF65-F5344CB8AC3E}">
        <p14:creationId xmlns:p14="http://schemas.microsoft.com/office/powerpoint/2010/main" val="316679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9100" y="1371600"/>
            <a:ext cx="8305800" cy="3200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chemeClr val="tx1"/>
                </a:solidFill>
              </a:rPr>
              <a:t>Multiple inheritance is a means of inheriting code from more than one super class. This results in a (sub)class which is multi-typed.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 dirty="0">
                <a:solidFill>
                  <a:srgbClr val="0000FF"/>
                </a:solidFill>
              </a:rPr>
              <a:t>There are other means of creating a multi-typed class without the use of multiple inheritance</a:t>
            </a:r>
            <a:r>
              <a:rPr lang="en-US" sz="2400" dirty="0">
                <a:solidFill>
                  <a:schemeClr val="tx1"/>
                </a:solidFill>
              </a:rPr>
              <a:t>. This is done in Java by the use of Java interfaces. (We will </a:t>
            </a:r>
            <a:r>
              <a:rPr lang="en-US" sz="2400">
                <a:solidFill>
                  <a:schemeClr val="tx1"/>
                </a:solidFill>
              </a:rPr>
              <a:t>discuss Java interfaces </a:t>
            </a:r>
            <a:r>
              <a:rPr lang="en-US" sz="2400" dirty="0">
                <a:solidFill>
                  <a:schemeClr val="tx1"/>
                </a:solidFill>
              </a:rPr>
              <a:t>later.)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2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889760"/>
            <a:ext cx="8229600" cy="3825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notion of a </a:t>
            </a:r>
            <a:r>
              <a:rPr lang="en-US" sz="2400" b="1" dirty="0">
                <a:solidFill>
                  <a:srgbClr val="E46C0A"/>
                </a:solidFill>
              </a:rPr>
              <a:t>subtype</a:t>
            </a:r>
            <a:r>
              <a:rPr lang="en-US" sz="2400" dirty="0">
                <a:solidFill>
                  <a:schemeClr val="tx1"/>
                </a:solidFill>
              </a:rPr>
              <a:t> is an important one in object-oriented programming. 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If an object is a subtype of another object, </a:t>
            </a:r>
            <a:r>
              <a:rPr lang="en-US" sz="2400" dirty="0">
                <a:solidFill>
                  <a:srgbClr val="0000FF"/>
                </a:solidFill>
              </a:rPr>
              <a:t>then the subtype object should be able to be substituted for the </a:t>
            </a:r>
            <a:r>
              <a:rPr lang="en-US" sz="2400" dirty="0" err="1">
                <a:solidFill>
                  <a:srgbClr val="0000FF"/>
                </a:solidFill>
              </a:rPr>
              <a:t>supertype</a:t>
            </a:r>
            <a:r>
              <a:rPr lang="en-US" sz="2400" dirty="0">
                <a:solidFill>
                  <a:srgbClr val="0000FF"/>
                </a:solidFill>
              </a:rPr>
              <a:t> with no consequences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Subclasses vs. Subtypes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5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288623"/>
            <a:ext cx="82296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>
                <a:solidFill>
                  <a:schemeClr val="tx1"/>
                </a:solidFill>
              </a:rPr>
              <a:t>    </a:t>
            </a:r>
            <a:endParaRPr lang="en-US" sz="2400">
              <a:solidFill>
                <a:schemeClr val="tx1"/>
              </a:solidFill>
            </a:endParaRPr>
          </a:p>
          <a:p>
            <a:pPr algn="just"/>
            <a:endParaRPr lang="en-US" sz="2400">
              <a:solidFill>
                <a:schemeClr val="tx1"/>
              </a:solidFill>
            </a:endParaRPr>
          </a:p>
          <a:p>
            <a:pPr algn="just"/>
            <a:r>
              <a:rPr lang="en-US" sz="2400">
                <a:solidFill>
                  <a:schemeClr val="tx1"/>
                </a:solidFill>
              </a:rPr>
              <a:t>Can objects </a:t>
            </a:r>
            <a:r>
              <a:rPr lang="en-US" sz="2400" dirty="0">
                <a:solidFill>
                  <a:schemeClr val="tx1"/>
                </a:solidFill>
              </a:rPr>
              <a:t>of type </a:t>
            </a:r>
            <a:r>
              <a:rPr lang="en-US" sz="2400" dirty="0" err="1">
                <a:solidFill>
                  <a:srgbClr val="E46C0A"/>
                </a:solidFill>
              </a:rPr>
              <a:t>ColorLine</a:t>
            </a:r>
            <a:r>
              <a:rPr lang="en-US" sz="2400" dirty="0">
                <a:solidFill>
                  <a:srgbClr val="E46C0A"/>
                </a:solidFill>
              </a:rPr>
              <a:t> class </a:t>
            </a:r>
            <a:r>
              <a:rPr lang="en-US" sz="2400" dirty="0">
                <a:solidFill>
                  <a:schemeClr val="tx1"/>
                </a:solidFill>
              </a:rPr>
              <a:t>substitute </a:t>
            </a:r>
            <a:r>
              <a:rPr lang="en-US" sz="2400">
                <a:solidFill>
                  <a:schemeClr val="tx1"/>
                </a:solidFill>
              </a:rPr>
              <a:t>for objects </a:t>
            </a:r>
            <a:r>
              <a:rPr lang="en-US" sz="2400" dirty="0">
                <a:solidFill>
                  <a:schemeClr val="tx1"/>
                </a:solidFill>
              </a:rPr>
              <a:t>of type </a:t>
            </a:r>
            <a:r>
              <a:rPr lang="en-US" sz="2400" dirty="0">
                <a:solidFill>
                  <a:srgbClr val="E46C0A"/>
                </a:solidFill>
              </a:rPr>
              <a:t>Line </a:t>
            </a:r>
            <a:r>
              <a:rPr lang="en-US" sz="2400">
                <a:solidFill>
                  <a:srgbClr val="E46C0A"/>
                </a:solidFill>
              </a:rPr>
              <a:t>class</a:t>
            </a:r>
            <a:r>
              <a:rPr lang="en-US" sz="2400">
                <a:solidFill>
                  <a:schemeClr val="tx1"/>
                </a:solidFill>
              </a:rPr>
              <a:t>?</a:t>
            </a:r>
          </a:p>
          <a:p>
            <a:pPr algn="just"/>
            <a:endParaRPr lang="en-US" sz="1100">
              <a:solidFill>
                <a:schemeClr val="tx1"/>
              </a:solidFill>
            </a:endParaRPr>
          </a:p>
          <a:p>
            <a:pPr algn="just"/>
            <a:endParaRPr lang="en-US" sz="240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Subclasses vs. Subtypes (cont.)</a:t>
            </a:r>
            <a:endParaRPr lang="en-US" sz="3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26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838200"/>
            <a:ext cx="85344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algn="just"/>
            <a:endParaRPr lang="en-US" sz="1100">
              <a:solidFill>
                <a:schemeClr val="tx1"/>
              </a:solidFill>
            </a:endParaRPr>
          </a:p>
          <a:p>
            <a:pPr algn="just"/>
            <a:r>
              <a:rPr lang="en-US" sz="2400">
                <a:solidFill>
                  <a:schemeClr val="tx1"/>
                </a:solidFill>
              </a:rPr>
              <a:t>public Boolean equalLength(Line line1, Line line2) {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     return line1.length() == line2.length();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------------</a:t>
            </a:r>
          </a:p>
          <a:p>
            <a:pPr algn="just"/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 sz="2400">
                <a:solidFill>
                  <a:schemeClr val="tx1"/>
                </a:solidFill>
              </a:rPr>
              <a:t>public static void main(String[] args) {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     ColorLine c_line1 = new ColorLine(new XYCoord(10,0),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                                                                    new XYCoord(10,10), “red”);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      ColorLine c_line2 = new ColorLine(new XYCoord(20,0),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                                                                     new XYCoord(20,20), “blue”);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       if(equalLength(c_line1, c_line2) </a:t>
            </a:r>
          </a:p>
          <a:p>
            <a:pPr algn="just"/>
            <a:r>
              <a:rPr lang="en-US" sz="2400">
                <a:solidFill>
                  <a:schemeClr val="tx1"/>
                </a:solidFill>
              </a:rPr>
              <a:t> 	System.out.println(“Both lines found equal”);</a:t>
            </a:r>
          </a:p>
          <a:p>
            <a:pPr algn="just"/>
            <a:endParaRPr lang="en-US" sz="2400">
              <a:solidFill>
                <a:schemeClr val="tx1"/>
              </a:solidFill>
            </a:endParaRP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35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905000"/>
            <a:ext cx="83058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</a:rPr>
              <a:t>More In-Class Exercises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795528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 Person class that has the following information: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Age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Include appropriate constructor(s), getters, and equals methods.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Try It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013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795528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Student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class as a subclass of the Person class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the following additional information: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Status (1 – freshman, 2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sophomore, etc.)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Major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Current GPA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Include appropriate constructor(s), getters, and equals methods.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Try It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897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1000"/>
            <a:ext cx="8305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Line Class</a:t>
            </a: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public class Line	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private </a:t>
            </a:r>
            <a:r>
              <a:rPr lang="en-US" sz="1600" dirty="0" err="1">
                <a:solidFill>
                  <a:schemeClr val="tx1"/>
                </a:solidFill>
              </a:rPr>
              <a:t>XYCoord</a:t>
            </a:r>
            <a:r>
              <a:rPr lang="en-US" sz="1600" dirty="0">
                <a:solidFill>
                  <a:schemeClr val="tx1"/>
                </a:solidFill>
              </a:rPr>
              <a:t> coord1;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private </a:t>
            </a:r>
            <a:r>
              <a:rPr lang="en-US" sz="1600" dirty="0" err="1">
                <a:solidFill>
                  <a:schemeClr val="tx1"/>
                </a:solidFill>
              </a:rPr>
              <a:t>XYCoord</a:t>
            </a:r>
            <a:r>
              <a:rPr lang="en-US" sz="1600" dirty="0">
                <a:solidFill>
                  <a:schemeClr val="tx1"/>
                </a:solidFill>
              </a:rPr>
              <a:t> coord2;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private final double epsilon = 0.05;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public Line(</a:t>
            </a:r>
            <a:r>
              <a:rPr lang="en-US" sz="1600" dirty="0" err="1">
                <a:solidFill>
                  <a:schemeClr val="tx1"/>
                </a:solidFill>
              </a:rPr>
              <a:t>XYCoord</a:t>
            </a:r>
            <a:r>
              <a:rPr lang="en-US" sz="1600" dirty="0">
                <a:solidFill>
                  <a:schemeClr val="tx1"/>
                </a:solidFill>
              </a:rPr>
              <a:t> coord1, </a:t>
            </a:r>
            <a:r>
              <a:rPr lang="en-US" sz="1600" dirty="0" err="1">
                <a:solidFill>
                  <a:schemeClr val="tx1"/>
                </a:solidFill>
              </a:rPr>
              <a:t>XYCoord</a:t>
            </a:r>
            <a:r>
              <a:rPr lang="en-US" sz="1600" dirty="0">
                <a:solidFill>
                  <a:schemeClr val="tx1"/>
                </a:solidFill>
              </a:rPr>
              <a:t> coord2) 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this.coord1= coord1;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this.coord2 = coord2;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       </a:t>
            </a:r>
            <a:r>
              <a:rPr lang="en-US" sz="1600" dirty="0">
                <a:solidFill>
                  <a:srgbClr val="E46C0A"/>
                </a:solidFill>
              </a:rPr>
              <a:t>// (getter and setters to be placed here)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public </a:t>
            </a:r>
            <a:r>
              <a:rPr lang="en-US" sz="1600" dirty="0" err="1">
                <a:solidFill>
                  <a:schemeClr val="tx1"/>
                </a:solidFill>
              </a:rPr>
              <a:t>boolean</a:t>
            </a:r>
            <a:r>
              <a:rPr lang="en-US" sz="1600" dirty="0">
                <a:solidFill>
                  <a:schemeClr val="tx1"/>
                </a:solidFill>
              </a:rPr>
              <a:t> equals(Line </a:t>
            </a:r>
            <a:r>
              <a:rPr lang="en-US" sz="1600" dirty="0" err="1">
                <a:solidFill>
                  <a:schemeClr val="tx1"/>
                </a:solidFill>
              </a:rPr>
              <a:t>rLine</a:t>
            </a:r>
            <a:r>
              <a:rPr lang="en-US" sz="1600" dirty="0">
                <a:solidFill>
                  <a:schemeClr val="tx1"/>
                </a:solidFill>
              </a:rPr>
              <a:t>) { // returns true if equal length within the specified epsilon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return </a:t>
            </a:r>
            <a:r>
              <a:rPr lang="en-US" sz="1600" dirty="0" err="1">
                <a:solidFill>
                  <a:schemeClr val="tx1"/>
                </a:solidFill>
              </a:rPr>
              <a:t>Math.abs</a:t>
            </a:r>
            <a:r>
              <a:rPr lang="en-US" sz="1600" dirty="0">
                <a:solidFill>
                  <a:schemeClr val="tx1"/>
                </a:solidFill>
              </a:rPr>
              <a:t>(length() - </a:t>
            </a:r>
            <a:r>
              <a:rPr lang="en-US" sz="1600" dirty="0" err="1">
                <a:solidFill>
                  <a:schemeClr val="tx1"/>
                </a:solidFill>
              </a:rPr>
              <a:t>rLine.length</a:t>
            </a:r>
            <a:r>
              <a:rPr lang="en-US" sz="1600" dirty="0">
                <a:solidFill>
                  <a:schemeClr val="tx1"/>
                </a:solidFill>
              </a:rPr>
              <a:t>()) &lt; epsilon;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200" dirty="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public double length() {  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return </a:t>
            </a:r>
            <a:r>
              <a:rPr lang="en-US" sz="1600" dirty="0" err="1">
                <a:solidFill>
                  <a:schemeClr val="tx1"/>
                </a:solidFill>
              </a:rPr>
              <a:t>Math.sqrt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Math.pow</a:t>
            </a:r>
            <a:r>
              <a:rPr lang="en-US" sz="1600" dirty="0">
                <a:solidFill>
                  <a:schemeClr val="tx1"/>
                </a:solidFill>
              </a:rPr>
              <a:t>(coord2.getX() – coord1.getX(), 2) +   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                                               </a:t>
            </a:r>
            <a:r>
              <a:rPr lang="en-US" sz="1600" dirty="0" err="1">
                <a:solidFill>
                  <a:schemeClr val="tx1"/>
                </a:solidFill>
              </a:rPr>
              <a:t>Math.pow</a:t>
            </a:r>
            <a:r>
              <a:rPr lang="en-US" sz="1600" dirty="0">
                <a:solidFill>
                  <a:schemeClr val="tx1"/>
                </a:solidFill>
              </a:rPr>
              <a:t> (coord2.getY() – coord1.getY(), 2)  )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957782" y="1960708"/>
            <a:ext cx="3505200" cy="60960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some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epsilon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that difference of lengths must be within to be considered equal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48746" y="4591915"/>
            <a:ext cx="2473036" cy="60960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We will soon see a more robust definition for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equals methods</a:t>
            </a:r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795528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 </a:t>
            </a:r>
            <a:r>
              <a:rPr lang="en-US" sz="2400" noProof="0" dirty="0" err="1">
                <a:solidFill>
                  <a:prstClr val="black"/>
                </a:solidFill>
                <a:latin typeface="Calibri"/>
              </a:rPr>
              <a:t>UnivEmployee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class as a subclass of the Person class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the following additional information: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Department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Year hired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Salary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Include appropriate constructor(s), getters, and equals methods.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Try It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620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795528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 </a:t>
            </a:r>
            <a:r>
              <a:rPr lang="en-US" sz="2400" noProof="0" dirty="0">
                <a:solidFill>
                  <a:prstClr val="black"/>
                </a:solidFill>
                <a:latin typeface="Calibri"/>
              </a:rPr>
              <a:t>Professor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class as a subclass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UnivEmployee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class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the following additional information: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Classes Taught (as a String array)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Research Area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Tenured (as a Boolean)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black"/>
              </a:solidFill>
              <a:latin typeface="Calibri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Include appropriate constructor(s), getters, and equals methods.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Try It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267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904999"/>
            <a:ext cx="8305800" cy="443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The word “polymorphism” means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something that takes many forms</a:t>
            </a:r>
            <a:r>
              <a:rPr lang="en-US" sz="2400" dirty="0">
                <a:solidFill>
                  <a:schemeClr val="tx1"/>
                </a:solidFill>
              </a:rPr>
              <a:t>. A classic example is the concept of a shape. 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Circle, squares, triangles, etc. are all a type of shape. Thus, when these classes are declared subclasses (e.g., subtypes) of the Shape class, then polymorphism may be used.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 w="349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</a:rPr>
              <a:t>Polymorphism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72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>
                <a:solidFill>
                  <a:schemeClr val="tx1"/>
                </a:solidFill>
              </a:rPr>
              <a:t>    </a:t>
            </a:r>
          </a:p>
          <a:p>
            <a:pPr>
              <a:spcAft>
                <a:spcPts val="600"/>
              </a:spcAft>
              <a:tabLst>
                <a:tab pos="338138" algn="l"/>
                <a:tab pos="688975" algn="l"/>
                <a:tab pos="1027113" algn="l"/>
                <a:tab pos="1377950" algn="l"/>
                <a:tab pos="1716088" algn="l"/>
                <a:tab pos="2054225" algn="l"/>
                <a:tab pos="2405063" algn="l"/>
              </a:tabLst>
            </a:pPr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14338" name="Group 2"/>
          <p:cNvGrpSpPr>
            <a:grpSpLocks noChangeAspect="1"/>
          </p:cNvGrpSpPr>
          <p:nvPr/>
        </p:nvGrpSpPr>
        <p:grpSpPr bwMode="auto">
          <a:xfrm>
            <a:off x="1676400" y="1676400"/>
            <a:ext cx="5943600" cy="2310636"/>
            <a:chOff x="3152" y="8556"/>
            <a:chExt cx="5472" cy="2127"/>
          </a:xfrm>
        </p:grpSpPr>
        <p:sp>
          <p:nvSpPr>
            <p:cNvPr id="14339" name="Oval 3"/>
            <p:cNvSpPr>
              <a:spLocks noChangeAspect="1" noChangeArrowheads="1"/>
            </p:cNvSpPr>
            <p:nvPr/>
          </p:nvSpPr>
          <p:spPr bwMode="auto">
            <a:xfrm>
              <a:off x="5085" y="8556"/>
              <a:ext cx="1630" cy="9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Shape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latin typeface="Arial" pitchFamily="34" charset="0"/>
                </a:rPr>
                <a:t>area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()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340" name="Oval 4"/>
            <p:cNvSpPr>
              <a:spLocks noChangeAspect="1" noChangeArrowheads="1"/>
            </p:cNvSpPr>
            <p:nvPr/>
          </p:nvSpPr>
          <p:spPr bwMode="auto">
            <a:xfrm>
              <a:off x="3152" y="9726"/>
              <a:ext cx="1630" cy="95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Circle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latin typeface="Arial" pitchFamily="34" charset="0"/>
                </a:rPr>
                <a:t>area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()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341" name="Oval 5"/>
            <p:cNvSpPr>
              <a:spLocks noChangeAspect="1" noChangeArrowheads="1"/>
            </p:cNvSpPr>
            <p:nvPr/>
          </p:nvSpPr>
          <p:spPr bwMode="auto">
            <a:xfrm>
              <a:off x="6994" y="9699"/>
              <a:ext cx="1630" cy="9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Triangle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latin typeface="Arial" pitchFamily="34" charset="0"/>
                </a:rPr>
                <a:t>area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()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342" name="Oval 6"/>
            <p:cNvSpPr>
              <a:spLocks noChangeAspect="1" noChangeArrowheads="1"/>
            </p:cNvSpPr>
            <p:nvPr/>
          </p:nvSpPr>
          <p:spPr bwMode="auto">
            <a:xfrm>
              <a:off x="5126" y="9724"/>
              <a:ext cx="1630" cy="958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Square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r>
                <a:rPr lang="en-US" sz="1600">
                  <a:latin typeface="Arial" pitchFamily="34" charset="0"/>
                </a:rPr>
                <a:t>area</a:t>
              </a:r>
              <a:r>
                <a:rPr kumimoji="0" lang="en-US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>()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4343" name="Line 7"/>
            <p:cNvSpPr>
              <a:spLocks noChangeAspect="1" noChangeShapeType="1"/>
            </p:cNvSpPr>
            <p:nvPr/>
          </p:nvSpPr>
          <p:spPr bwMode="auto">
            <a:xfrm>
              <a:off x="5937" y="9521"/>
              <a:ext cx="0" cy="1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4" name="Line 8"/>
            <p:cNvSpPr>
              <a:spLocks noChangeAspect="1" noChangeShapeType="1"/>
            </p:cNvSpPr>
            <p:nvPr/>
          </p:nvSpPr>
          <p:spPr bwMode="auto">
            <a:xfrm flipH="1">
              <a:off x="4489" y="9317"/>
              <a:ext cx="736" cy="5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45" name="Line 9"/>
            <p:cNvSpPr>
              <a:spLocks noChangeAspect="1" noChangeShapeType="1"/>
            </p:cNvSpPr>
            <p:nvPr/>
          </p:nvSpPr>
          <p:spPr bwMode="auto">
            <a:xfrm flipH="1" flipV="1">
              <a:off x="6632" y="9293"/>
              <a:ext cx="684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</a:p>
          <a:p>
            <a:pPr marL="395288" indent="-395288" algn="ctr"/>
            <a:r>
              <a:rPr lang="en-US" sz="3600" b="1" dirty="0">
                <a:solidFill>
                  <a:schemeClr val="tx1"/>
                </a:solidFill>
              </a:rPr>
              <a:t>Without the Use of Polymorphism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631825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Here, we declare three separate variables, </a:t>
            </a:r>
            <a:r>
              <a:rPr lang="en-US" sz="2400" dirty="0">
                <a:solidFill>
                  <a:schemeClr val="tx1"/>
                </a:solidFill>
              </a:rPr>
              <a:t>one for each type of Shape subclasses: </a:t>
            </a:r>
            <a:r>
              <a:rPr lang="en-US" sz="2400" dirty="0">
                <a:solidFill>
                  <a:srgbClr val="0000FF"/>
                </a:solidFill>
              </a:rPr>
              <a:t>Circle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rgbClr val="0000FF"/>
                </a:solidFill>
              </a:rPr>
              <a:t>Square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>
                <a:solidFill>
                  <a:srgbClr val="0000FF"/>
                </a:solidFill>
              </a:rPr>
              <a:t>Triangle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dirty="0">
                <a:solidFill>
                  <a:schemeClr val="tx1"/>
                </a:solidFill>
              </a:rPr>
              <a:t>	Circle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circleVar</a:t>
            </a:r>
            <a:r>
              <a:rPr lang="en-US" sz="2400" dirty="0">
                <a:solidFill>
                  <a:schemeClr val="tx1"/>
                </a:solidFill>
              </a:rPr>
              <a:t> ;</a:t>
            </a:r>
          </a:p>
          <a:p>
            <a:r>
              <a:rPr lang="en-US" sz="2400" dirty="0">
                <a:solidFill>
                  <a:schemeClr val="tx1"/>
                </a:solidFill>
              </a:rPr>
              <a:t>	Square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squareVar</a:t>
            </a:r>
            <a:r>
              <a:rPr lang="en-US" sz="2400" dirty="0">
                <a:solidFill>
                  <a:schemeClr val="tx1"/>
                </a:solidFill>
              </a:rPr>
              <a:t> ;</a:t>
            </a:r>
          </a:p>
          <a:p>
            <a:r>
              <a:rPr lang="en-US" sz="2400" dirty="0">
                <a:solidFill>
                  <a:schemeClr val="tx1"/>
                </a:solidFill>
              </a:rPr>
              <a:t>	Triangle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triangleVar</a:t>
            </a:r>
            <a:r>
              <a:rPr lang="en-US" sz="2400" dirty="0">
                <a:solidFill>
                  <a:schemeClr val="tx1"/>
                </a:solidFill>
              </a:rPr>
              <a:t> 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576263"/>
            <a:r>
              <a:rPr lang="en-US" sz="2400" dirty="0">
                <a:solidFill>
                  <a:schemeClr val="tx1"/>
                </a:solidFill>
              </a:rPr>
              <a:t>The user indicates (through a GUI) which of the three types of shapes they would like created on the graphics screen.</a:t>
            </a: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pPr marL="576263"/>
            <a:r>
              <a:rPr lang="en-US" sz="2400" dirty="0">
                <a:solidFill>
                  <a:schemeClr val="tx1"/>
                </a:solidFill>
              </a:rPr>
              <a:t>The user’s selection is stored in variable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 (e.g., 1 for Circle, 2 for Square, and 3 for Triangle).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04800"/>
            <a:ext cx="8686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  <a:r>
              <a:rPr lang="en-US" sz="2400" dirty="0">
                <a:solidFill>
                  <a:schemeClr val="tx1"/>
                </a:solidFill>
              </a:rPr>
              <a:t>	// prompt for type of shape desired</a:t>
            </a: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(“Enter 1-Circle, 2-Square, 3-Triangle);</a:t>
            </a: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input.nextInt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(“Enter size: );</a:t>
            </a: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input.nextInt</a:t>
            </a:r>
            <a:r>
              <a:rPr lang="en-US" sz="2400" dirty="0">
                <a:solidFill>
                  <a:schemeClr val="tx1"/>
                </a:solidFill>
              </a:rPr>
              <a:t>();</a:t>
            </a: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// create appropriate shape</a:t>
            </a: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 	switch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tabLst>
                <a:tab pos="571500" algn="l"/>
                <a:tab pos="1085850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1: </a:t>
            </a:r>
            <a:r>
              <a:rPr lang="en-US" sz="2400" dirty="0" err="1">
                <a:solidFill>
                  <a:schemeClr val="tx1"/>
                </a:solidFill>
              </a:rPr>
              <a:t>circleVar</a:t>
            </a:r>
            <a:r>
              <a:rPr lang="en-US" sz="2400" dirty="0">
                <a:solidFill>
                  <a:schemeClr val="tx1"/>
                </a:solidFill>
              </a:rPr>
              <a:t> = new Circle(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);  break;</a:t>
            </a:r>
          </a:p>
          <a:p>
            <a:pPr>
              <a:tabLst>
                <a:tab pos="571500" algn="l"/>
                <a:tab pos="1085850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2: </a:t>
            </a:r>
            <a:r>
              <a:rPr lang="en-US" sz="2400" dirty="0" err="1">
                <a:solidFill>
                  <a:schemeClr val="tx1"/>
                </a:solidFill>
              </a:rPr>
              <a:t>squareVar</a:t>
            </a:r>
            <a:r>
              <a:rPr lang="en-US" sz="2400" dirty="0">
                <a:solidFill>
                  <a:schemeClr val="tx1"/>
                </a:solidFill>
              </a:rPr>
              <a:t> = new Square(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); break; </a:t>
            </a:r>
          </a:p>
          <a:p>
            <a:pPr>
              <a:tabLst>
                <a:tab pos="571500" algn="l"/>
                <a:tab pos="1085850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3: </a:t>
            </a:r>
            <a:r>
              <a:rPr lang="en-US" sz="2400" dirty="0" err="1">
                <a:solidFill>
                  <a:schemeClr val="tx1"/>
                </a:solidFill>
              </a:rPr>
              <a:t>triangleVar</a:t>
            </a:r>
            <a:r>
              <a:rPr lang="en-US" sz="2400" dirty="0">
                <a:solidFill>
                  <a:schemeClr val="tx1"/>
                </a:solidFill>
              </a:rPr>
              <a:t> = new Triangle(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size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571500" algn="l"/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b="1" dirty="0">
                <a:solidFill>
                  <a:schemeClr val="tx1"/>
                </a:solidFill>
              </a:rPr>
              <a:t>       NOTE</a:t>
            </a:r>
            <a:r>
              <a:rPr lang="en-US" sz="2400" dirty="0">
                <a:solidFill>
                  <a:schemeClr val="tx1"/>
                </a:solidFill>
              </a:rPr>
              <a:t>: Assuming that an triangles are </a:t>
            </a:r>
            <a:r>
              <a:rPr lang="en-US" sz="2400" dirty="0">
                <a:solidFill>
                  <a:srgbClr val="0066FF"/>
                </a:solidFill>
              </a:rPr>
              <a:t>equilateral triangle</a:t>
            </a:r>
            <a:r>
              <a:rPr lang="en-US" sz="2400" dirty="0">
                <a:solidFill>
                  <a:schemeClr val="tx1"/>
                </a:solidFill>
              </a:rPr>
              <a:t>, thus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             all sides being the same length.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     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04800"/>
            <a:ext cx="8686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</a:p>
          <a:p>
            <a:pPr marL="395288" indent="-395288"/>
            <a:endParaRPr lang="en-US" sz="1200" dirty="0">
              <a:solidFill>
                <a:schemeClr val="tx1"/>
              </a:solidFill>
            </a:endParaRPr>
          </a:p>
          <a:p>
            <a:pPr marL="395288" indent="-395288"/>
            <a:endParaRPr lang="en-US" sz="1200" dirty="0">
              <a:solidFill>
                <a:schemeClr val="tx1"/>
              </a:solidFill>
            </a:endParaRPr>
          </a:p>
          <a:p>
            <a:pPr marL="395288" indent="-395288"/>
            <a:endParaRPr lang="en-US" sz="2400" dirty="0">
              <a:solidFill>
                <a:schemeClr val="tx1"/>
              </a:solidFill>
            </a:endParaRPr>
          </a:p>
          <a:p>
            <a:pPr marL="395288" indent="-395288"/>
            <a:r>
              <a:rPr lang="en-US" sz="2400" dirty="0">
                <a:solidFill>
                  <a:schemeClr val="tx1"/>
                </a:solidFill>
              </a:rPr>
              <a:t>Now, if the user wants to display the area of the created shape,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switch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1: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(“area = “ + </a:t>
            </a:r>
            <a:r>
              <a:rPr lang="en-US" sz="2400" dirty="0" err="1">
                <a:solidFill>
                  <a:schemeClr val="tx1"/>
                </a:solidFill>
              </a:rPr>
              <a:t>circleVar.</a:t>
            </a:r>
            <a:r>
              <a:rPr lang="en-US" sz="2400" b="1" dirty="0" err="1">
                <a:solidFill>
                  <a:schemeClr val="tx1"/>
                </a:solidFill>
              </a:rPr>
              <a:t>area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 break;</a:t>
            </a: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2: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(“area = “ + </a:t>
            </a:r>
            <a:r>
              <a:rPr lang="en-US" sz="2400" dirty="0" err="1">
                <a:solidFill>
                  <a:schemeClr val="tx1"/>
                </a:solidFill>
              </a:rPr>
              <a:t>squareVar.</a:t>
            </a:r>
            <a:r>
              <a:rPr lang="en-US" sz="2400" b="1" dirty="0" err="1">
                <a:solidFill>
                  <a:schemeClr val="tx1"/>
                </a:solidFill>
              </a:rPr>
              <a:t>area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 break;</a:t>
            </a: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3: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(“area = “ + </a:t>
            </a:r>
            <a:r>
              <a:rPr lang="en-US" sz="2400" dirty="0" err="1">
                <a:solidFill>
                  <a:schemeClr val="tx1"/>
                </a:solidFill>
              </a:rPr>
              <a:t>triangleVar.</a:t>
            </a:r>
            <a:r>
              <a:rPr lang="en-US" sz="2400" b="1" dirty="0" err="1">
                <a:solidFill>
                  <a:schemeClr val="tx1"/>
                </a:solidFill>
              </a:rPr>
              <a:t>area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 break;</a:t>
            </a: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87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04800"/>
            <a:ext cx="8686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</a:p>
          <a:p>
            <a:pPr marL="395288" indent="-395288"/>
            <a:endParaRPr lang="en-US" sz="1200" dirty="0">
              <a:solidFill>
                <a:schemeClr val="tx1"/>
              </a:solidFill>
            </a:endParaRPr>
          </a:p>
          <a:p>
            <a:pPr marL="395288" indent="-395288"/>
            <a:r>
              <a:rPr lang="en-US" sz="2400" dirty="0">
                <a:solidFill>
                  <a:schemeClr val="tx1"/>
                </a:solidFill>
              </a:rPr>
              <a:t>Now, if the user wants to display the perimeter of the created shape,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switch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) {</a:t>
            </a: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1: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(“area = “ + </a:t>
            </a:r>
            <a:r>
              <a:rPr lang="en-US" sz="2400" dirty="0" err="1">
                <a:solidFill>
                  <a:schemeClr val="tx1"/>
                </a:solidFill>
              </a:rPr>
              <a:t>circleVar.</a:t>
            </a:r>
            <a:r>
              <a:rPr lang="en-US" sz="2400" b="1" dirty="0" err="1">
                <a:solidFill>
                  <a:schemeClr val="tx1"/>
                </a:solidFill>
              </a:rPr>
              <a:t>perimeter</a:t>
            </a:r>
            <a:r>
              <a:rPr lang="en-US" sz="2400" b="1" dirty="0">
                <a:solidFill>
                  <a:schemeClr val="tx1"/>
                </a:solidFill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		             break;</a:t>
            </a: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2: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(“area = “ + </a:t>
            </a:r>
            <a:r>
              <a:rPr lang="en-US" sz="2400" dirty="0" err="1">
                <a:solidFill>
                  <a:schemeClr val="tx1"/>
                </a:solidFill>
              </a:rPr>
              <a:t>squareVar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b="1" dirty="0">
                <a:solidFill>
                  <a:schemeClr val="tx1"/>
                </a:solidFill>
              </a:rPr>
              <a:t> perimeter()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                 break;</a:t>
            </a: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3: </a:t>
            </a:r>
            <a:r>
              <a:rPr lang="en-US" sz="2400" dirty="0" err="1">
                <a:solidFill>
                  <a:schemeClr val="tx1"/>
                </a:solidFill>
              </a:rPr>
              <a:t>System.out.println</a:t>
            </a:r>
            <a:r>
              <a:rPr lang="en-US" sz="2400" dirty="0">
                <a:solidFill>
                  <a:schemeClr val="tx1"/>
                </a:solidFill>
              </a:rPr>
              <a:t>(“area = “ + </a:t>
            </a:r>
            <a:r>
              <a:rPr lang="en-US" sz="2400" dirty="0" err="1">
                <a:solidFill>
                  <a:schemeClr val="tx1"/>
                </a:solidFill>
              </a:rPr>
              <a:t>triangleVar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r>
              <a:rPr lang="en-US" sz="2400" b="1" dirty="0">
                <a:solidFill>
                  <a:schemeClr val="tx1"/>
                </a:solidFill>
              </a:rPr>
              <a:t> perimeter()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                break;</a:t>
            </a:r>
          </a:p>
          <a:p>
            <a:pPr>
              <a:tabLst>
                <a:tab pos="285750" algn="l"/>
                <a:tab pos="628650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59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04800"/>
            <a:ext cx="8686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</a:p>
          <a:p>
            <a:pPr marL="631825"/>
            <a:r>
              <a:rPr lang="en-US" sz="2400" dirty="0">
                <a:solidFill>
                  <a:schemeClr val="tx1"/>
                </a:solidFill>
              </a:rPr>
              <a:t>Then, if the user indicates (through the GUI) </a:t>
            </a:r>
            <a:r>
              <a:rPr lang="en-US" sz="2400" dirty="0">
                <a:solidFill>
                  <a:srgbClr val="0000FF"/>
                </a:solidFill>
              </a:rPr>
              <a:t>the color that the particular shape should be changed</a:t>
            </a:r>
            <a:r>
              <a:rPr lang="en-US" sz="2400" dirty="0">
                <a:solidFill>
                  <a:schemeClr val="tx1"/>
                </a:solidFill>
              </a:rPr>
              <a:t> to (stored in variable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color_value</a:t>
            </a:r>
            <a:r>
              <a:rPr lang="en-US" sz="2400" dirty="0">
                <a:solidFill>
                  <a:schemeClr val="tx1"/>
                </a:solidFill>
              </a:rPr>
              <a:t>), the following switch statement is needed.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switch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{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1: </a:t>
            </a:r>
            <a:r>
              <a:rPr lang="en-US" sz="2400" dirty="0" err="1">
                <a:solidFill>
                  <a:schemeClr val="tx1"/>
                </a:solidFill>
              </a:rPr>
              <a:t>circleVar.</a:t>
            </a:r>
            <a:r>
              <a:rPr lang="en-US" sz="2400" b="1" dirty="0" err="1">
                <a:solidFill>
                  <a:schemeClr val="tx1"/>
                </a:solidFill>
              </a:rPr>
              <a:t>setColor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color_value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2: </a:t>
            </a:r>
            <a:r>
              <a:rPr lang="en-US" sz="2400" dirty="0" err="1">
                <a:solidFill>
                  <a:schemeClr val="tx1"/>
                </a:solidFill>
              </a:rPr>
              <a:t>squareVar.</a:t>
            </a:r>
            <a:r>
              <a:rPr lang="en-US" sz="2400" b="1" dirty="0" err="1">
                <a:solidFill>
                  <a:schemeClr val="tx1"/>
                </a:solidFill>
              </a:rPr>
              <a:t>setColor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color_value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3: </a:t>
            </a:r>
            <a:r>
              <a:rPr lang="en-US" sz="2400" dirty="0" err="1">
                <a:solidFill>
                  <a:schemeClr val="tx1"/>
                </a:solidFill>
              </a:rPr>
              <a:t>triangleVar.</a:t>
            </a:r>
            <a:r>
              <a:rPr lang="en-US" sz="2400" b="1" dirty="0" err="1">
                <a:solidFill>
                  <a:schemeClr val="tx1"/>
                </a:solidFill>
              </a:rPr>
              <a:t>setColor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color_value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     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048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</a:rPr>
              <a:t>   If the user indicates (through the GUI) that </a:t>
            </a:r>
            <a:r>
              <a:rPr lang="en-US" sz="2400" dirty="0">
                <a:solidFill>
                  <a:srgbClr val="0000FF"/>
                </a:solidFill>
              </a:rPr>
              <a:t>the size of the</a:t>
            </a:r>
          </a:p>
          <a:p>
            <a:pPr marL="631825"/>
            <a:r>
              <a:rPr lang="en-US" sz="2400" dirty="0">
                <a:solidFill>
                  <a:srgbClr val="0000FF"/>
                </a:solidFill>
              </a:rPr>
              <a:t>shape should be changed</a:t>
            </a:r>
            <a:r>
              <a:rPr lang="en-US" sz="2400" dirty="0">
                <a:solidFill>
                  <a:schemeClr val="tx1"/>
                </a:solidFill>
              </a:rPr>
              <a:t> (stored in variable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size_value</a:t>
            </a:r>
            <a:r>
              <a:rPr lang="en-US" sz="2400" dirty="0">
                <a:solidFill>
                  <a:schemeClr val="tx1"/>
                </a:solidFill>
              </a:rPr>
              <a:t>), the </a:t>
            </a:r>
          </a:p>
          <a:p>
            <a:pPr marL="631825"/>
            <a:r>
              <a:rPr lang="en-US" sz="2400" dirty="0">
                <a:solidFill>
                  <a:schemeClr val="tx1"/>
                </a:solidFill>
              </a:rPr>
              <a:t>following switch statement is needed.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switch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{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1: </a:t>
            </a:r>
            <a:r>
              <a:rPr lang="en-US" sz="2400" dirty="0" err="1">
                <a:solidFill>
                  <a:schemeClr val="tx1"/>
                </a:solidFill>
              </a:rPr>
              <a:t>circleVar.</a:t>
            </a:r>
            <a:r>
              <a:rPr lang="en-US" sz="2400" b="1" dirty="0" err="1">
                <a:solidFill>
                  <a:schemeClr val="tx1"/>
                </a:solidFill>
              </a:rPr>
              <a:t>setSize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size_value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2: </a:t>
            </a:r>
            <a:r>
              <a:rPr lang="en-US" sz="2400" dirty="0" err="1">
                <a:solidFill>
                  <a:schemeClr val="tx1"/>
                </a:solidFill>
              </a:rPr>
              <a:t>squareVar.</a:t>
            </a:r>
            <a:r>
              <a:rPr lang="en-US" sz="2400" b="1" dirty="0" err="1">
                <a:solidFill>
                  <a:schemeClr val="tx1"/>
                </a:solidFill>
              </a:rPr>
              <a:t>setSize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size_value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3: </a:t>
            </a:r>
            <a:r>
              <a:rPr lang="en-US" sz="2400" dirty="0" err="1">
                <a:solidFill>
                  <a:schemeClr val="tx1"/>
                </a:solidFill>
              </a:rPr>
              <a:t>triangleVar.</a:t>
            </a:r>
            <a:r>
              <a:rPr lang="en-US" sz="2400" b="1" dirty="0" err="1">
                <a:solidFill>
                  <a:schemeClr val="tx1"/>
                </a:solidFill>
              </a:rPr>
              <a:t>setSize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size_value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     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1000"/>
            <a:ext cx="8305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2400" b="1">
                <a:solidFill>
                  <a:schemeClr val="tx1"/>
                </a:solidFill>
              </a:rPr>
              <a:t>Use of the Line 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public static void main(String[] args)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Line line1, line2;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00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line1 = new Line(new XYCoord(0, 0), new XYCoord(10, 0));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line2 = new Line(new XYCoord(0, 10), new XYCoord(10, 10));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System.out.println(“Length of line1: “ + line1.length());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System.out.println(“Length of line2: “ + line2.length());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if(line1.equals(line2))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	System.out.println(“line1 and line2 are equal in length”);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else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	System.out.println(“line1 and line2 are NOT equal in length”);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b="1">
                <a:solidFill>
                  <a:schemeClr val="tx1"/>
                </a:solidFill>
              </a:rPr>
              <a:t>OUTPUT</a:t>
            </a:r>
            <a:r>
              <a:rPr lang="en-US" sz="1600">
                <a:solidFill>
                  <a:schemeClr val="tx1"/>
                </a:solidFill>
              </a:rPr>
              <a:t>: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Length of line1: 10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Length of line2: 10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line1 and line2 are equal in length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79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" y="3048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</a:p>
          <a:p>
            <a:pPr marL="631825"/>
            <a:r>
              <a:rPr lang="en-US" sz="2400" dirty="0">
                <a:solidFill>
                  <a:schemeClr val="tx1"/>
                </a:solidFill>
              </a:rPr>
              <a:t>If the user indicates (through the GUI) that </a:t>
            </a:r>
            <a:r>
              <a:rPr lang="en-US" sz="2400" dirty="0">
                <a:solidFill>
                  <a:srgbClr val="0000FF"/>
                </a:solidFill>
              </a:rPr>
              <a:t>the location of the shape should be changed</a:t>
            </a:r>
            <a:r>
              <a:rPr lang="en-US" sz="2400" dirty="0">
                <a:solidFill>
                  <a:schemeClr val="tx1"/>
                </a:solidFill>
              </a:rPr>
              <a:t> (stored in variable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new_loc</a:t>
            </a:r>
            <a:r>
              <a:rPr lang="en-US" sz="2400" dirty="0">
                <a:solidFill>
                  <a:schemeClr val="tx1"/>
                </a:solidFill>
              </a:rPr>
              <a:t>), the </a:t>
            </a:r>
          </a:p>
          <a:p>
            <a:pPr marL="631825"/>
            <a:r>
              <a:rPr lang="en-US" sz="2400" dirty="0">
                <a:solidFill>
                  <a:schemeClr val="tx1"/>
                </a:solidFill>
              </a:rPr>
              <a:t>following switch statement is needed.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switch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{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1: </a:t>
            </a:r>
            <a:r>
              <a:rPr lang="en-US" sz="2400" dirty="0" err="1">
                <a:solidFill>
                  <a:schemeClr val="tx1"/>
                </a:solidFill>
              </a:rPr>
              <a:t>circleVar.</a:t>
            </a:r>
            <a:r>
              <a:rPr lang="en-US" sz="2400" b="1" dirty="0" err="1">
                <a:solidFill>
                  <a:schemeClr val="tx1"/>
                </a:solidFill>
              </a:rPr>
              <a:t>setLocation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new_loc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2: </a:t>
            </a:r>
            <a:r>
              <a:rPr lang="en-US" sz="2400" dirty="0" err="1">
                <a:solidFill>
                  <a:schemeClr val="tx1"/>
                </a:solidFill>
              </a:rPr>
              <a:t>squareVar.</a:t>
            </a:r>
            <a:r>
              <a:rPr lang="en-US" sz="2400" b="1" dirty="0" err="1">
                <a:solidFill>
                  <a:schemeClr val="tx1"/>
                </a:solidFill>
              </a:rPr>
              <a:t>setLocation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new_loc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	case 3: </a:t>
            </a:r>
            <a:r>
              <a:rPr lang="en-US" sz="2400" dirty="0" err="1">
                <a:solidFill>
                  <a:schemeClr val="tx1"/>
                </a:solidFill>
              </a:rPr>
              <a:t>triangleVar.</a:t>
            </a:r>
            <a:r>
              <a:rPr lang="en-US" sz="2400" b="1" dirty="0" err="1">
                <a:solidFill>
                  <a:schemeClr val="tx1"/>
                </a:solidFill>
              </a:rPr>
              <a:t>setLocation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new_loc</a:t>
            </a:r>
            <a:r>
              <a:rPr lang="en-US" sz="2400" dirty="0">
                <a:solidFill>
                  <a:schemeClr val="tx1"/>
                </a:solidFill>
              </a:rPr>
              <a:t>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 marL="631825"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And so on </a:t>
            </a:r>
            <a:r>
              <a:rPr lang="en-US" sz="2400" dirty="0">
                <a:solidFill>
                  <a:schemeClr val="tx1"/>
                </a:solidFill>
              </a:rPr>
              <a:t>for each time that the shape is altered.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     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76200"/>
            <a:ext cx="8686800" cy="65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    </a:t>
            </a: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get area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endParaRPr lang="en-US" sz="800" dirty="0">
              <a:solidFill>
                <a:schemeClr val="tx1"/>
              </a:solidFill>
            </a:endParaRP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switch (which) {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1: area = </a:t>
            </a:r>
            <a:r>
              <a:rPr lang="en-US" sz="1600" dirty="0" err="1">
                <a:solidFill>
                  <a:schemeClr val="tx1"/>
                </a:solidFill>
              </a:rPr>
              <a:t>circleVar.area</a:t>
            </a:r>
            <a:r>
              <a:rPr lang="en-US" sz="1600" dirty="0">
                <a:solidFill>
                  <a:schemeClr val="tx1"/>
                </a:solidFill>
              </a:rPr>
              <a:t>(); 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2: area = </a:t>
            </a:r>
            <a:r>
              <a:rPr lang="en-US" sz="1600" dirty="0" err="1">
                <a:solidFill>
                  <a:schemeClr val="tx1"/>
                </a:solidFill>
              </a:rPr>
              <a:t>squareVar.area</a:t>
            </a:r>
            <a:r>
              <a:rPr lang="en-US" sz="1600" dirty="0">
                <a:solidFill>
                  <a:schemeClr val="tx1"/>
                </a:solidFill>
              </a:rPr>
              <a:t>();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3: area = </a:t>
            </a:r>
            <a:r>
              <a:rPr lang="en-US" sz="1600" dirty="0" err="1">
                <a:solidFill>
                  <a:schemeClr val="tx1"/>
                </a:solidFill>
              </a:rPr>
              <a:t>triangleVar.area</a:t>
            </a:r>
            <a:r>
              <a:rPr lang="en-US" sz="1600" dirty="0">
                <a:solidFill>
                  <a:schemeClr val="tx1"/>
                </a:solidFill>
              </a:rPr>
              <a:t>();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user selects size change in GUI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System.out.println</a:t>
            </a:r>
            <a:r>
              <a:rPr lang="en-US" sz="1600" dirty="0">
                <a:solidFill>
                  <a:schemeClr val="tx1"/>
                </a:solidFill>
              </a:rPr>
              <a:t>(“Enter size: “)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size_value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input.nextInt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switch (which) {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1: </a:t>
            </a:r>
            <a:r>
              <a:rPr lang="en-US" sz="1600" dirty="0" err="1">
                <a:solidFill>
                  <a:schemeClr val="tx1"/>
                </a:solidFill>
              </a:rPr>
              <a:t>circleVar.setSize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size_value</a:t>
            </a:r>
            <a:r>
              <a:rPr lang="en-US" sz="1600" dirty="0">
                <a:solidFill>
                  <a:schemeClr val="tx1"/>
                </a:solidFill>
              </a:rPr>
              <a:t>); 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2: </a:t>
            </a:r>
            <a:r>
              <a:rPr lang="en-US" sz="1600" dirty="0" err="1">
                <a:solidFill>
                  <a:schemeClr val="tx1"/>
                </a:solidFill>
              </a:rPr>
              <a:t>squareVar.setSize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size_value</a:t>
            </a:r>
            <a:r>
              <a:rPr lang="en-US" sz="1600" dirty="0">
                <a:solidFill>
                  <a:schemeClr val="tx1"/>
                </a:solidFill>
              </a:rPr>
              <a:t>); 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3: </a:t>
            </a:r>
            <a:r>
              <a:rPr lang="en-US" sz="1600" dirty="0" err="1">
                <a:solidFill>
                  <a:schemeClr val="tx1"/>
                </a:solidFill>
              </a:rPr>
              <a:t>triangleVar.setSize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size_value</a:t>
            </a:r>
            <a:r>
              <a:rPr lang="en-US" sz="1600" dirty="0">
                <a:solidFill>
                  <a:schemeClr val="tx1"/>
                </a:solidFill>
              </a:rPr>
              <a:t>); 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user selects new location in GUI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System.out.println</a:t>
            </a:r>
            <a:r>
              <a:rPr lang="en-US" sz="1600" dirty="0">
                <a:solidFill>
                  <a:schemeClr val="tx1"/>
                </a:solidFill>
              </a:rPr>
              <a:t>(“Enter size: “)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</a:t>
            </a:r>
            <a:r>
              <a:rPr lang="en-US" sz="1600" dirty="0" err="1">
                <a:solidFill>
                  <a:schemeClr val="tx1"/>
                </a:solidFill>
              </a:rPr>
              <a:t>size_value</a:t>
            </a:r>
            <a:r>
              <a:rPr lang="en-US" sz="1600" dirty="0">
                <a:solidFill>
                  <a:schemeClr val="tx1"/>
                </a:solidFill>
              </a:rPr>
              <a:t> = </a:t>
            </a:r>
            <a:r>
              <a:rPr lang="en-US" sz="1600" dirty="0" err="1">
                <a:solidFill>
                  <a:schemeClr val="tx1"/>
                </a:solidFill>
              </a:rPr>
              <a:t>input.nextInt</a:t>
            </a:r>
            <a:r>
              <a:rPr lang="en-US" sz="1600" dirty="0">
                <a:solidFill>
                  <a:schemeClr val="tx1"/>
                </a:solidFill>
              </a:rPr>
              <a:t>();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1600" dirty="0">
                <a:solidFill>
                  <a:schemeClr val="tx1"/>
                </a:solidFill>
              </a:rPr>
              <a:t>switch (which) {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1: </a:t>
            </a:r>
            <a:r>
              <a:rPr lang="en-US" sz="1600" dirty="0" err="1">
                <a:solidFill>
                  <a:schemeClr val="tx1"/>
                </a:solidFill>
              </a:rPr>
              <a:t>circleVar.setLocation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new_loc</a:t>
            </a:r>
            <a:r>
              <a:rPr lang="en-US" sz="1600" dirty="0">
                <a:solidFill>
                  <a:schemeClr val="tx1"/>
                </a:solidFill>
              </a:rPr>
              <a:t>); 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2: </a:t>
            </a:r>
            <a:r>
              <a:rPr lang="en-US" sz="1600" dirty="0" err="1">
                <a:solidFill>
                  <a:schemeClr val="tx1"/>
                </a:solidFill>
              </a:rPr>
              <a:t>squareVar.setLocation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new_loc</a:t>
            </a:r>
            <a:r>
              <a:rPr lang="en-US" sz="1600" dirty="0">
                <a:solidFill>
                  <a:schemeClr val="tx1"/>
                </a:solidFill>
              </a:rPr>
              <a:t>); 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case 3: </a:t>
            </a:r>
            <a:r>
              <a:rPr lang="en-US" sz="1600" dirty="0" err="1">
                <a:solidFill>
                  <a:schemeClr val="tx1"/>
                </a:solidFill>
              </a:rPr>
              <a:t>triangleVar.setLocation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new_loc</a:t>
            </a:r>
            <a:r>
              <a:rPr lang="en-US" sz="1600" dirty="0">
                <a:solidFill>
                  <a:schemeClr val="tx1"/>
                </a:solidFill>
              </a:rPr>
              <a:t>);  break;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566738" algn="l"/>
                <a:tab pos="914400" algn="l"/>
                <a:tab pos="1262063" algn="l"/>
                <a:tab pos="1597025" algn="l"/>
                <a:tab pos="2060575" algn="l"/>
              </a:tabLst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     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91200" y="685800"/>
            <a:ext cx="2895600" cy="533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>
                <a:solidFill>
                  <a:srgbClr val="0000FF"/>
                </a:solidFill>
              </a:rPr>
              <a:t>This is very tedious</a:t>
            </a:r>
            <a:r>
              <a:rPr lang="en-US" sz="2000">
                <a:solidFill>
                  <a:schemeClr val="tx1"/>
                </a:solidFill>
              </a:rPr>
              <a:t>. 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Also, if a new shape is added to the program (Rectangle), then </a:t>
            </a:r>
            <a:r>
              <a:rPr lang="en-US" sz="2000">
                <a:solidFill>
                  <a:srgbClr val="0000FF"/>
                </a:solidFill>
              </a:rPr>
              <a:t>ALL the switch statements in the program must be altered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</a:t>
            </a:r>
          </a:p>
          <a:p>
            <a:pPr marL="395288" indent="-395288" algn="ctr"/>
            <a:r>
              <a:rPr lang="en-US" sz="3600" b="1" dirty="0">
                <a:solidFill>
                  <a:schemeClr val="tx1"/>
                </a:solidFill>
              </a:rPr>
              <a:t>With the Use of Polymorphism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631825"/>
            <a:r>
              <a:rPr lang="en-US" sz="2000" dirty="0">
                <a:solidFill>
                  <a:schemeClr val="tx1"/>
                </a:solidFill>
              </a:rPr>
              <a:t>With the use of polymorphism, there is </a:t>
            </a:r>
            <a:r>
              <a:rPr lang="en-US" sz="2000" dirty="0">
                <a:solidFill>
                  <a:srgbClr val="0000FF"/>
                </a:solidFill>
              </a:rPr>
              <a:t>only ONE variable </a:t>
            </a:r>
            <a:r>
              <a:rPr lang="en-US" sz="2000" dirty="0">
                <a:solidFill>
                  <a:schemeClr val="tx1"/>
                </a:solidFill>
              </a:rPr>
              <a:t>declared of the parent class type,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631825"/>
            <a:endParaRPr lang="en-US" sz="1400" dirty="0">
              <a:solidFill>
                <a:schemeClr val="tx1"/>
              </a:solidFill>
            </a:endParaRPr>
          </a:p>
          <a:p>
            <a:pPr marL="631825"/>
            <a:r>
              <a:rPr lang="en-US" sz="2000" dirty="0">
                <a:solidFill>
                  <a:schemeClr val="tx1"/>
                </a:solidFill>
              </a:rPr>
              <a:t>		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shapeVar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marL="631825"/>
            <a:endParaRPr lang="en-US" sz="2000" dirty="0">
              <a:solidFill>
                <a:schemeClr val="tx1"/>
              </a:solidFill>
            </a:endParaRPr>
          </a:p>
          <a:p>
            <a:pPr marL="631825"/>
            <a:r>
              <a:rPr lang="en-US" sz="2000" dirty="0">
                <a:solidFill>
                  <a:schemeClr val="tx1"/>
                </a:solidFill>
              </a:rPr>
              <a:t>When the user enters what shape they want, the following switch statement is executed,</a:t>
            </a:r>
          </a:p>
          <a:p>
            <a:pPr marL="631825"/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switch (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which</a:t>
            </a:r>
            <a:r>
              <a:rPr lang="en-US" sz="2000" dirty="0">
                <a:solidFill>
                  <a:schemeClr val="tx1"/>
                </a:solidFill>
              </a:rPr>
              <a:t>) {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	case 1: </a:t>
            </a:r>
            <a:r>
              <a:rPr lang="en-US" sz="2000" dirty="0" err="1">
                <a:solidFill>
                  <a:schemeClr val="tx1"/>
                </a:solidFill>
              </a:rPr>
              <a:t>shapeVar</a:t>
            </a:r>
            <a:r>
              <a:rPr lang="en-US" sz="2000" dirty="0">
                <a:solidFill>
                  <a:schemeClr val="tx1"/>
                </a:solidFill>
              </a:rPr>
              <a:t> = new Circle();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	case 2: </a:t>
            </a:r>
            <a:r>
              <a:rPr lang="en-US" sz="2000" dirty="0" err="1">
                <a:solidFill>
                  <a:schemeClr val="tx1"/>
                </a:solidFill>
              </a:rPr>
              <a:t>shapeVar</a:t>
            </a:r>
            <a:r>
              <a:rPr lang="en-US" sz="2000" dirty="0">
                <a:solidFill>
                  <a:schemeClr val="tx1"/>
                </a:solidFill>
              </a:rPr>
              <a:t> = new Square();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	case 3: </a:t>
            </a:r>
            <a:r>
              <a:rPr lang="en-US" sz="2000" dirty="0" err="1">
                <a:solidFill>
                  <a:schemeClr val="tx1"/>
                </a:solidFill>
              </a:rPr>
              <a:t>shapeVar</a:t>
            </a:r>
            <a:r>
              <a:rPr lang="en-US" sz="2000" dirty="0">
                <a:solidFill>
                  <a:schemeClr val="tx1"/>
                </a:solidFill>
              </a:rPr>
              <a:t> = new Triangle; break;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000" dirty="0">
                <a:solidFill>
                  <a:schemeClr val="tx1"/>
                </a:solidFill>
              </a:rPr>
              <a:t>	}</a:t>
            </a:r>
          </a:p>
          <a:p>
            <a:pPr marL="631825"/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 dirty="0">
                <a:solidFill>
                  <a:schemeClr val="tx1"/>
                </a:solidFill>
              </a:rPr>
              <a:t>          </a:t>
            </a:r>
            <a:r>
              <a:rPr lang="en-US" b="1" dirty="0">
                <a:solidFill>
                  <a:schemeClr val="tx1"/>
                </a:solidFill>
              </a:rPr>
              <a:t>Without the Use of Polymorphism                     With the Use of Polymorphism</a:t>
            </a:r>
          </a:p>
          <a:p>
            <a:pPr marL="395288" indent="-395288"/>
            <a:endParaRPr lang="en-US" b="1" dirty="0">
              <a:solidFill>
                <a:schemeClr val="tx1"/>
              </a:solidFill>
            </a:endParaRPr>
          </a:p>
          <a:p>
            <a:pPr marL="395288" indent="-395288"/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	     	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576263"/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C63F05-DEC9-480C-BDDF-B71F700B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928687"/>
            <a:ext cx="4371975" cy="5610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DAE6BF-EBC6-4540-BE59-38EE8909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939800"/>
            <a:ext cx="362902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95288" indent="-395288"/>
            <a:r>
              <a:rPr lang="en-US" sz="1200">
                <a:solidFill>
                  <a:schemeClr val="tx1"/>
                </a:solidFill>
              </a:rPr>
              <a:t>    </a:t>
            </a:r>
          </a:p>
          <a:p>
            <a:pPr marL="395288" indent="-395288"/>
            <a:r>
              <a:rPr lang="en-US" sz="1200">
                <a:solidFill>
                  <a:schemeClr val="tx1"/>
                </a:solidFill>
              </a:rPr>
              <a:t>     </a:t>
            </a: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1600">
                <a:solidFill>
                  <a:schemeClr val="tx1"/>
                </a:solidFill>
              </a:rPr>
              <a:t>		</a:t>
            </a:r>
            <a:endParaRPr lang="en-US" sz="240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>
              <a:solidFill>
                <a:schemeClr val="tx1"/>
              </a:solidFill>
            </a:endParaRPr>
          </a:p>
          <a:p>
            <a:pPr>
              <a:tabLst>
                <a:tab pos="1252538" algn="l"/>
                <a:tab pos="1603375" algn="l"/>
                <a:tab pos="1941513" algn="l"/>
                <a:tab pos="2292350" algn="l"/>
              </a:tabLst>
            </a:pP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	     	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pPr marL="576263"/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511AB-0303-4CF9-841C-35F951604F72}"/>
              </a:ext>
            </a:extLst>
          </p:cNvPr>
          <p:cNvSpPr/>
          <p:nvPr/>
        </p:nvSpPr>
        <p:spPr>
          <a:xfrm>
            <a:off x="647700" y="14478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Now, because of the use of polymorphism, </a:t>
            </a:r>
            <a:r>
              <a:rPr lang="en-US" sz="2400" dirty="0">
                <a:solidFill>
                  <a:srgbClr val="0000FF"/>
                </a:solidFill>
              </a:rPr>
              <a:t>Java will automatically determine the method of the appropriate class to call </a:t>
            </a:r>
            <a:r>
              <a:rPr lang="en-US" sz="2400" dirty="0"/>
              <a:t>based on the current type of the object currently assigned to variable </a:t>
            </a:r>
            <a:r>
              <a:rPr lang="en-US" sz="2400" dirty="0" err="1"/>
              <a:t>shapeVar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Note that there are switch statements being executed in </a:t>
            </a:r>
            <a:r>
              <a:rPr lang="en-US" sz="2400" u="sng" dirty="0">
                <a:solidFill>
                  <a:srgbClr val="0000FF"/>
                </a:solidFill>
              </a:rPr>
              <a:t>both</a:t>
            </a:r>
            <a:r>
              <a:rPr lang="en-US" sz="2400" dirty="0">
                <a:solidFill>
                  <a:srgbClr val="0000FF"/>
                </a:solidFill>
              </a:rPr>
              <a:t> approaches</a:t>
            </a:r>
            <a:r>
              <a:rPr lang="en-US" sz="2400" dirty="0"/>
              <a:t>.  Without the use of polymorphism,  the switch statements are in the code. With the use of polymorphism, the switch statements are within Java itself.</a:t>
            </a:r>
          </a:p>
        </p:txBody>
      </p:sp>
    </p:spTree>
    <p:extLst>
      <p:ext uri="{BB962C8B-B14F-4D97-AF65-F5344CB8AC3E}">
        <p14:creationId xmlns:p14="http://schemas.microsoft.com/office/powerpoint/2010/main" val="21280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Java Interfaces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1676400"/>
            <a:ext cx="769620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>
                <a:solidFill>
                  <a:schemeClr val="tx1"/>
                </a:solidFill>
              </a:rPr>
              <a:t>A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Java interface </a:t>
            </a:r>
            <a:r>
              <a:rPr lang="en-US" sz="2400">
                <a:solidFill>
                  <a:schemeClr val="tx1"/>
                </a:solidFill>
              </a:rPr>
              <a:t>is essentially a </a:t>
            </a:r>
            <a:r>
              <a:rPr lang="en-US" sz="2400">
                <a:solidFill>
                  <a:srgbClr val="0000FF"/>
                </a:solidFill>
              </a:rPr>
              <a:t>pure abstract class</a:t>
            </a:r>
            <a:r>
              <a:rPr lang="en-US" sz="2400">
                <a:solidFill>
                  <a:schemeClr val="tx1"/>
                </a:solidFill>
              </a:rPr>
              <a:t>. That is, a class in which all methods are abstract.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rgbClr val="0000FF"/>
                </a:solidFill>
              </a:rPr>
              <a:t>The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US" sz="2400">
                <a:solidFill>
                  <a:srgbClr val="0000FF"/>
                </a:solidFill>
              </a:rPr>
              <a:t> top-level class in Java has implemented methods that ALL classes inherit</a:t>
            </a:r>
            <a:r>
              <a:rPr lang="en-US" sz="2400">
                <a:solidFill>
                  <a:schemeClr val="tx1"/>
                </a:solidFill>
              </a:rPr>
              <a:t>. Therefore, classes in Java may be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abstract</a:t>
            </a:r>
            <a:r>
              <a:rPr lang="en-US" sz="2400">
                <a:solidFill>
                  <a:schemeClr val="tx1"/>
                </a:solidFill>
              </a:rPr>
              <a:t> (in that they have some unimplemented methods), but cannot be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pure abstract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rgbClr val="0000FF"/>
                </a:solidFill>
              </a:rPr>
              <a:t>Because of this, Java has the notion of an “interface.” </a:t>
            </a:r>
            <a:r>
              <a:rPr lang="en-US" sz="2400">
                <a:solidFill>
                  <a:schemeClr val="tx1"/>
                </a:solidFill>
              </a:rPr>
              <a:t>An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interface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in Java is a “class” that does not inherit from the top-level Object class, and which may not contain any implemented methods. 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1295400"/>
            <a:ext cx="76962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>
                <a:solidFill>
                  <a:srgbClr val="0000FF"/>
                </a:solidFill>
              </a:rPr>
              <a:t>Interfaces in Java can only contain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constants </a:t>
            </a:r>
            <a:r>
              <a:rPr lang="en-US" sz="2400">
                <a:solidFill>
                  <a:srgbClr val="0000FF"/>
                </a:solidFill>
              </a:rPr>
              <a:t>and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method signatures</a:t>
            </a:r>
            <a:r>
              <a:rPr lang="en-US" sz="2400">
                <a:solidFill>
                  <a:schemeClr val="tx1"/>
                </a:solidFill>
              </a:rPr>
              <a:t>. 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Some interfaces defined in Java: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Clonable</a:t>
            </a:r>
            <a:r>
              <a:rPr lang="en-US" sz="2400">
                <a:solidFill>
                  <a:schemeClr val="tx1"/>
                </a:solidFill>
              </a:rPr>
              <a:t> interface</a:t>
            </a:r>
          </a:p>
          <a:p>
            <a:pPr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Runnable</a:t>
            </a:r>
            <a:r>
              <a:rPr lang="en-US" sz="2400">
                <a:solidFill>
                  <a:schemeClr val="tx1"/>
                </a:solidFill>
              </a:rPr>
              <a:t> interface</a:t>
            </a:r>
          </a:p>
          <a:p>
            <a:pPr>
              <a:buFont typeface="Arial" pitchFamily="34" charset="0"/>
              <a:buChar char="•"/>
            </a:pPr>
            <a:r>
              <a:rPr lang="en-US" sz="2400">
                <a:solidFill>
                  <a:schemeClr val="tx1"/>
                </a:solidFill>
              </a:rPr>
              <a:t>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Serializable</a:t>
            </a:r>
            <a:r>
              <a:rPr lang="en-US" sz="2400">
                <a:solidFill>
                  <a:schemeClr val="tx1"/>
                </a:solidFill>
              </a:rPr>
              <a:t> interface</a:t>
            </a:r>
          </a:p>
          <a:p>
            <a:pPr>
              <a:buFont typeface="Arial" pitchFamily="34" charset="0"/>
              <a:buChar char="•"/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762000"/>
            <a:ext cx="7696200" cy="525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>
                <a:solidFill>
                  <a:srgbClr val="0000FF"/>
                </a:solidFill>
              </a:rPr>
              <a:t>May also defined your own interfaces</a:t>
            </a:r>
            <a:r>
              <a:rPr lang="en-US" sz="2400">
                <a:solidFill>
                  <a:schemeClr val="tx1"/>
                </a:solidFill>
              </a:rPr>
              <a:t>: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public interface CostItem</a:t>
            </a:r>
          </a:p>
          <a:p>
            <a:r>
              <a:rPr lang="en-US" sz="2400">
                <a:solidFill>
                  <a:schemeClr val="tx1"/>
                </a:solidFill>
              </a:rPr>
              <a:t>{</a:t>
            </a:r>
          </a:p>
          <a:p>
            <a:r>
              <a:rPr lang="en-US" sz="2400">
                <a:solidFill>
                  <a:schemeClr val="tx1"/>
                </a:solidFill>
              </a:rPr>
              <a:t>        float getCost();</a:t>
            </a:r>
          </a:p>
          <a:p>
            <a:r>
              <a:rPr lang="en-US" sz="2400">
                <a:solidFill>
                  <a:schemeClr val="tx1"/>
                </a:solidFill>
              </a:rPr>
              <a:t>}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rgbClr val="0000FF"/>
                </a:solidFill>
              </a:rPr>
              <a:t>Interfaces may inherit from other interfaces</a:t>
            </a:r>
            <a:r>
              <a:rPr lang="en-US" sz="2400">
                <a:solidFill>
                  <a:schemeClr val="tx1"/>
                </a:solidFill>
              </a:rPr>
              <a:t>: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public interface AdjustableCostItem extends CostItem</a:t>
            </a:r>
          </a:p>
          <a:p>
            <a:r>
              <a:rPr lang="en-US" sz="2400">
                <a:solidFill>
                  <a:schemeClr val="tx1"/>
                </a:solidFill>
              </a:rPr>
              <a:t>{</a:t>
            </a:r>
          </a:p>
          <a:p>
            <a:r>
              <a:rPr lang="en-US" sz="2400">
                <a:solidFill>
                  <a:schemeClr val="tx1"/>
                </a:solidFill>
              </a:rPr>
              <a:t>        void setCost(float cost);</a:t>
            </a:r>
          </a:p>
          <a:p>
            <a:r>
              <a:rPr lang="en-US" sz="2400">
                <a:solidFill>
                  <a:schemeClr val="tx1"/>
                </a:solidFill>
              </a:rPr>
              <a:t>}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Using Java Interfaces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2133600"/>
            <a:ext cx="7696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>
                <a:solidFill>
                  <a:schemeClr val="tx1"/>
                </a:solidFill>
              </a:rPr>
              <a:t>A class declares that it implements one or more interfaces.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457200"/>
            <a:ext cx="7696200" cy="563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>
                <a:solidFill>
                  <a:schemeClr val="tx1"/>
                </a:solidFill>
              </a:rPr>
              <a:t>public class Car </a:t>
            </a:r>
            <a:r>
              <a:rPr lang="en-US" sz="2000">
                <a:solidFill>
                  <a:srgbClr val="0000FF"/>
                </a:solidFill>
              </a:rPr>
              <a:t>implements CostItem</a:t>
            </a:r>
          </a:p>
          <a:p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r>
              <a:rPr lang="en-US" sz="2000">
                <a:solidFill>
                  <a:schemeClr val="tx1"/>
                </a:solidFill>
              </a:rPr>
              <a:t>      private String manufacturer;</a:t>
            </a:r>
          </a:p>
          <a:p>
            <a:r>
              <a:rPr lang="en-US" sz="2000">
                <a:solidFill>
                  <a:schemeClr val="tx1"/>
                </a:solidFill>
              </a:rPr>
              <a:t>      private String model;</a:t>
            </a:r>
          </a:p>
          <a:p>
            <a:r>
              <a:rPr lang="en-US" sz="2000">
                <a:solidFill>
                  <a:schemeClr val="tx1"/>
                </a:solidFill>
              </a:rPr>
              <a:t>      private String retail_price;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      // alternate constructor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  public Car(String manufacturer, String model, String price) {    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         	this.manufacturer = manufacturer;</a:t>
            </a:r>
          </a:p>
          <a:p>
            <a:r>
              <a:rPr lang="en-US" sz="2000">
                <a:solidFill>
                  <a:schemeClr val="tx1"/>
                </a:solidFill>
              </a:rPr>
              <a:t>	this.model = model;</a:t>
            </a:r>
          </a:p>
          <a:p>
            <a:r>
              <a:rPr lang="en-US" sz="2000">
                <a:solidFill>
                  <a:schemeClr val="tx1"/>
                </a:solidFill>
              </a:rPr>
              <a:t>	retail_price = price;</a:t>
            </a:r>
          </a:p>
          <a:p>
            <a:r>
              <a:rPr lang="en-US" sz="2000">
                <a:solidFill>
                  <a:schemeClr val="tx1"/>
                </a:solidFill>
              </a:rPr>
              <a:t>       }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   public float </a:t>
            </a:r>
            <a:r>
              <a:rPr lang="en-US" sz="2000">
                <a:solidFill>
                  <a:srgbClr val="0000FF"/>
                </a:solidFill>
              </a:rPr>
              <a:t>getCost</a:t>
            </a:r>
            <a:r>
              <a:rPr lang="en-US" sz="2000">
                <a:solidFill>
                  <a:schemeClr val="tx1"/>
                </a:solidFill>
              </a:rPr>
              <a:t>() {	     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// required by CostItem interface</a:t>
            </a:r>
          </a:p>
          <a:p>
            <a:r>
              <a:rPr lang="en-US" sz="2000">
                <a:solidFill>
                  <a:schemeClr val="tx1"/>
                </a:solidFill>
              </a:rPr>
              <a:t>       	return retail_price;</a:t>
            </a:r>
          </a:p>
          <a:p>
            <a:r>
              <a:rPr lang="en-US" sz="2000">
                <a:solidFill>
                  <a:schemeClr val="tx1"/>
                </a:solidFill>
              </a:rPr>
              <a:t>        }</a:t>
            </a:r>
          </a:p>
          <a:p>
            <a:r>
              <a:rPr lang="en-US" sz="2000">
                <a:solidFill>
                  <a:schemeClr val="tx1"/>
                </a:solidFill>
              </a:rPr>
              <a:t>        </a:t>
            </a:r>
            <a:r>
              <a:rPr lang="en-US" sz="2000">
                <a:solidFill>
                  <a:srgbClr val="0000FF"/>
                </a:solidFill>
              </a:rPr>
              <a:t>etc.</a:t>
            </a: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752600"/>
            <a:ext cx="795528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 a Line object named line1 that contains the endpoint coordinates (10,0) and (10,10).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????????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Let’s Try It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2032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457200"/>
            <a:ext cx="76962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>
                <a:solidFill>
                  <a:schemeClr val="tx1"/>
                </a:solidFill>
              </a:rPr>
              <a:t>public class Book </a:t>
            </a:r>
            <a:r>
              <a:rPr lang="en-US" sz="2000">
                <a:solidFill>
                  <a:srgbClr val="0000FF"/>
                </a:solidFill>
              </a:rPr>
              <a:t>implements CostItem</a:t>
            </a:r>
          </a:p>
          <a:p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r>
              <a:rPr lang="en-US" sz="2000">
                <a:solidFill>
                  <a:schemeClr val="tx1"/>
                </a:solidFill>
              </a:rPr>
              <a:t>      private String title;</a:t>
            </a:r>
          </a:p>
          <a:p>
            <a:r>
              <a:rPr lang="en-US" sz="2000">
                <a:solidFill>
                  <a:schemeClr val="tx1"/>
                </a:solidFill>
              </a:rPr>
              <a:t>      private String publisher;</a:t>
            </a:r>
          </a:p>
          <a:p>
            <a:r>
              <a:rPr lang="en-US" sz="2000">
                <a:solidFill>
                  <a:schemeClr val="tx1"/>
                </a:solidFill>
              </a:rPr>
              <a:t>      private String ISBN;</a:t>
            </a:r>
          </a:p>
          <a:p>
            <a:r>
              <a:rPr lang="en-US" sz="2000">
                <a:solidFill>
                  <a:schemeClr val="tx1"/>
                </a:solidFill>
              </a:rPr>
              <a:t>      private String retail_price;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      // alternate constructor</a:t>
            </a:r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  public Book(String title, String pub, String ISBN, String price) {    </a:t>
            </a:r>
            <a:endParaRPr lang="en-US" sz="20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            	this.title = title;</a:t>
            </a:r>
          </a:p>
          <a:p>
            <a:r>
              <a:rPr lang="en-US" sz="2000">
                <a:solidFill>
                  <a:schemeClr val="tx1"/>
                </a:solidFill>
              </a:rPr>
              <a:t>	this.publisher = pub;</a:t>
            </a:r>
          </a:p>
          <a:p>
            <a:r>
              <a:rPr lang="en-US" sz="2000">
                <a:solidFill>
                  <a:schemeClr val="tx1"/>
                </a:solidFill>
              </a:rPr>
              <a:t>	this.ISBN = ISBN;</a:t>
            </a:r>
          </a:p>
          <a:p>
            <a:r>
              <a:rPr lang="en-US" sz="2000">
                <a:solidFill>
                  <a:schemeClr val="tx1"/>
                </a:solidFill>
              </a:rPr>
              <a:t>	retail_price = price;</a:t>
            </a:r>
          </a:p>
          <a:p>
            <a:r>
              <a:rPr lang="en-US" sz="2000">
                <a:solidFill>
                  <a:schemeClr val="tx1"/>
                </a:solidFill>
              </a:rPr>
              <a:t>       }</a:t>
            </a:r>
          </a:p>
          <a:p>
            <a:r>
              <a:rPr lang="en-US" sz="2000">
                <a:solidFill>
                  <a:schemeClr val="tx1"/>
                </a:solidFill>
              </a:rPr>
              <a:t>       public float </a:t>
            </a:r>
            <a:r>
              <a:rPr lang="en-US" sz="2000">
                <a:solidFill>
                  <a:srgbClr val="0000FF"/>
                </a:solidFill>
              </a:rPr>
              <a:t>getCost</a:t>
            </a:r>
            <a:r>
              <a:rPr lang="en-US" sz="2000">
                <a:solidFill>
                  <a:schemeClr val="tx1"/>
                </a:solidFill>
              </a:rPr>
              <a:t>() {	      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</a:rPr>
              <a:t>// required by CostItem interface</a:t>
            </a:r>
          </a:p>
          <a:p>
            <a:r>
              <a:rPr lang="en-US" sz="2000">
                <a:solidFill>
                  <a:schemeClr val="tx1"/>
                </a:solidFill>
              </a:rPr>
              <a:t>       	return retail_price;</a:t>
            </a:r>
          </a:p>
          <a:p>
            <a:r>
              <a:rPr lang="en-US" sz="2000">
                <a:solidFill>
                  <a:schemeClr val="tx1"/>
                </a:solidFill>
              </a:rPr>
              <a:t>        }</a:t>
            </a:r>
          </a:p>
          <a:p>
            <a:r>
              <a:rPr lang="en-US" sz="2000">
                <a:solidFill>
                  <a:schemeClr val="tx1"/>
                </a:solidFill>
              </a:rPr>
              <a:t>        </a:t>
            </a:r>
            <a:r>
              <a:rPr lang="en-US" sz="2000">
                <a:solidFill>
                  <a:srgbClr val="0000FF"/>
                </a:solidFill>
              </a:rPr>
              <a:t>etc.</a:t>
            </a: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762000"/>
            <a:ext cx="76962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2000">
                <a:solidFill>
                  <a:srgbClr val="0000FF"/>
                </a:solidFill>
              </a:rPr>
              <a:t>Can create a list of Cars</a:t>
            </a:r>
            <a:r>
              <a:rPr lang="en-US" sz="2000">
                <a:solidFill>
                  <a:schemeClr val="tx1"/>
                </a:solidFill>
              </a:rPr>
              <a:t>: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Car[]  cars = new Car[25];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cars[0] = new Car(“Ford”, “Explorer”, “$24,000”);</a:t>
            </a:r>
          </a:p>
          <a:p>
            <a:r>
              <a:rPr lang="en-US" sz="2000">
                <a:solidFill>
                  <a:schemeClr val="tx1"/>
                </a:solidFill>
              </a:rPr>
              <a:t>cars[1] = new Car(“Honda”, “Civic”, “$18,000”);</a:t>
            </a:r>
          </a:p>
          <a:p>
            <a:r>
              <a:rPr lang="en-US" sz="2000">
                <a:solidFill>
                  <a:schemeClr val="tx1"/>
                </a:solidFill>
              </a:rPr>
              <a:t>etc.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0000FF"/>
                </a:solidFill>
              </a:rPr>
              <a:t>And list them on the screen</a:t>
            </a:r>
            <a:r>
              <a:rPr lang="en-US" sz="2000">
                <a:solidFill>
                  <a:schemeClr val="tx1"/>
                </a:solidFill>
              </a:rPr>
              <a:t>,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for (int k; k &lt; 25; k++)</a:t>
            </a:r>
          </a:p>
          <a:p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r>
              <a:rPr lang="en-US" sz="2000">
                <a:solidFill>
                  <a:schemeClr val="tx1"/>
                </a:solidFill>
              </a:rPr>
              <a:t>       System.out.println(“” + cars[k]); // implicit call to toString method</a:t>
            </a: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762000"/>
            <a:ext cx="7696200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000">
              <a:solidFill>
                <a:srgbClr val="0000FF"/>
              </a:solidFill>
            </a:endParaRPr>
          </a:p>
          <a:p>
            <a:r>
              <a:rPr lang="en-US" sz="2000">
                <a:solidFill>
                  <a:srgbClr val="0000FF"/>
                </a:solidFill>
              </a:rPr>
              <a:t>Can create a list of Books</a:t>
            </a:r>
            <a:r>
              <a:rPr lang="en-US" sz="2000">
                <a:solidFill>
                  <a:schemeClr val="tx1"/>
                </a:solidFill>
              </a:rPr>
              <a:t>: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Book[]  books = new Book[25];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books[0] = new Book(“Java Programming”, “Pearson”,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                                             “1094326432”, “$49”);</a:t>
            </a:r>
          </a:p>
          <a:p>
            <a:r>
              <a:rPr lang="en-US" sz="2000">
                <a:solidFill>
                  <a:schemeClr val="tx1"/>
                </a:solidFill>
              </a:rPr>
              <a:t>books[1] = new Book(“Programming in Python, “Wiley”, “$29.95”);</a:t>
            </a:r>
          </a:p>
          <a:p>
            <a:r>
              <a:rPr lang="en-US" sz="2000">
                <a:solidFill>
                  <a:schemeClr val="tx1"/>
                </a:solidFill>
              </a:rPr>
              <a:t>etc.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0000FF"/>
                </a:solidFill>
              </a:rPr>
              <a:t>And list them on the screen</a:t>
            </a:r>
            <a:r>
              <a:rPr lang="en-US" sz="2000">
                <a:solidFill>
                  <a:schemeClr val="tx1"/>
                </a:solidFill>
              </a:rPr>
              <a:t>,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for (int k; k &lt; 25; k++)</a:t>
            </a:r>
          </a:p>
          <a:p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r>
              <a:rPr lang="en-US" sz="2000">
                <a:solidFill>
                  <a:schemeClr val="tx1"/>
                </a:solidFill>
              </a:rPr>
              <a:t>       System.out.println(“” + books[k]);  // implicit call to toString method</a:t>
            </a: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457200"/>
            <a:ext cx="76962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>
                <a:solidFill>
                  <a:srgbClr val="0000FF"/>
                </a:solidFill>
              </a:rPr>
              <a:t>Since both the Car and Book class implement the CostItem interface, there are also both of that type</a:t>
            </a:r>
            <a:r>
              <a:rPr lang="en-US" sz="2000">
                <a:solidFill>
                  <a:schemeClr val="tx1"/>
                </a:solidFill>
              </a:rPr>
              <a:t>: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CostItem[]  items = new CostItem[25];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CostItem[0] = new Car(“Ford”, “Explorer”, “$24,000”);</a:t>
            </a:r>
          </a:p>
          <a:p>
            <a:r>
              <a:rPr lang="en-US" sz="2000">
                <a:solidFill>
                  <a:schemeClr val="tx1"/>
                </a:solidFill>
              </a:rPr>
              <a:t>CostItem[1] = new Car(“Honda”, “Civic”, “$18,000”);</a:t>
            </a:r>
          </a:p>
          <a:p>
            <a:r>
              <a:rPr lang="en-US" sz="2000">
                <a:solidFill>
                  <a:schemeClr val="tx1"/>
                </a:solidFill>
              </a:rPr>
              <a:t>CostItem[2] = new Book(“Java Programming”, “John Wiley”, 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                                             “1094326432”, “$49”);</a:t>
            </a:r>
          </a:p>
          <a:p>
            <a:r>
              <a:rPr lang="en-US" sz="2000">
                <a:solidFill>
                  <a:schemeClr val="tx1"/>
                </a:solidFill>
              </a:rPr>
              <a:t>etc.</a:t>
            </a:r>
          </a:p>
          <a:p>
            <a:endParaRPr lang="en-US" sz="1200">
              <a:solidFill>
                <a:schemeClr val="tx1"/>
              </a:solidFill>
            </a:endParaRPr>
          </a:p>
          <a:p>
            <a:r>
              <a:rPr lang="en-US" sz="2000">
                <a:solidFill>
                  <a:srgbClr val="0000FF"/>
                </a:solidFill>
              </a:rPr>
              <a:t>Can then total the cost of all items:</a:t>
            </a:r>
          </a:p>
          <a:p>
            <a:endParaRPr lang="en-US" sz="14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float total_cost = 0.0;</a:t>
            </a:r>
          </a:p>
          <a:p>
            <a:endParaRPr lang="en-US" sz="14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for (int k; k &lt; 25; k++)</a:t>
            </a:r>
          </a:p>
          <a:p>
            <a:r>
              <a:rPr lang="en-US" sz="2000">
                <a:solidFill>
                  <a:schemeClr val="tx1"/>
                </a:solidFill>
              </a:rPr>
              <a:t>{</a:t>
            </a:r>
          </a:p>
          <a:p>
            <a:r>
              <a:rPr lang="en-US" sz="2000">
                <a:solidFill>
                  <a:schemeClr val="tx1"/>
                </a:solidFill>
              </a:rPr>
              <a:t>       total_cost = total_cost + (float) items[k].getCost();</a:t>
            </a:r>
          </a:p>
          <a:p>
            <a:r>
              <a:rPr lang="en-US" sz="2000">
                <a:solidFill>
                  <a:schemeClr val="tx1"/>
                </a:solidFill>
              </a:rPr>
              <a:t>}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 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</a:rPr>
              <a:t>Marker Interfaces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2133600"/>
            <a:ext cx="76962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>
                <a:solidFill>
                  <a:schemeClr val="tx1"/>
                </a:solidFill>
              </a:rPr>
              <a:t>There are some interfaces defined in Java that are empty. That is, they do not contain either constants or methods signature. These are called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marker interfaces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Such interfaces are used to indicate something about a class that the programmer can verify, but there is nothing to implement to be </a:t>
            </a:r>
            <a:r>
              <a:rPr lang="en-US" sz="2400" i="1">
                <a:solidFill>
                  <a:schemeClr val="tx1"/>
                </a:solidFill>
              </a:rPr>
              <a:t>treated</a:t>
            </a:r>
            <a:r>
              <a:rPr lang="en-US" sz="2400">
                <a:solidFill>
                  <a:schemeClr val="tx1"/>
                </a:solidFill>
              </a:rPr>
              <a:t> of that type.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685800"/>
            <a:ext cx="76962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>
                <a:solidFill>
                  <a:srgbClr val="0000FF"/>
                </a:solidFill>
              </a:rPr>
              <a:t>The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Serializable interface </a:t>
            </a:r>
            <a:r>
              <a:rPr lang="en-US" sz="2400">
                <a:solidFill>
                  <a:srgbClr val="0000FF"/>
                </a:solidFill>
              </a:rPr>
              <a:t>in Java is a marker interface</a:t>
            </a:r>
            <a:r>
              <a:rPr lang="en-US" sz="2400">
                <a:solidFill>
                  <a:schemeClr val="tx1"/>
                </a:solidFill>
              </a:rPr>
              <a:t>. Any class that declares that it implements the interface is allowed to be serialized by Java.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rgbClr val="0000FF"/>
                </a:solidFill>
              </a:rPr>
              <a:t>Serialization is the process of </a:t>
            </a:r>
            <a:r>
              <a:rPr lang="en-US" sz="2400">
                <a:solidFill>
                  <a:schemeClr val="tx1"/>
                </a:solidFill>
              </a:rPr>
              <a:t>converting an object, and all its current values, as a stream of data. This allows the object’s current state to be stored in a file, or sent other a network. Objects stored in a file are called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</a:rPr>
              <a:t>persistent objects</a:t>
            </a:r>
            <a:r>
              <a:rPr lang="en-US" sz="2400">
                <a:solidFill>
                  <a:schemeClr val="tx1"/>
                </a:solidFill>
              </a:rPr>
              <a:t>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rgbClr val="0000FF"/>
                </a:solidFill>
              </a:rPr>
              <a:t>Objects may contain data members that cannot be serlialized</a:t>
            </a:r>
            <a:r>
              <a:rPr lang="en-US" sz="2400">
                <a:solidFill>
                  <a:schemeClr val="tx1"/>
                </a:solidFill>
              </a:rPr>
              <a:t>, such as a file object. Thus, Java will only serialize objects that have been declared serializable by the programmer.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2000" y="685800"/>
            <a:ext cx="7696200" cy="533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400">
              <a:solidFill>
                <a:schemeClr val="tx1"/>
              </a:solidFill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public class XYCoord </a:t>
            </a:r>
            <a:r>
              <a:rPr lang="en-US" sz="2400">
                <a:solidFill>
                  <a:srgbClr val="0000FF"/>
                </a:solidFill>
              </a:rPr>
              <a:t>implements Serializable </a:t>
            </a:r>
            <a:r>
              <a:rPr lang="en-US" sz="240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	private int x;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	private int y;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400">
              <a:solidFill>
                <a:schemeClr val="tx1"/>
              </a:solidFill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	public XYCoord(int x, int y) {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		this.x = x;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		this.y = y;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400">
              <a:solidFill>
                <a:schemeClr val="tx1"/>
              </a:solidFill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>
                <a:solidFill>
                  <a:srgbClr val="0000FF"/>
                </a:solidFill>
              </a:rPr>
              <a:t>etc.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400">
              <a:solidFill>
                <a:srgbClr val="0000FF"/>
              </a:solidFill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400">
                <a:solidFill>
                  <a:schemeClr val="tx1"/>
                </a:solidFill>
              </a:rPr>
              <a:t>This allows objects of type XYCoord to be stored in a file (or sent over a network) by use of the </a:t>
            </a:r>
            <a:r>
              <a:rPr lang="en-US" sz="2400">
                <a:solidFill>
                  <a:schemeClr val="accent6">
                    <a:lumMod val="75000"/>
                  </a:schemeClr>
                </a:solidFill>
              </a:rPr>
              <a:t>writeObject() </a:t>
            </a:r>
            <a:r>
              <a:rPr lang="en-US" sz="2400">
                <a:solidFill>
                  <a:schemeClr val="tx1"/>
                </a:solidFill>
              </a:rPr>
              <a:t>method.</a:t>
            </a: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400">
              <a:solidFill>
                <a:srgbClr val="0000FF"/>
              </a:solidFill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400">
              <a:solidFill>
                <a:srgbClr val="0000FF"/>
              </a:solidFill>
            </a:endParaRPr>
          </a:p>
          <a:p>
            <a:pPr>
              <a:tabLst>
                <a:tab pos="463550" algn="l"/>
                <a:tab pos="914400" algn="l"/>
                <a:tab pos="1377950" algn="l"/>
                <a:tab pos="1828800" algn="l"/>
              </a:tabLst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752600"/>
            <a:ext cx="8107680" cy="472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just">
              <a:spcAft>
                <a:spcPts val="600"/>
              </a:spcAft>
              <a:defRPr/>
            </a:pPr>
            <a:r>
              <a:rPr lang="en-US" sz="2400">
                <a:solidFill>
                  <a:prstClr val="black"/>
                </a:solidFill>
              </a:rPr>
              <a:t>Create a Line object named line1 that contains the endpoint coordinates (10,0) and (10,10).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46C0A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 line1 = new Line(new XYCoord(10,0), new XYCoord(10,10);</a:t>
            </a:r>
          </a:p>
        </p:txBody>
      </p:sp>
      <p:sp>
        <p:nvSpPr>
          <p:cNvPr id="11" name="Rounded Rectangle 10"/>
          <p:cNvSpPr>
            <a:spLocks noChangeAspect="1"/>
          </p:cNvSpPr>
          <p:nvPr/>
        </p:nvSpPr>
        <p:spPr>
          <a:xfrm>
            <a:off x="609600" y="609600"/>
            <a:ext cx="7955280" cy="822960"/>
          </a:xfrm>
          <a:prstGeom prst="round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78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1000"/>
            <a:ext cx="83058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2400" b="1" dirty="0" err="1">
                <a:solidFill>
                  <a:schemeClr val="tx1"/>
                </a:solidFill>
              </a:rPr>
              <a:t>ColorLine</a:t>
            </a:r>
            <a:r>
              <a:rPr lang="en-US" sz="2400" b="1" dirty="0">
                <a:solidFill>
                  <a:schemeClr val="tx1"/>
                </a:solidFill>
              </a:rPr>
              <a:t> a Subclass of the Line Class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public class </a:t>
            </a:r>
            <a:r>
              <a:rPr lang="en-US" sz="1600" dirty="0" err="1">
                <a:solidFill>
                  <a:schemeClr val="tx1"/>
                </a:solidFill>
              </a:rPr>
              <a:t>ColorLine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0000FF"/>
                </a:solidFill>
              </a:rPr>
              <a:t>extends Line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{	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private String color;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public </a:t>
            </a:r>
            <a:r>
              <a:rPr lang="en-US" sz="1600" dirty="0" err="1">
                <a:solidFill>
                  <a:schemeClr val="tx1"/>
                </a:solidFill>
              </a:rPr>
              <a:t>colorLine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XYCoord</a:t>
            </a:r>
            <a:r>
              <a:rPr lang="en-US" sz="1600" dirty="0">
                <a:solidFill>
                  <a:schemeClr val="tx1"/>
                </a:solidFill>
              </a:rPr>
              <a:t> coord1, </a:t>
            </a:r>
            <a:r>
              <a:rPr lang="en-US" sz="1600" dirty="0" err="1">
                <a:solidFill>
                  <a:schemeClr val="tx1"/>
                </a:solidFill>
              </a:rPr>
              <a:t>XYCoord</a:t>
            </a:r>
            <a:r>
              <a:rPr lang="en-US" sz="1600" dirty="0">
                <a:solidFill>
                  <a:schemeClr val="tx1"/>
                </a:solidFill>
              </a:rPr>
              <a:t> coord2, String color) 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super(coord1, coord2);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this.color</a:t>
            </a:r>
            <a:r>
              <a:rPr lang="en-US" sz="1600" dirty="0">
                <a:solidFill>
                  <a:schemeClr val="tx1"/>
                </a:solidFill>
              </a:rPr>
              <a:t>= color;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public void </a:t>
            </a:r>
            <a:r>
              <a:rPr lang="en-US" sz="1600" dirty="0" err="1">
                <a:solidFill>
                  <a:schemeClr val="tx1"/>
                </a:solidFill>
              </a:rPr>
              <a:t>setColor</a:t>
            </a:r>
            <a:r>
              <a:rPr lang="en-US" sz="1600" dirty="0">
                <a:solidFill>
                  <a:schemeClr val="tx1"/>
                </a:solidFill>
              </a:rPr>
              <a:t>(String color) 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</a:t>
            </a:r>
            <a:r>
              <a:rPr lang="en-US" sz="1600" dirty="0" err="1">
                <a:solidFill>
                  <a:schemeClr val="tx1"/>
                </a:solidFill>
              </a:rPr>
              <a:t>this.color</a:t>
            </a:r>
            <a:r>
              <a:rPr lang="en-US" sz="1600" dirty="0">
                <a:solidFill>
                  <a:schemeClr val="tx1"/>
                </a:solidFill>
              </a:rPr>
              <a:t>= color;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public String </a:t>
            </a:r>
            <a:r>
              <a:rPr lang="en-US" sz="1600" dirty="0" err="1">
                <a:solidFill>
                  <a:schemeClr val="tx1"/>
                </a:solidFill>
              </a:rPr>
              <a:t>getColor</a:t>
            </a:r>
            <a:r>
              <a:rPr lang="en-US" sz="1600" dirty="0">
                <a:solidFill>
                  <a:schemeClr val="tx1"/>
                </a:solidFill>
              </a:rPr>
              <a:t>() 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return color;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 public </a:t>
            </a:r>
            <a:r>
              <a:rPr lang="en-US" sz="1600" dirty="0" err="1">
                <a:solidFill>
                  <a:schemeClr val="tx1"/>
                </a:solidFill>
              </a:rPr>
              <a:t>boolean</a:t>
            </a:r>
            <a:r>
              <a:rPr lang="en-US" sz="1600" dirty="0">
                <a:solidFill>
                  <a:schemeClr val="tx1"/>
                </a:solidFill>
              </a:rPr>
              <a:t> equals(</a:t>
            </a:r>
            <a:r>
              <a:rPr lang="en-US" sz="1600" dirty="0" err="1">
                <a:solidFill>
                  <a:schemeClr val="tx1"/>
                </a:solidFill>
              </a:rPr>
              <a:t>ColorLine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rLine</a:t>
            </a:r>
            <a:r>
              <a:rPr lang="en-US" sz="1600" dirty="0">
                <a:solidFill>
                  <a:schemeClr val="tx1"/>
                </a:solidFill>
              </a:rPr>
              <a:t>) 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	return </a:t>
            </a:r>
            <a:r>
              <a:rPr lang="en-US" sz="1600" dirty="0" err="1">
                <a:solidFill>
                  <a:schemeClr val="tx1"/>
                </a:solidFill>
              </a:rPr>
              <a:t>super.equals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rLine</a:t>
            </a:r>
            <a:r>
              <a:rPr lang="en-US" sz="1600" dirty="0">
                <a:solidFill>
                  <a:schemeClr val="tx1"/>
                </a:solidFill>
              </a:rPr>
              <a:t>) &amp;&amp;  </a:t>
            </a:r>
            <a:r>
              <a:rPr lang="en-US" sz="1600" dirty="0" err="1">
                <a:solidFill>
                  <a:schemeClr val="tx1"/>
                </a:solidFill>
              </a:rPr>
              <a:t>rLine.color.equals</a:t>
            </a:r>
            <a:r>
              <a:rPr lang="en-US" sz="1600" dirty="0">
                <a:solidFill>
                  <a:schemeClr val="tx1"/>
                </a:solidFill>
              </a:rPr>
              <a:t>(color));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	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}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1400" y="1143000"/>
            <a:ext cx="3048000" cy="38100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Declared as a subclass of the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class</a:t>
            </a:r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49336" y="2415020"/>
            <a:ext cx="4914900" cy="30480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to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superclass constructor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private instance variables</a:t>
            </a:r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419600" y="5084330"/>
            <a:ext cx="4267200" cy="59257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to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equals method </a:t>
            </a: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superclass from within equals method of this subclass</a:t>
            </a:r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9400" y="1600200"/>
            <a:ext cx="5486400" cy="38100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instance </a:t>
            </a:r>
            <a:r>
              <a:rPr lang="en-US" sz="140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</a:t>
            </a: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E46C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coord1</a:t>
            </a: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dirty="0">
                <a:solidFill>
                  <a:srgbClr val="E46C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coord2</a:t>
            </a:r>
            <a:r>
              <a:rPr lang="en-US" sz="14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inherited as part of class definition</a:t>
            </a:r>
            <a:endParaRPr lang="en-US" sz="1400" dirty="0">
              <a:solidFill>
                <a:srgbClr val="0000FF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349336" y="2819400"/>
            <a:ext cx="4114800" cy="30480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Constructor </a:t>
            </a:r>
            <a:r>
              <a:rPr lang="en-US" sz="1400" dirty="0" err="1">
                <a:solidFill>
                  <a:srgbClr val="E46C0A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colorLine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i="1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its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private instance variable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33825" y="3503180"/>
            <a:ext cx="4267200" cy="438150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Provided </a:t>
            </a:r>
            <a:r>
              <a:rPr lang="en-US" sz="1400">
                <a:solidFill>
                  <a:srgbClr val="E46C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getter</a:t>
            </a:r>
            <a:r>
              <a:rPr lang="en-US" sz="140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>
                <a:solidFill>
                  <a:srgbClr val="E46C0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setter</a:t>
            </a:r>
            <a:r>
              <a:rPr lang="en-US" sz="140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line color.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381000"/>
            <a:ext cx="83058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2400" b="1">
                <a:solidFill>
                  <a:schemeClr val="tx1"/>
                </a:solidFill>
              </a:rPr>
              <a:t>Use of the ColorLine 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 lvl="0"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public static void main(String[] args)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{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ColorLine line1, line2;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00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line1 = new ColorLine(new XYCoord(0, 0), new XYCoord(10, 0), “red”);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line2 = new ColorLine(new XYCoord(0, 10), new XYCoord(10, 10), “black”);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System.out.println(“Length of line1: “ + line1.length());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System.out.println(“Length of line2: “ + line2.length());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if(line1.equals(line2))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	System.out.println(“line1 and line2 are equal in length and color”);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else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		System.out.println(“line1 and line2 are NOT equal in length and color”);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}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b="1">
                <a:solidFill>
                  <a:schemeClr val="tx1"/>
                </a:solidFill>
              </a:rPr>
              <a:t>OUTPUT</a:t>
            </a:r>
            <a:r>
              <a:rPr lang="en-US" sz="1600">
                <a:solidFill>
                  <a:schemeClr val="tx1"/>
                </a:solidFill>
              </a:rPr>
              <a:t>: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Length of line1: 10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Length of line2: 10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>
                <a:solidFill>
                  <a:schemeClr val="tx1"/>
                </a:solidFill>
              </a:rPr>
              <a:t>line1 and line2 are NOT equal in length and color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95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2400" y="152400"/>
            <a:ext cx="8839200" cy="6553200"/>
          </a:xfrm>
          <a:prstGeom prst="rect">
            <a:avLst/>
          </a:prstGeom>
          <a:noFill/>
          <a:ln>
            <a:solidFill>
              <a:srgbClr val="D465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85800"/>
            <a:ext cx="73152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18484"/>
            <a:ext cx="8305800" cy="641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0"/>
          <a:lstStyle/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r>
              <a:rPr lang="en-US" sz="1600" dirty="0">
                <a:solidFill>
                  <a:schemeClr val="tx1"/>
                </a:solidFill>
              </a:rPr>
              <a:t> </a:t>
            </a:r>
          </a:p>
          <a:p>
            <a:pPr>
              <a:tabLst>
                <a:tab pos="347663" algn="l"/>
                <a:tab pos="682625" algn="l"/>
                <a:tab pos="1030288" algn="l"/>
              </a:tabLst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95288" indent="-395288"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1098141" y="671733"/>
            <a:ext cx="3482037" cy="310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indent="-742950" algn="ctr"/>
            <a:r>
              <a:rPr lang="en-US" sz="2400" dirty="0">
                <a:solidFill>
                  <a:schemeClr val="tx1"/>
                </a:solidFill>
              </a:rPr>
              <a:t>Line Class</a:t>
            </a:r>
          </a:p>
          <a:p>
            <a:pPr marL="742950" indent="-742950" algn="ctr"/>
            <a:endParaRPr lang="en-US" dirty="0">
              <a:solidFill>
                <a:schemeClr val="tx1"/>
              </a:solidFill>
            </a:endParaRPr>
          </a:p>
          <a:p>
            <a:pPr marL="742950" indent="-742950" algn="ctr"/>
            <a:r>
              <a:rPr lang="en-US" dirty="0">
                <a:solidFill>
                  <a:schemeClr val="tx1"/>
                </a:solidFill>
              </a:rPr>
              <a:t>private </a:t>
            </a:r>
            <a:r>
              <a:rPr lang="en-US" dirty="0" err="1">
                <a:solidFill>
                  <a:schemeClr val="tx1"/>
                </a:solidFill>
              </a:rPr>
              <a:t>XYCoord</a:t>
            </a:r>
            <a:r>
              <a:rPr lang="en-US" dirty="0">
                <a:solidFill>
                  <a:schemeClr val="tx1"/>
                </a:solidFill>
              </a:rPr>
              <a:t> coord1;</a:t>
            </a:r>
          </a:p>
          <a:p>
            <a:pPr marL="742950" indent="-742950" algn="ctr"/>
            <a:r>
              <a:rPr lang="en-US" dirty="0">
                <a:solidFill>
                  <a:schemeClr val="tx1"/>
                </a:solidFill>
              </a:rPr>
              <a:t>private </a:t>
            </a:r>
            <a:r>
              <a:rPr lang="en-US" dirty="0" err="1">
                <a:solidFill>
                  <a:schemeClr val="tx1"/>
                </a:solidFill>
              </a:rPr>
              <a:t>XYCoord</a:t>
            </a:r>
            <a:r>
              <a:rPr lang="en-US" dirty="0">
                <a:solidFill>
                  <a:schemeClr val="tx1"/>
                </a:solidFill>
              </a:rPr>
              <a:t> coord2;</a:t>
            </a:r>
          </a:p>
          <a:p>
            <a:pPr marL="742950" indent="-742950" algn="ctr"/>
            <a:endParaRPr lang="en-US" dirty="0">
              <a:solidFill>
                <a:schemeClr val="tx1"/>
              </a:solidFill>
            </a:endParaRPr>
          </a:p>
          <a:p>
            <a:pPr marL="742950" indent="-742950"/>
            <a:r>
              <a:rPr lang="en-US" dirty="0">
                <a:solidFill>
                  <a:schemeClr val="tx1"/>
                </a:solidFill>
              </a:rPr>
              <a:t>       public Line(…)</a:t>
            </a:r>
          </a:p>
          <a:p>
            <a:pPr marL="742950" indent="-742950"/>
            <a:endParaRPr lang="en-US" dirty="0">
              <a:solidFill>
                <a:schemeClr val="tx1"/>
              </a:solidFill>
            </a:endParaRPr>
          </a:p>
          <a:p>
            <a:pPr marL="742950" indent="-742950"/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pPr marL="742950" indent="-742950"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4217390" y="3423941"/>
            <a:ext cx="3482038" cy="31089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42950" indent="-742950" algn="ctr"/>
            <a:r>
              <a:rPr lang="en-US" sz="2400" dirty="0" err="1">
                <a:solidFill>
                  <a:schemeClr val="tx1"/>
                </a:solidFill>
              </a:rPr>
              <a:t>ColorLine</a:t>
            </a:r>
            <a:r>
              <a:rPr lang="en-US" sz="2400" dirty="0">
                <a:solidFill>
                  <a:schemeClr val="tx1"/>
                </a:solidFill>
              </a:rPr>
              <a:t> Class</a:t>
            </a:r>
          </a:p>
          <a:p>
            <a:pPr marL="742950" indent="-742950" algn="ctr"/>
            <a:endParaRPr lang="en-US" sz="2400" dirty="0">
              <a:solidFill>
                <a:schemeClr val="tx1"/>
              </a:solidFill>
            </a:endParaRPr>
          </a:p>
          <a:p>
            <a:pPr marL="742950" indent="-742950" algn="ctr"/>
            <a:r>
              <a:rPr lang="en-US" dirty="0">
                <a:solidFill>
                  <a:schemeClr val="tx1"/>
                </a:solidFill>
              </a:rPr>
              <a:t>private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colorCode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 marL="742950" indent="-742950" algn="ctr"/>
            <a:endParaRPr lang="en-US" dirty="0">
              <a:solidFill>
                <a:schemeClr val="tx1"/>
              </a:solidFill>
            </a:endParaRPr>
          </a:p>
          <a:p>
            <a:pPr marL="742950" indent="-742950" algn="ctr"/>
            <a:r>
              <a:rPr lang="en-US" dirty="0">
                <a:solidFill>
                  <a:schemeClr val="tx1"/>
                </a:solidFill>
              </a:rPr>
              <a:t>public </a:t>
            </a:r>
            <a:r>
              <a:rPr lang="en-US" dirty="0" err="1">
                <a:solidFill>
                  <a:schemeClr val="tx1"/>
                </a:solidFill>
              </a:rPr>
              <a:t>ColorLine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  <a:p>
            <a:pPr marL="742950" indent="-742950"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596" y="5153619"/>
            <a:ext cx="2473036" cy="1018581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First calls Constructor of the Line Class to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coord1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and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coord2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since private to that class.</a:t>
            </a:r>
          </a:p>
        </p:txBody>
      </p:sp>
      <p:sp>
        <p:nvSpPr>
          <p:cNvPr id="3" name="Freeform 2"/>
          <p:cNvSpPr/>
          <p:nvPr/>
        </p:nvSpPr>
        <p:spPr>
          <a:xfrm>
            <a:off x="727696" y="2713591"/>
            <a:ext cx="4250704" cy="2768275"/>
          </a:xfrm>
          <a:custGeom>
            <a:avLst/>
            <a:gdLst>
              <a:gd name="connsiteX0" fmla="*/ 4250704 w 4250704"/>
              <a:gd name="connsiteY0" fmla="*/ 2652736 h 2768275"/>
              <a:gd name="connsiteX1" fmla="*/ 2726704 w 4250704"/>
              <a:gd name="connsiteY1" fmla="*/ 2652736 h 2768275"/>
              <a:gd name="connsiteX2" fmla="*/ 297540 w 4250704"/>
              <a:gd name="connsiteY2" fmla="*/ 1452009 h 2768275"/>
              <a:gd name="connsiteX3" fmla="*/ 131286 w 4250704"/>
              <a:gd name="connsiteY3" fmla="*/ 158918 h 2768275"/>
              <a:gd name="connsiteX4" fmla="*/ 1128813 w 4250704"/>
              <a:gd name="connsiteY4" fmla="*/ 66554 h 276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0704" h="2768275">
                <a:moveTo>
                  <a:pt x="4250704" y="2652736"/>
                </a:moveTo>
                <a:cubicBezTo>
                  <a:pt x="3818134" y="2752796"/>
                  <a:pt x="3385565" y="2852857"/>
                  <a:pt x="2726704" y="2652736"/>
                </a:cubicBezTo>
                <a:cubicBezTo>
                  <a:pt x="2067843" y="2452615"/>
                  <a:pt x="730110" y="1867645"/>
                  <a:pt x="297540" y="1452009"/>
                </a:cubicBezTo>
                <a:cubicBezTo>
                  <a:pt x="-135030" y="1036373"/>
                  <a:pt x="-7259" y="389827"/>
                  <a:pt x="131286" y="158918"/>
                </a:cubicBezTo>
                <a:cubicBezTo>
                  <a:pt x="269831" y="-71991"/>
                  <a:pt x="699322" y="-2719"/>
                  <a:pt x="1128813" y="66554"/>
                </a:cubicBezTo>
              </a:path>
            </a:pathLst>
          </a:custGeom>
          <a:noFill/>
          <a:ln w="15875">
            <a:solidFill>
              <a:srgbClr val="0000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472873" y="1926077"/>
            <a:ext cx="2674377" cy="891014"/>
          </a:xfrm>
          <a:custGeom>
            <a:avLst/>
            <a:gdLst>
              <a:gd name="connsiteX0" fmla="*/ 0 w 2674377"/>
              <a:gd name="connsiteY0" fmla="*/ 891014 h 891014"/>
              <a:gd name="connsiteX1" fmla="*/ 2004291 w 2674377"/>
              <a:gd name="connsiteY1" fmla="*/ 743232 h 891014"/>
              <a:gd name="connsiteX2" fmla="*/ 2623127 w 2674377"/>
              <a:gd name="connsiteY2" fmla="*/ 41268 h 891014"/>
              <a:gd name="connsiteX3" fmla="*/ 858982 w 2674377"/>
              <a:gd name="connsiteY3" fmla="*/ 142868 h 89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4377" h="891014">
                <a:moveTo>
                  <a:pt x="0" y="891014"/>
                </a:moveTo>
                <a:cubicBezTo>
                  <a:pt x="783551" y="887935"/>
                  <a:pt x="1567103" y="884856"/>
                  <a:pt x="2004291" y="743232"/>
                </a:cubicBezTo>
                <a:cubicBezTo>
                  <a:pt x="2441479" y="601608"/>
                  <a:pt x="2814012" y="141329"/>
                  <a:pt x="2623127" y="41268"/>
                </a:cubicBezTo>
                <a:cubicBezTo>
                  <a:pt x="2432242" y="-58793"/>
                  <a:pt x="1645612" y="42037"/>
                  <a:pt x="858982" y="142868"/>
                </a:cubicBezTo>
              </a:path>
            </a:pathLst>
          </a:custGeom>
          <a:noFill/>
          <a:ln w="15875">
            <a:solidFill>
              <a:srgbClr val="0000FF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56582" y="4479099"/>
            <a:ext cx="1410460" cy="913963"/>
          </a:xfrm>
          <a:custGeom>
            <a:avLst/>
            <a:gdLst>
              <a:gd name="connsiteX0" fmla="*/ 0 w 1410460"/>
              <a:gd name="connsiteY0" fmla="*/ 877992 h 913963"/>
              <a:gd name="connsiteX1" fmla="*/ 988291 w 1410460"/>
              <a:gd name="connsiteY1" fmla="*/ 859519 h 913963"/>
              <a:gd name="connsiteX2" fmla="*/ 1385454 w 1410460"/>
              <a:gd name="connsiteY2" fmla="*/ 360756 h 913963"/>
              <a:gd name="connsiteX3" fmla="*/ 1228436 w 1410460"/>
              <a:gd name="connsiteY3" fmla="*/ 537 h 913963"/>
              <a:gd name="connsiteX4" fmla="*/ 92363 w 1410460"/>
              <a:gd name="connsiteY4" fmla="*/ 296101 h 913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0460" h="913963">
                <a:moveTo>
                  <a:pt x="0" y="877992"/>
                </a:moveTo>
                <a:cubicBezTo>
                  <a:pt x="378691" y="911858"/>
                  <a:pt x="757382" y="945725"/>
                  <a:pt x="988291" y="859519"/>
                </a:cubicBezTo>
                <a:cubicBezTo>
                  <a:pt x="1219200" y="773313"/>
                  <a:pt x="1345430" y="503920"/>
                  <a:pt x="1385454" y="360756"/>
                </a:cubicBezTo>
                <a:cubicBezTo>
                  <a:pt x="1425478" y="217592"/>
                  <a:pt x="1443951" y="11313"/>
                  <a:pt x="1228436" y="537"/>
                </a:cubicBezTo>
                <a:cubicBezTo>
                  <a:pt x="1012921" y="-10239"/>
                  <a:pt x="552642" y="142931"/>
                  <a:pt x="92363" y="296101"/>
                </a:cubicBezTo>
              </a:path>
            </a:pathLst>
          </a:custGeom>
          <a:noFill/>
          <a:ln w="15875">
            <a:solidFill>
              <a:srgbClr val="E46C0A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820064" y="5673480"/>
            <a:ext cx="2473036" cy="586372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Then </a:t>
            </a:r>
            <a:r>
              <a:rPr lang="en-US" sz="1400" dirty="0" err="1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inits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its own private variable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colorCode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732578" y="584243"/>
            <a:ext cx="3649421" cy="863557"/>
          </a:xfrm>
          <a:prstGeom prst="rect">
            <a:avLst/>
          </a:prstGeom>
          <a:solidFill>
            <a:schemeClr val="bg1">
              <a:lumMod val="85000"/>
              <a:lumOff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Constructor of subclass calling constructor of its superclass</a:t>
            </a:r>
          </a:p>
        </p:txBody>
      </p:sp>
    </p:spTree>
    <p:extLst>
      <p:ext uri="{BB962C8B-B14F-4D97-AF65-F5344CB8AC3E}">
        <p14:creationId xmlns:p14="http://schemas.microsoft.com/office/powerpoint/2010/main" val="257718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t" anchorCtr="0"/>
      <a:lstStyle>
        <a:defPPr marL="742950" indent="-742950">
          <a:defRPr sz="24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4223</Words>
  <Application>Microsoft Office PowerPoint</Application>
  <PresentationFormat>On-screen Show (4:3)</PresentationFormat>
  <Paragraphs>830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Java</dc:title>
  <dc:creator>Dierbach, Charles</dc:creator>
  <cp:lastModifiedBy>Charles</cp:lastModifiedBy>
  <cp:revision>235</cp:revision>
  <dcterms:created xsi:type="dcterms:W3CDTF">2006-08-16T00:00:00Z</dcterms:created>
  <dcterms:modified xsi:type="dcterms:W3CDTF">2023-02-28T16:49:14Z</dcterms:modified>
</cp:coreProperties>
</file>