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71" r:id="rId2"/>
    <p:sldId id="362" r:id="rId3"/>
    <p:sldId id="260" r:id="rId4"/>
    <p:sldId id="349" r:id="rId5"/>
    <p:sldId id="354" r:id="rId6"/>
    <p:sldId id="346" r:id="rId7"/>
    <p:sldId id="356" r:id="rId8"/>
    <p:sldId id="359" r:id="rId9"/>
    <p:sldId id="353" r:id="rId10"/>
    <p:sldId id="357" r:id="rId11"/>
    <p:sldId id="355" r:id="rId12"/>
    <p:sldId id="265" r:id="rId13"/>
    <p:sldId id="361" r:id="rId14"/>
    <p:sldId id="35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9" autoAdjust="0"/>
    <p:restoredTop sz="96287" autoAdjust="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42F78-DAD0-4911-B98F-43DF97A89905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DB120-5A25-436F-BDBA-4C7528C8F1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6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DB120-5A25-436F-BDBA-4C7528C8F1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590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B120-5A25-436F-BDBA-4C7528C8F1B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851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DB120-5A25-436F-BDBA-4C7528C8F1B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162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DB120-5A25-436F-BDBA-4C7528C8F1B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75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DB120-5A25-436F-BDBA-4C7528C8F1B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296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DB120-5A25-436F-BDBA-4C7528C8F1B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125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DB120-5A25-436F-BDBA-4C7528C8F1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455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DB120-5A25-436F-BDBA-4C7528C8F1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051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DB120-5A25-436F-BDBA-4C7528C8F1B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838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DB120-5A25-436F-BDBA-4C7528C8F1B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860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DB120-5A25-436F-BDBA-4C7528C8F1B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14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DB120-5A25-436F-BDBA-4C7528C8F1B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56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B14D-F7A5-486F-8CA7-7B4A5F1614C3}" type="datetime1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x86 Assembly Language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0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879C-0732-4D9E-BCE2-F545529F4532}" type="datetime1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x86 Assembly Language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47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9FAD-38D1-477D-AAFC-4F6C785419E9}" type="datetime1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x86 Assembly Language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724D-8982-44C2-AFE8-F0BF7341A928}" type="datetime1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x86 Assembly Language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09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3045-291C-448A-BD6F-25AF149443CA}" type="datetime1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x86 Assembly Language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6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16BA-B193-45B2-BDD9-BCCEDCAF1CCD}" type="datetime1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x86 Assembly Language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1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7A35-2E64-4B24-9A5E-0A2BBB355EFF}" type="datetime1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x86 Assembly Language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49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7175-7FB9-43FA-9BCD-F50F0B037408}" type="datetime1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x86 Assembly Language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44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98DA-40AF-438A-A9D3-B1A94D38AE19}" type="datetime1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x86 Assembly Language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3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EEF1-FF95-499E-9B16-4532D136DD9B}" type="datetime1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x86 Assembly Language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22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E457-B612-4328-8165-5FBA05A39136}" type="datetime1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x86 Assembly Language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25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A6A99-C854-4D82-AFB9-307F8817F498}" type="datetime1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x86 Assembly Language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8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4572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COSC 290 Lab #10</a:t>
            </a:r>
            <a:endParaRPr lang="ko-KR" altLang="en-US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979712" y="4437112"/>
            <a:ext cx="6400800" cy="650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457200" rtl="0" eaLnBrk="1" latinLnBrk="1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/>
              <a:t>Amaizu Gabriel</a:t>
            </a:r>
          </a:p>
          <a:p>
            <a:pPr algn="r"/>
            <a:r>
              <a:rPr lang="en-US" altLang="ko-KR" dirty="0"/>
              <a:t>gamaizu1@students.towson.edu</a:t>
            </a:r>
            <a:endParaRPr lang="ko-KR" altLang="en-US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730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Indexed Addressing Mode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An indexed operand adds a constant to a register to generate an effective address. There are two notational forms:</a:t>
            </a:r>
          </a:p>
          <a:p>
            <a:pPr marL="0" indent="0" algn="just">
              <a:buNone/>
            </a:pPr>
            <a:r>
              <a:rPr lang="en-US" sz="2400" dirty="0"/>
              <a:t>                        [label + </a:t>
            </a:r>
            <a:r>
              <a:rPr lang="en-US" sz="2400" dirty="0" err="1"/>
              <a:t>reg</a:t>
            </a:r>
            <a:r>
              <a:rPr lang="en-US" sz="2400" dirty="0"/>
              <a:t>] 				label[</a:t>
            </a:r>
            <a:r>
              <a:rPr lang="en-US" sz="2400" dirty="0" err="1"/>
              <a:t>reg</a:t>
            </a:r>
            <a:r>
              <a:rPr lang="en-US" sz="2400" dirty="0"/>
              <a:t>]</a:t>
            </a:r>
            <a:endParaRPr lang="en-US" sz="1600" dirty="0"/>
          </a:p>
          <a:p>
            <a:pPr algn="just"/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2724" y="3068960"/>
            <a:ext cx="7696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arrayW</a:t>
            </a:r>
            <a:r>
              <a:rPr lang="en-US" altLang="en-US" sz="1800" b="1" dirty="0">
                <a:latin typeface="Courier New" panose="02070309020205020404" pitchFamily="49" charset="0"/>
              </a:rPr>
              <a:t> WORD 1000h,2000h,3000h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mov esi,0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ax,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arrayW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esi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] </a:t>
            </a:r>
            <a:r>
              <a:rPr lang="en-US" altLang="en-US" sz="1800" b="1" dirty="0">
                <a:latin typeface="Courier New" panose="02070309020205020404" pitchFamily="49" charset="0"/>
              </a:rPr>
              <a:t>		; AX = 1000h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ax,</a:t>
            </a:r>
            <a:r>
              <a:rPr lang="en-US" alt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arrayW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esi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altLang="en-US" sz="1800" b="1" dirty="0">
                <a:latin typeface="Courier New" panose="02070309020205020404" pitchFamily="49" charset="0"/>
              </a:rPr>
              <a:t>		; alternate format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add esi,2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add ax,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arrayW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esi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]		</a:t>
            </a:r>
            <a:r>
              <a:rPr lang="en-US" altLang="en-US" sz="1800" b="1" dirty="0">
                <a:latin typeface="Courier New" panose="02070309020205020404" pitchFamily="49" charset="0"/>
              </a:rPr>
              <a:t>; AX = 3000h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etc.</a:t>
            </a:r>
          </a:p>
        </p:txBody>
      </p:sp>
    </p:spTree>
    <p:extLst>
      <p:ext uri="{BB962C8B-B14F-4D97-AF65-F5344CB8AC3E}">
        <p14:creationId xmlns:p14="http://schemas.microsoft.com/office/powerpoint/2010/main" val="325269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Addressing Mode (Indirect)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An indirect operand holds the address of a variable, usually   an array or string. It can be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dereferenced.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90600" y="2636912"/>
            <a:ext cx="76962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val1 BYTE 10h,20h,30h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esi,OFFSET</a:t>
            </a:r>
            <a:r>
              <a:rPr lang="en-US" altLang="en-US" sz="1800" b="1" dirty="0">
                <a:latin typeface="Courier New" panose="02070309020205020404" pitchFamily="49" charset="0"/>
              </a:rPr>
              <a:t> val1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al,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esi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altLang="en-US" sz="1800" b="1" dirty="0">
                <a:latin typeface="Courier New" panose="02070309020205020404" pitchFamily="49" charset="0"/>
              </a:rPr>
              <a:t>	; dereference ESI (AL = 10h)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inc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esi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al,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esi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altLang="en-US" sz="1800" b="1" dirty="0">
                <a:latin typeface="Courier New" panose="02070309020205020404" pitchFamily="49" charset="0"/>
              </a:rPr>
              <a:t>	; AL = 20h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inc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esi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al,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8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esi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altLang="en-US" sz="1800" b="1" dirty="0">
                <a:latin typeface="Courier New" panose="02070309020205020404" pitchFamily="49" charset="0"/>
              </a:rPr>
              <a:t>	; AL = 30h</a:t>
            </a:r>
          </a:p>
        </p:txBody>
      </p:sp>
    </p:spTree>
    <p:extLst>
      <p:ext uri="{BB962C8B-B14F-4D97-AF65-F5344CB8AC3E}">
        <p14:creationId xmlns:p14="http://schemas.microsoft.com/office/powerpoint/2010/main" val="365562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>
            <a:extLst>
              <a:ext uri="{FF2B5EF4-FFF2-40B4-BE49-F238E27FC236}">
                <a16:creationId xmlns:a16="http://schemas.microsoft.com/office/drawing/2014/main" id="{359B85BE-74EE-8844-B09E-72B6F353F0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6/e, 2010.</a:t>
            </a:r>
          </a:p>
        </p:txBody>
      </p:sp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0EFFB5C3-2884-E542-A4A9-F66F001898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44AD41-CAF0-BC4D-89A5-8C67CE0F9101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DB7EF8B-4E27-F64D-BCFA-2FF909CF1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0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Zero Extension</a:t>
            </a:r>
          </a:p>
        </p:txBody>
      </p:sp>
      <p:sp>
        <p:nvSpPr>
          <p:cNvPr id="13317" name="Text Box 3">
            <a:extLst>
              <a:ext uri="{FF2B5EF4-FFF2-40B4-BE49-F238E27FC236}">
                <a16:creationId xmlns:a16="http://schemas.microsoft.com/office/drawing/2014/main" id="{69A56FC4-2CD8-AA4C-9FF6-7CC6793F7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191000"/>
            <a:ext cx="6477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bl,10001111b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movzx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ax,bl</a:t>
            </a:r>
            <a:r>
              <a:rPr lang="en-US" altLang="en-US" sz="1800" b="1" dirty="0">
                <a:latin typeface="Courier New" panose="02070309020205020404" pitchFamily="49" charset="0"/>
              </a:rPr>
              <a:t>	; zero-extension</a:t>
            </a:r>
          </a:p>
        </p:txBody>
      </p:sp>
      <p:sp>
        <p:nvSpPr>
          <p:cNvPr id="13318" name="Text Box 4">
            <a:extLst>
              <a:ext uri="{FF2B5EF4-FFF2-40B4-BE49-F238E27FC236}">
                <a16:creationId xmlns:a16="http://schemas.microsoft.com/office/drawing/2014/main" id="{D521FF76-D31A-604B-823C-DA4E37844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14400"/>
            <a:ext cx="81534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When you copy a smaller value into a larger destination, the MOVZX instruction fills (extends) the upper half of the destination with zeros.</a:t>
            </a:r>
          </a:p>
        </p:txBody>
      </p:sp>
      <p:graphicFrame>
        <p:nvGraphicFramePr>
          <p:cNvPr id="13319" name="Object 5">
            <a:extLst>
              <a:ext uri="{FF2B5EF4-FFF2-40B4-BE49-F238E27FC236}">
                <a16:creationId xmlns:a16="http://schemas.microsoft.com/office/drawing/2014/main" id="{54FA897C-56D4-0F46-9CE8-0C01315263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981200"/>
          <a:ext cx="44958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7576800" imgH="7137400" progId="Visio.Drawing.6">
                  <p:embed/>
                </p:oleObj>
              </mc:Choice>
              <mc:Fallback>
                <p:oleObj name="VISIO" r:id="rId3" imgW="17576800" imgH="7137400" progId="Visio.Drawing.6">
                  <p:embed/>
                  <p:pic>
                    <p:nvPicPr>
                      <p:cNvPr id="13319" name="Object 5">
                        <a:extLst>
                          <a:ext uri="{FF2B5EF4-FFF2-40B4-BE49-F238E27FC236}">
                            <a16:creationId xmlns:a16="http://schemas.microsoft.com/office/drawing/2014/main" id="{54FA897C-56D4-0F46-9CE8-0C01315263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510" t="-4320" b="-8011"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4495800" cy="1981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Text Box 6">
            <a:extLst>
              <a:ext uri="{FF2B5EF4-FFF2-40B4-BE49-F238E27FC236}">
                <a16:creationId xmlns:a16="http://schemas.microsoft.com/office/drawing/2014/main" id="{EBDA63FB-3E89-0441-AE94-A91450AAE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257800"/>
            <a:ext cx="55626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The destination must be a register.</a:t>
            </a:r>
          </a:p>
        </p:txBody>
      </p:sp>
    </p:spTree>
    <p:extLst>
      <p:ext uri="{BB962C8B-B14F-4D97-AF65-F5344CB8AC3E}">
        <p14:creationId xmlns:p14="http://schemas.microsoft.com/office/powerpoint/2010/main" val="329138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>
            <a:extLst>
              <a:ext uri="{FF2B5EF4-FFF2-40B4-BE49-F238E27FC236}">
                <a16:creationId xmlns:a16="http://schemas.microsoft.com/office/drawing/2014/main" id="{CB8FAE1D-BC89-884C-986A-363E799829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x86 Processors 6/e, 2010.</a:t>
            </a:r>
          </a:p>
        </p:txBody>
      </p:sp>
      <p:sp>
        <p:nvSpPr>
          <p:cNvPr id="14339" name="Slide Number Placeholder 3">
            <a:extLst>
              <a:ext uri="{FF2B5EF4-FFF2-40B4-BE49-F238E27FC236}">
                <a16:creationId xmlns:a16="http://schemas.microsoft.com/office/drawing/2014/main" id="{E652E3E1-DA69-F349-A1E1-8384A0608D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912DF9-F328-3245-966E-9DF732669D3B}" type="slidenum">
              <a:rPr lang="en-US" altLang="en-US" sz="16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5FB2F72B-AEAB-8C4C-ABC6-6459F1508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 Extension</a:t>
            </a:r>
          </a:p>
        </p:txBody>
      </p:sp>
      <p:sp>
        <p:nvSpPr>
          <p:cNvPr id="14341" name="Text Box 3">
            <a:extLst>
              <a:ext uri="{FF2B5EF4-FFF2-40B4-BE49-F238E27FC236}">
                <a16:creationId xmlns:a16="http://schemas.microsoft.com/office/drawing/2014/main" id="{C119A3E2-C978-7644-A4F2-B221542E6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67200"/>
            <a:ext cx="6400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bl,10001111b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movsx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ax,bl</a:t>
            </a:r>
            <a:r>
              <a:rPr lang="en-US" altLang="en-US" sz="1800" b="1" dirty="0">
                <a:latin typeface="Courier New" panose="02070309020205020404" pitchFamily="49" charset="0"/>
              </a:rPr>
              <a:t>	; sign extension</a:t>
            </a:r>
          </a:p>
        </p:txBody>
      </p:sp>
      <p:sp>
        <p:nvSpPr>
          <p:cNvPr id="14342" name="Text Box 4">
            <a:extLst>
              <a:ext uri="{FF2B5EF4-FFF2-40B4-BE49-F238E27FC236}">
                <a16:creationId xmlns:a16="http://schemas.microsoft.com/office/drawing/2014/main" id="{466E001F-9CE2-6748-8107-6EF6D14C1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90600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The MOVSX instruction fills the upper half of the destination with a copy of the source operand's sign bit.</a:t>
            </a:r>
          </a:p>
        </p:txBody>
      </p:sp>
      <p:graphicFrame>
        <p:nvGraphicFramePr>
          <p:cNvPr id="14343" name="Object 6">
            <a:extLst>
              <a:ext uri="{FF2B5EF4-FFF2-40B4-BE49-F238E27FC236}">
                <a16:creationId xmlns:a16="http://schemas.microsoft.com/office/drawing/2014/main" id="{744CA397-9F1B-E847-B8CB-2F0B996736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905000"/>
          <a:ext cx="46482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7576800" imgH="7137400" progId="Visio.Drawing.6">
                  <p:embed/>
                </p:oleObj>
              </mc:Choice>
              <mc:Fallback>
                <p:oleObj name="VISIO" r:id="rId3" imgW="17576800" imgH="7137400" progId="Visio.Drawing.6">
                  <p:embed/>
                  <p:pic>
                    <p:nvPicPr>
                      <p:cNvPr id="14343" name="Object 6">
                        <a:extLst>
                          <a:ext uri="{FF2B5EF4-FFF2-40B4-BE49-F238E27FC236}">
                            <a16:creationId xmlns:a16="http://schemas.microsoft.com/office/drawing/2014/main" id="{744CA397-9F1B-E847-B8CB-2F0B996736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391" t="-4173" b="-4347"/>
                      <a:stretch>
                        <a:fillRect/>
                      </a:stretch>
                    </p:blipFill>
                    <p:spPr bwMode="auto">
                      <a:xfrm>
                        <a:off x="2209800" y="1905000"/>
                        <a:ext cx="4648200" cy="1981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1" name="Text Box 7">
            <a:extLst>
              <a:ext uri="{FF2B5EF4-FFF2-40B4-BE49-F238E27FC236}">
                <a16:creationId xmlns:a16="http://schemas.microsoft.com/office/drawing/2014/main" id="{DC49A654-6D4F-7D42-BCA4-7FCF33753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334000"/>
            <a:ext cx="55626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The destination must be a register.</a:t>
            </a:r>
          </a:p>
        </p:txBody>
      </p:sp>
    </p:spTree>
    <p:extLst>
      <p:ext uri="{BB962C8B-B14F-4D97-AF65-F5344CB8AC3E}">
        <p14:creationId xmlns:p14="http://schemas.microsoft.com/office/powerpoint/2010/main" val="123911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 Instruction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LOOP instruction creates a counting loop</a:t>
            </a:r>
          </a:p>
          <a:p>
            <a:pPr algn="just"/>
            <a:r>
              <a:rPr lang="en-US" sz="2400" dirty="0"/>
              <a:t>Syntax: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LOOP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target</a:t>
            </a:r>
          </a:p>
          <a:p>
            <a:pPr algn="just"/>
            <a:r>
              <a:rPr lang="en-US" sz="2400" dirty="0"/>
              <a:t>Logic: </a:t>
            </a:r>
            <a:r>
              <a:rPr lang="en-US" altLang="en-US" sz="2100" dirty="0"/>
              <a:t>ECX is used for a “loop counter”</a:t>
            </a:r>
          </a:p>
          <a:p>
            <a:pPr marL="0" indent="0" algn="just">
              <a:buNone/>
            </a:pPr>
            <a:r>
              <a:rPr lang="en-US" altLang="en-US" sz="2100" dirty="0">
                <a:sym typeface="Symbol" panose="05050102010706020507" pitchFamily="18" charset="2"/>
              </a:rPr>
              <a:t>	           ECX  ECX – 1</a:t>
            </a:r>
            <a:endParaRPr lang="en-US" altLang="en-US" sz="2100" dirty="0"/>
          </a:p>
          <a:p>
            <a:pPr marL="0" lvl="1" indent="0" algn="just">
              <a:buNone/>
            </a:pPr>
            <a:r>
              <a:rPr lang="en-US" altLang="en-US" sz="2100" dirty="0"/>
              <a:t>                   if ECX != 0, jump to </a:t>
            </a:r>
            <a:r>
              <a:rPr lang="en-US" altLang="en-US" sz="2100" i="1" dirty="0">
                <a:sym typeface="Symbol" panose="05050102010706020507" pitchFamily="18" charset="2"/>
              </a:rPr>
              <a:t>target</a:t>
            </a:r>
          </a:p>
          <a:p>
            <a:pPr algn="just"/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16124" y="3818155"/>
            <a:ext cx="6629400" cy="2421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.code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 eax,0h  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 ecx,5h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L1: 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add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eax</a:t>
            </a:r>
            <a:r>
              <a:rPr lang="en-US" altLang="en-US" sz="1800" b="1" dirty="0">
                <a:latin typeface="Courier New" panose="02070309020205020404" pitchFamily="49" charset="0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ecx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lvl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loop L1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eax</a:t>
            </a:r>
            <a:r>
              <a:rPr lang="en-US" altLang="en-US" sz="1800" b="1" dirty="0">
                <a:latin typeface="Courier New" panose="02070309020205020404" pitchFamily="49" charset="0"/>
              </a:rPr>
              <a:t> = 15h (5+4+3+2+1)</a:t>
            </a:r>
          </a:p>
        </p:txBody>
      </p:sp>
    </p:spTree>
    <p:extLst>
      <p:ext uri="{BB962C8B-B14F-4D97-AF65-F5344CB8AC3E}">
        <p14:creationId xmlns:p14="http://schemas.microsoft.com/office/powerpoint/2010/main" val="154776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04074E-DD5B-67AA-9AD5-2D2B88EC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x86 Assembly Language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059397-9709-C762-D43E-6AD504A0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19C2CEB-C1EC-714E-585E-6494D4615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132856"/>
            <a:ext cx="5344271" cy="1362265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95074CF-92E1-1BEB-B025-13B673FDE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953" y="3678085"/>
            <a:ext cx="3779788" cy="1224136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FBF4B7E3-AF9E-A06E-D10B-6D44CCA0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Output </a:t>
            </a:r>
            <a:r>
              <a:rPr lang="en-US" altLang="ko-KR" dirty="0" err="1"/>
              <a:t>Intepretation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17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x86 Instructions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Instruction Operand Notation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x86 Assembly Language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16684"/>
            <a:ext cx="7596335" cy="3909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43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altLang="ko-KR" sz="2400" dirty="0">
                <a:ea typeface="굴림" panose="020B0600000101010101" pitchFamily="50" charset="-127"/>
              </a:rPr>
              <a:t>BYTE, SBYTE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8-bit unsigned integer; 8-bit signed integer</a:t>
            </a:r>
          </a:p>
          <a:p>
            <a:r>
              <a:rPr lang="en-US" altLang="ko-KR" sz="2400" dirty="0">
                <a:ea typeface="굴림" panose="020B0600000101010101" pitchFamily="50" charset="-127"/>
              </a:rPr>
              <a:t>WORD, SWORD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16-bit unsigned &amp; signed integer</a:t>
            </a:r>
          </a:p>
          <a:p>
            <a:r>
              <a:rPr lang="en-US" altLang="ko-KR" sz="2400" dirty="0">
                <a:ea typeface="굴림" panose="020B0600000101010101" pitchFamily="50" charset="-127"/>
              </a:rPr>
              <a:t>DWORD, SDWORD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32-bit unsigned &amp; signed integer</a:t>
            </a:r>
          </a:p>
          <a:p>
            <a:r>
              <a:rPr lang="en-US" altLang="ko-KR" sz="2400" dirty="0">
                <a:ea typeface="굴림" panose="020B0600000101010101" pitchFamily="50" charset="-127"/>
              </a:rPr>
              <a:t>QWORD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64-bit integer</a:t>
            </a:r>
          </a:p>
          <a:p>
            <a:r>
              <a:rPr lang="en-US" altLang="ko-KR" sz="2400" dirty="0">
                <a:ea typeface="굴림" panose="020B0600000101010101" pitchFamily="50" charset="-127"/>
              </a:rPr>
              <a:t>TBYTE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80-bit integer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ea typeface="굴림" panose="020B0600000101010101" pitchFamily="50" charset="-127"/>
              </a:rPr>
              <a:t>Intrinsic Data Types</a:t>
            </a:r>
            <a:endParaRPr lang="ko-KR" alt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x86 Assembly Language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TYPE operator returns the size, in bytes, of a single element of a data declaration(1byte =8bit)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95736" y="2636912"/>
            <a:ext cx="49530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var1 BYTE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var2 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var3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var4 QWORD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mov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eax,TYPE</a:t>
            </a:r>
            <a:r>
              <a:rPr lang="en-US" altLang="en-US" sz="1800" b="1" dirty="0">
                <a:latin typeface="Courier New" panose="02070309020205020404" pitchFamily="49" charset="0"/>
              </a:rPr>
              <a:t> var1	;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mov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eax,TYPE</a:t>
            </a:r>
            <a:r>
              <a:rPr lang="en-US" altLang="en-US" sz="1800" b="1" dirty="0">
                <a:latin typeface="Courier New" panose="02070309020205020404" pitchFamily="49" charset="0"/>
              </a:rPr>
              <a:t> var2	; 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eax,TYPE</a:t>
            </a:r>
            <a:r>
              <a:rPr lang="en-US" altLang="en-US" sz="1800" b="1" dirty="0">
                <a:latin typeface="Courier New" panose="02070309020205020404" pitchFamily="49" charset="0"/>
              </a:rPr>
              <a:t> var3	; 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eax,TYPE</a:t>
            </a:r>
            <a:r>
              <a:rPr lang="en-US" altLang="en-US" sz="1800" b="1" dirty="0">
                <a:latin typeface="Courier New" panose="02070309020205020404" pitchFamily="49" charset="0"/>
              </a:rPr>
              <a:t> var4	; 8</a:t>
            </a:r>
          </a:p>
        </p:txBody>
      </p:sp>
    </p:spTree>
    <p:extLst>
      <p:ext uri="{BB962C8B-B14F-4D97-AF65-F5344CB8AC3E}">
        <p14:creationId xmlns:p14="http://schemas.microsoft.com/office/powerpoint/2010/main" val="215383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OFFSET Operator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The	OFFSET Operator gets the number of address location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(Example) Let’s assume that the data segment begins at 00404000h:</a:t>
            </a:r>
          </a:p>
          <a:p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33500" y="2849563"/>
            <a:ext cx="64770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bVal</a:t>
            </a:r>
            <a:r>
              <a:rPr lang="en-US" altLang="en-US" sz="1800" b="1" dirty="0">
                <a:latin typeface="Courier New" panose="02070309020205020404" pitchFamily="49" charset="0"/>
              </a:rPr>
              <a:t> BYTE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wVal</a:t>
            </a:r>
            <a:r>
              <a:rPr lang="en-US" altLang="en-US" sz="1800" b="1" dirty="0">
                <a:latin typeface="Courier New" panose="02070309020205020404" pitchFamily="49" charset="0"/>
              </a:rPr>
              <a:t> 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dVal</a:t>
            </a:r>
            <a:r>
              <a:rPr lang="en-US" altLang="en-US" sz="1800" b="1" dirty="0">
                <a:latin typeface="Courier New" panose="02070309020205020404" pitchFamily="49" charset="0"/>
              </a:rPr>
              <a:t>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dVal2 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mov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esi,OFFSET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bVal</a:t>
            </a:r>
            <a:r>
              <a:rPr lang="en-US" altLang="en-US" sz="1800" b="1" dirty="0">
                <a:latin typeface="Courier New" panose="02070309020205020404" pitchFamily="49" charset="0"/>
              </a:rPr>
              <a:t> 	; ESI = 00404000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esi,OFFSET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wVal</a:t>
            </a:r>
            <a:r>
              <a:rPr lang="en-US" altLang="en-US" sz="1800" b="1" dirty="0">
                <a:latin typeface="Courier New" panose="02070309020205020404" pitchFamily="49" charset="0"/>
              </a:rPr>
              <a:t> 	; ESI = 00404001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esi,OFFSET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dVal</a:t>
            </a:r>
            <a:r>
              <a:rPr lang="en-US" altLang="en-US" sz="1800" b="1" dirty="0">
                <a:latin typeface="Courier New" panose="02070309020205020404" pitchFamily="49" charset="0"/>
              </a:rPr>
              <a:t> 	; ESI = 00404003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esi,OFFSET</a:t>
            </a:r>
            <a:r>
              <a:rPr lang="en-US" altLang="en-US" sz="1800" b="1" dirty="0">
                <a:latin typeface="Courier New" panose="02070309020205020404" pitchFamily="49" charset="0"/>
              </a:rPr>
              <a:t> dVal2	; ESI = 00404007</a:t>
            </a:r>
          </a:p>
        </p:txBody>
      </p:sp>
    </p:spTree>
    <p:extLst>
      <p:ext uri="{BB962C8B-B14F-4D97-AF65-F5344CB8AC3E}">
        <p14:creationId xmlns:p14="http://schemas.microsoft.com/office/powerpoint/2010/main" val="201521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LENGTHOF Operator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LENGTHOF operator counts the number of elements in a single data declaration</a:t>
            </a:r>
          </a:p>
          <a:p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104900" y="2924944"/>
            <a:ext cx="6934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52054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520541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52054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52054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52054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2054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2054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2054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2054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.data	</a:t>
            </a:r>
            <a:r>
              <a:rPr lang="en-US" altLang="en-US" sz="1800" dirty="0">
                <a:solidFill>
                  <a:schemeClr val="tx2"/>
                </a:solidFill>
              </a:rPr>
              <a:t>LENGTHOF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byte1  BYTE 10,20,30	; 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array1 WORD 30 DUP(?),0,0	; 32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array2 WORD 5 DUP(3 DUP(?))	; 15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array3 DWORD 1,2,3,4	; 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digitStr</a:t>
            </a:r>
            <a:r>
              <a:rPr lang="en-US" altLang="en-US" sz="1800" b="1" dirty="0">
                <a:latin typeface="Courier New" panose="02070309020205020404" pitchFamily="49" charset="0"/>
              </a:rPr>
              <a:t> BYTE "12345678",0	; 9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ecx,LENGTHOF</a:t>
            </a:r>
            <a:r>
              <a:rPr lang="en-US" altLang="en-US" sz="1800" b="1" dirty="0">
                <a:latin typeface="Courier New" panose="02070309020205020404" pitchFamily="49" charset="0"/>
              </a:rPr>
              <a:t> array1	; 32</a:t>
            </a:r>
          </a:p>
        </p:txBody>
      </p:sp>
    </p:spTree>
    <p:extLst>
      <p:ext uri="{BB962C8B-B14F-4D97-AF65-F5344CB8AC3E}">
        <p14:creationId xmlns:p14="http://schemas.microsoft.com/office/powerpoint/2010/main" val="97551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SIZEOF Operator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SIZEOF operator returns a value that is equivalent to multiplying LENGTHOF by TYPE.</a:t>
            </a:r>
          </a:p>
          <a:p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104900" y="2924944"/>
            <a:ext cx="6934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52054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520541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52054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52054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52054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2054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2054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2054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52054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.data	</a:t>
            </a:r>
            <a:r>
              <a:rPr lang="en-US" altLang="en-US" sz="1800" dirty="0">
                <a:solidFill>
                  <a:schemeClr val="tx2"/>
                </a:solidFill>
              </a:rPr>
              <a:t>SIZEOF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byte1  BYTE 10,20,30	; 3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array1 WORD 30 DUP(?),0,0	; 64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array2 WORD 5 DUP(3 DUP(?))	; 30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array3 DWORD 1,2,3,4	; 16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digitStr</a:t>
            </a:r>
            <a:r>
              <a:rPr lang="en-US" altLang="en-US" sz="1800" b="1" dirty="0">
                <a:latin typeface="Courier New" panose="02070309020205020404" pitchFamily="49" charset="0"/>
              </a:rPr>
              <a:t> BYTE "12345678",0	; 9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mov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ecx,SIZEOF</a:t>
            </a:r>
            <a:r>
              <a:rPr lang="en-US" altLang="en-US" sz="1800" b="1" dirty="0">
                <a:latin typeface="Courier New" panose="02070309020205020404" pitchFamily="49" charset="0"/>
              </a:rPr>
              <a:t> array1	; 64</a:t>
            </a:r>
          </a:p>
        </p:txBody>
      </p:sp>
    </p:spTree>
    <p:extLst>
      <p:ext uri="{BB962C8B-B14F-4D97-AF65-F5344CB8AC3E}">
        <p14:creationId xmlns:p14="http://schemas.microsoft.com/office/powerpoint/2010/main" val="216588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Addressing Mode (Direct)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Direct-Offset Operands: A constant offset is added to a data label to produce an effective address (EA). The address is     dereferenced to get the value inside its memory location.</a:t>
            </a:r>
          </a:p>
          <a:p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23900" y="3356992"/>
            <a:ext cx="7696200" cy="20882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ARRAY_A BYTE 10h,20h,30h,40h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MOV al, ARRAY_A + 1		; al = 20h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MOV al, ARRAY_A[1]		; al = 20h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MOV al,[ARRAY_A + 1]		; alternative notation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MOV al, ARRAY_A + 2		; al = 30h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62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TU_template_02</Template>
  <TotalTime>6172</TotalTime>
  <Words>861</Words>
  <Application>Microsoft Office PowerPoint</Application>
  <PresentationFormat>On-screen Show (4:3)</PresentationFormat>
  <Paragraphs>146</Paragraphs>
  <Slides>14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굴림</vt:lpstr>
      <vt:lpstr>맑은 고딕</vt:lpstr>
      <vt:lpstr>Arial</vt:lpstr>
      <vt:lpstr>Calibri</vt:lpstr>
      <vt:lpstr>Courier New</vt:lpstr>
      <vt:lpstr>Symbol</vt:lpstr>
      <vt:lpstr>Times New Roman</vt:lpstr>
      <vt:lpstr>Office 테마</vt:lpstr>
      <vt:lpstr>VISIO</vt:lpstr>
      <vt:lpstr>COSC 290 Lab #10</vt:lpstr>
      <vt:lpstr>Output Intepretation</vt:lpstr>
      <vt:lpstr>The x86 Instructions</vt:lpstr>
      <vt:lpstr>Intrinsic Data Types</vt:lpstr>
      <vt:lpstr>TYPE Operator</vt:lpstr>
      <vt:lpstr>OFFSET Operator</vt:lpstr>
      <vt:lpstr>LENGTHOF Operator</vt:lpstr>
      <vt:lpstr>SIZEOF Operator</vt:lpstr>
      <vt:lpstr>Addressing Mode (Direct)</vt:lpstr>
      <vt:lpstr>Indexed Addressing Mode</vt:lpstr>
      <vt:lpstr>Addressing Mode (Indirect)</vt:lpstr>
      <vt:lpstr>Zero Extension</vt:lpstr>
      <vt:lpstr>Sign Extension</vt:lpstr>
      <vt:lpstr>LOOP Instruction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Lab 290.001 #6</dc:title>
  <dc:creator>Microsoft Corporation</dc:creator>
  <cp:lastModifiedBy>Gabriel Amaizu</cp:lastModifiedBy>
  <cp:revision>514</cp:revision>
  <dcterms:created xsi:type="dcterms:W3CDTF">2006-10-05T04:04:58Z</dcterms:created>
  <dcterms:modified xsi:type="dcterms:W3CDTF">2024-04-22T14:40:29Z</dcterms:modified>
</cp:coreProperties>
</file>