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1" d="100"/>
          <a:sy n="61" d="100"/>
        </p:scale>
        <p:origin x="-96" y="-19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1/1/2014</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pPr/>
              <a:t>1/1/2014</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Building Digital Communities</a:t>
            </a:r>
            <a:endParaRPr lang="en-US" dirty="0"/>
          </a:p>
        </p:txBody>
      </p:sp>
      <p:sp>
        <p:nvSpPr>
          <p:cNvPr id="3" name="Subtitle 2"/>
          <p:cNvSpPr>
            <a:spLocks noGrp="1"/>
          </p:cNvSpPr>
          <p:nvPr>
            <p:ph type="subTitle" idx="1"/>
          </p:nvPr>
        </p:nvSpPr>
        <p:spPr/>
        <p:txBody>
          <a:bodyPr/>
          <a:lstStyle/>
          <a:p>
            <a:r>
              <a:rPr lang="en-US" dirty="0" smtClean="0"/>
              <a:t>Getting Started</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Principles</a:t>
            </a:r>
            <a:endParaRPr lang="en-US" dirty="0"/>
          </a:p>
        </p:txBody>
      </p:sp>
      <p:sp>
        <p:nvSpPr>
          <p:cNvPr id="3" name="Content Placeholder 2"/>
          <p:cNvSpPr>
            <a:spLocks noGrp="1"/>
          </p:cNvSpPr>
          <p:nvPr>
            <p:ph idx="1"/>
          </p:nvPr>
        </p:nvSpPr>
        <p:spPr>
          <a:xfrm>
            <a:off x="457200" y="1066800"/>
            <a:ext cx="8229600" cy="5486400"/>
          </a:xfrm>
        </p:spPr>
        <p:txBody>
          <a:bodyPr>
            <a:noAutofit/>
          </a:bodyPr>
          <a:lstStyle/>
          <a:p>
            <a:pPr>
              <a:buNone/>
            </a:pPr>
            <a:r>
              <a:rPr lang="en-US" sz="2000" dirty="0" smtClean="0"/>
              <a:t>Access principles address the infrastructure a community needs to have in place in order to provide opportunities to benefit from digital life.</a:t>
            </a:r>
          </a:p>
          <a:p>
            <a:endParaRPr lang="en-US" sz="2000" dirty="0" smtClean="0"/>
          </a:p>
          <a:p>
            <a:r>
              <a:rPr lang="en-US" sz="2000" b="1" dirty="0" smtClean="0"/>
              <a:t>Availability: </a:t>
            </a:r>
            <a:r>
              <a:rPr lang="en-US" sz="2000" dirty="0" smtClean="0"/>
              <a:t>A reliable communications infrastructure is the raw material for innovation, growth, and competitive engagement in today’s information-based world.</a:t>
            </a:r>
          </a:p>
          <a:p>
            <a:endParaRPr lang="en-US" sz="2000" dirty="0" smtClean="0"/>
          </a:p>
          <a:p>
            <a:r>
              <a:rPr lang="en-US" sz="2000" b="1" dirty="0" smtClean="0"/>
              <a:t>Affordability: </a:t>
            </a:r>
            <a:r>
              <a:rPr lang="en-US" sz="2000" dirty="0" smtClean="0"/>
              <a:t>Access to the Internet needs to be affordable for communities and their members to benefit from the expanded opportunities of digital life.</a:t>
            </a:r>
          </a:p>
          <a:p>
            <a:endParaRPr lang="en-US" sz="2000" dirty="0" smtClean="0"/>
          </a:p>
          <a:p>
            <a:r>
              <a:rPr lang="en-US" sz="2000" b="1" dirty="0" smtClean="0"/>
              <a:t>Design for Inclusion: </a:t>
            </a:r>
            <a:r>
              <a:rPr lang="en-US" sz="2000" dirty="0" smtClean="0"/>
              <a:t>People with disabilities, physical or cognitive differences, and differences in age-related capabilities, language, literacy or culture may face challenges using technology and participating in digital life.</a:t>
            </a:r>
            <a:endParaRPr lang="en-US"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1143000"/>
          </a:xfrm>
        </p:spPr>
        <p:txBody>
          <a:bodyPr/>
          <a:lstStyle/>
          <a:p>
            <a:r>
              <a:rPr lang="en-US" dirty="0" smtClean="0"/>
              <a:t>Adoption Principles</a:t>
            </a:r>
            <a:endParaRPr lang="en-US" dirty="0"/>
          </a:p>
        </p:txBody>
      </p:sp>
      <p:sp>
        <p:nvSpPr>
          <p:cNvPr id="3" name="Content Placeholder 2"/>
          <p:cNvSpPr>
            <a:spLocks noGrp="1"/>
          </p:cNvSpPr>
          <p:nvPr>
            <p:ph idx="1"/>
          </p:nvPr>
        </p:nvSpPr>
        <p:spPr>
          <a:xfrm>
            <a:off x="381000" y="1066800"/>
            <a:ext cx="8229600" cy="5638800"/>
          </a:xfrm>
        </p:spPr>
        <p:txBody>
          <a:bodyPr>
            <a:noAutofit/>
          </a:bodyPr>
          <a:lstStyle/>
          <a:p>
            <a:pPr>
              <a:buNone/>
            </a:pPr>
            <a:r>
              <a:rPr lang="en-US" sz="1800" dirty="0" smtClean="0"/>
              <a:t>Adoption principles look to overcome individual barriers that make use of broadband technology  less likely, even when access is available.</a:t>
            </a:r>
          </a:p>
          <a:p>
            <a:endParaRPr lang="en-US" sz="1800" dirty="0" smtClean="0"/>
          </a:p>
          <a:p>
            <a:r>
              <a:rPr lang="en-US" sz="1800" b="1" dirty="0" smtClean="0"/>
              <a:t>Public Access: </a:t>
            </a:r>
            <a:r>
              <a:rPr lang="en-US" sz="1800" dirty="0" smtClean="0"/>
              <a:t>Public access to technology is necessary for community members who have little or no communication technology available in the home, need assistance to effectively use technology, or to supplement connectivity at home or in schools.</a:t>
            </a:r>
          </a:p>
          <a:p>
            <a:endParaRPr lang="en-US" sz="1800" dirty="0" smtClean="0"/>
          </a:p>
          <a:p>
            <a:r>
              <a:rPr lang="en-US" sz="1800" b="1" dirty="0" smtClean="0"/>
              <a:t>Relevance: </a:t>
            </a:r>
            <a:r>
              <a:rPr lang="en-US" sz="1800" dirty="0" smtClean="0"/>
              <a:t>Beyond having access to technologies, individuals, businesses, and institutions need to understand the relevance and benefits of using technology to achieve educational, economic, and social goals.</a:t>
            </a:r>
          </a:p>
          <a:p>
            <a:endParaRPr lang="en-US" sz="1800" dirty="0" smtClean="0"/>
          </a:p>
          <a:p>
            <a:r>
              <a:rPr lang="en-US" sz="1800" b="1" dirty="0" smtClean="0"/>
              <a:t>Digital Literacy: </a:t>
            </a:r>
            <a:r>
              <a:rPr lang="en-US" sz="1800" dirty="0" smtClean="0"/>
              <a:t>Digital literacy skills, including the ability to find, evaluate, and use information to achieve goals, are a necessary pathway to digital inclusion.</a:t>
            </a:r>
          </a:p>
          <a:p>
            <a:endParaRPr lang="en-US" sz="1800" dirty="0" smtClean="0"/>
          </a:p>
          <a:p>
            <a:r>
              <a:rPr lang="en-US" sz="1800" b="1" dirty="0" smtClean="0"/>
              <a:t>Consumer Safety: </a:t>
            </a:r>
            <a:r>
              <a:rPr lang="en-US" sz="1800" dirty="0" smtClean="0"/>
              <a:t>Consumers —both individual and institutional —need accurate, unbiased information on how to safely navigate the digital </a:t>
            </a:r>
            <a:r>
              <a:rPr lang="en-US" sz="2000" dirty="0" smtClean="0"/>
              <a:t>world.</a:t>
            </a:r>
            <a:endParaRPr lang="en-US"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Strategic Areas</a:t>
            </a:r>
            <a:endParaRPr lang="en-US" dirty="0"/>
          </a:p>
        </p:txBody>
      </p:sp>
      <p:sp>
        <p:nvSpPr>
          <p:cNvPr id="3" name="Content Placeholder 2"/>
          <p:cNvSpPr>
            <a:spLocks noGrp="1"/>
          </p:cNvSpPr>
          <p:nvPr>
            <p:ph idx="1"/>
          </p:nvPr>
        </p:nvSpPr>
        <p:spPr>
          <a:xfrm>
            <a:off x="457200" y="762000"/>
            <a:ext cx="8229600" cy="5791200"/>
          </a:xfrm>
        </p:spPr>
        <p:txBody>
          <a:bodyPr>
            <a:noAutofit/>
          </a:bodyPr>
          <a:lstStyle/>
          <a:p>
            <a:pPr>
              <a:buNone/>
            </a:pPr>
            <a:r>
              <a:rPr lang="en-US" sz="1600" dirty="0" smtClean="0"/>
              <a:t>The thoughtful deployment of broadband technologies in six specific strategic areas can strengthen communities and can improve the lives of their residents.</a:t>
            </a:r>
          </a:p>
          <a:p>
            <a:endParaRPr lang="en-US" sz="1600" dirty="0" smtClean="0"/>
          </a:p>
          <a:p>
            <a:r>
              <a:rPr lang="en-US" sz="1800" b="1" dirty="0" smtClean="0"/>
              <a:t>Economic and Workforce Development</a:t>
            </a:r>
            <a:r>
              <a:rPr lang="en-US" sz="1800" dirty="0" smtClean="0"/>
              <a:t>: Communities need to develop the knowledge  and skills of future workers and entrepreneurs, as well as help the current workforce  update its competencies to meet the needs of employers.</a:t>
            </a:r>
          </a:p>
          <a:p>
            <a:r>
              <a:rPr lang="en-US" sz="1800" b="1" dirty="0" smtClean="0"/>
              <a:t>Education:</a:t>
            </a:r>
            <a:r>
              <a:rPr lang="en-US" sz="1800" dirty="0" smtClean="0"/>
              <a:t> Educational institutions should ensure that students have the digital skills to  reach their full potential by connecting them to a diverse range of electronic resources.</a:t>
            </a:r>
          </a:p>
          <a:p>
            <a:r>
              <a:rPr lang="en-US" sz="1800" b="1" dirty="0" smtClean="0"/>
              <a:t>Health Care: </a:t>
            </a:r>
            <a:r>
              <a:rPr lang="en-US" sz="1800" dirty="0" smtClean="0"/>
              <a:t>Efficiencies and cost-savings in health care delivery, improvement to patient care, and support for independent living and management of health concerns are all enabled by access to broadband and digital technology.</a:t>
            </a:r>
          </a:p>
          <a:p>
            <a:r>
              <a:rPr lang="en-US" sz="1800" b="1" dirty="0" smtClean="0"/>
              <a:t>Public Safety and Emergency Services: </a:t>
            </a:r>
            <a:r>
              <a:rPr lang="en-US" sz="1800" dirty="0" smtClean="0"/>
              <a:t>Residents and first responders need integrated communications systems for emergency and disaster preparation, response, and recovery.</a:t>
            </a:r>
          </a:p>
          <a:p>
            <a:r>
              <a:rPr lang="en-US" sz="1800" b="1" dirty="0" smtClean="0"/>
              <a:t>Civic Engagement: </a:t>
            </a:r>
            <a:r>
              <a:rPr lang="en-US" sz="1800" dirty="0" smtClean="0"/>
              <a:t>Electronic interaction between community institutions, government agencies, and individuals creates enhanced opportunities for active participation in community affairs.</a:t>
            </a:r>
          </a:p>
          <a:p>
            <a:r>
              <a:rPr lang="en-US" sz="1800" b="1" dirty="0" smtClean="0"/>
              <a:t>Social Connections: </a:t>
            </a:r>
            <a:r>
              <a:rPr lang="en-US" sz="1800" dirty="0" smtClean="0"/>
              <a:t>Individual members of a community should have access to technologies that promote social engagement and the pursuit of independent learning and creative interests.</a:t>
            </a:r>
            <a:endParaRPr lang="en-US" sz="1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a:t>
            </a:r>
            <a:r>
              <a:rPr lang="en-US" dirty="0" smtClean="0"/>
              <a:t>?</a:t>
            </a:r>
            <a:endParaRPr lang="en-US" dirty="0"/>
          </a:p>
        </p:txBody>
      </p:sp>
      <p:sp>
        <p:nvSpPr>
          <p:cNvPr id="3" name="Content Placeholder 2"/>
          <p:cNvSpPr>
            <a:spLocks noGrp="1"/>
          </p:cNvSpPr>
          <p:nvPr>
            <p:ph idx="1"/>
          </p:nvPr>
        </p:nvSpPr>
        <p:spPr>
          <a:xfrm>
            <a:off x="822960" y="1100628"/>
            <a:ext cx="7520940" cy="5604972"/>
          </a:xfrm>
        </p:spPr>
        <p:txBody>
          <a:bodyPr>
            <a:normAutofit fontScale="92500" lnSpcReduction="10000"/>
          </a:bodyPr>
          <a:lstStyle/>
          <a:p>
            <a:pPr marL="457200" indent="-457200">
              <a:buFont typeface="Arial" panose="020B0604020202020204" pitchFamily="34" charset="0"/>
              <a:buChar char="•"/>
            </a:pPr>
            <a:r>
              <a:rPr lang="en-US" sz="2800" b="1" dirty="0" smtClean="0"/>
              <a:t>Local City, county, and tribal governments</a:t>
            </a:r>
          </a:p>
          <a:p>
            <a:pPr marL="457200" indent="-457200">
              <a:buFont typeface="Arial" panose="020B0604020202020204" pitchFamily="34" charset="0"/>
              <a:buChar char="•"/>
            </a:pPr>
            <a:r>
              <a:rPr lang="en-US" sz="2800" b="1" dirty="0" smtClean="0"/>
              <a:t>Public Agencies</a:t>
            </a:r>
            <a:endParaRPr lang="en-US" sz="2800" dirty="0" smtClean="0"/>
          </a:p>
          <a:p>
            <a:pPr lvl="3"/>
            <a:r>
              <a:rPr lang="en-US" sz="2800" dirty="0" smtClean="0"/>
              <a:t>Libraries</a:t>
            </a:r>
          </a:p>
          <a:p>
            <a:pPr lvl="3"/>
            <a:r>
              <a:rPr lang="en-US" sz="2800" dirty="0" smtClean="0"/>
              <a:t>Schools</a:t>
            </a:r>
            <a:endParaRPr lang="en-US" sz="2800" dirty="0"/>
          </a:p>
          <a:p>
            <a:pPr lvl="3"/>
            <a:r>
              <a:rPr lang="en-US" sz="2800" dirty="0"/>
              <a:t>Higher Education</a:t>
            </a:r>
          </a:p>
          <a:p>
            <a:pPr lvl="3"/>
            <a:r>
              <a:rPr lang="en-US" sz="2800" dirty="0"/>
              <a:t>Museums</a:t>
            </a:r>
          </a:p>
          <a:p>
            <a:pPr lvl="3"/>
            <a:r>
              <a:rPr lang="en-US" sz="2800" dirty="0"/>
              <a:t>Public Housing departments</a:t>
            </a:r>
          </a:p>
          <a:p>
            <a:pPr marL="457200" indent="-457200">
              <a:buFont typeface="Arial" panose="020B0604020202020204" pitchFamily="34" charset="0"/>
              <a:buChar char="•"/>
            </a:pPr>
            <a:r>
              <a:rPr lang="en-US" sz="2800" b="1" dirty="0" smtClean="0"/>
              <a:t>Non-Profit </a:t>
            </a:r>
            <a:r>
              <a:rPr lang="en-US" sz="2800" b="1" dirty="0" smtClean="0"/>
              <a:t>Community- based Organizations</a:t>
            </a:r>
          </a:p>
          <a:p>
            <a:pPr lvl="3"/>
            <a:r>
              <a:rPr lang="en-US" sz="2800" dirty="0" smtClean="0"/>
              <a:t>More flexible than many government based organizations</a:t>
            </a:r>
          </a:p>
          <a:p>
            <a:pPr lvl="3"/>
            <a:r>
              <a:rPr lang="en-US" sz="2800" dirty="0" smtClean="0"/>
              <a:t>Linked to specific communities and targeted populations</a:t>
            </a:r>
          </a:p>
          <a:p>
            <a:pPr lvl="3"/>
            <a:r>
              <a:rPr lang="en-US" sz="2800" dirty="0" smtClean="0"/>
              <a:t>Often provide job placement, help to low-income families and other support</a:t>
            </a:r>
          </a:p>
          <a:p>
            <a:pPr>
              <a:buNone/>
            </a:pPr>
            <a:endParaRPr 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Who Are the Stakeholders?</a:t>
            </a:r>
            <a:endParaRPr lang="en-US" dirty="0"/>
          </a:p>
        </p:txBody>
      </p:sp>
      <p:sp>
        <p:nvSpPr>
          <p:cNvPr id="3" name="Content Placeholder 2"/>
          <p:cNvSpPr>
            <a:spLocks noGrp="1"/>
          </p:cNvSpPr>
          <p:nvPr>
            <p:ph idx="1"/>
          </p:nvPr>
        </p:nvSpPr>
        <p:spPr>
          <a:xfrm>
            <a:off x="822960" y="914400"/>
            <a:ext cx="7520940" cy="4114800"/>
          </a:xfrm>
        </p:spPr>
        <p:txBody>
          <a:bodyPr>
            <a:noAutofit/>
          </a:bodyPr>
          <a:lstStyle/>
          <a:p>
            <a:r>
              <a:rPr lang="en-US" sz="2400" b="1" dirty="0" smtClean="0"/>
              <a:t>Business Community</a:t>
            </a:r>
          </a:p>
          <a:p>
            <a:pPr lvl="1"/>
            <a:r>
              <a:rPr lang="en-US" sz="2400" dirty="0" smtClean="0"/>
              <a:t>Major employers</a:t>
            </a:r>
          </a:p>
          <a:p>
            <a:pPr lvl="1"/>
            <a:r>
              <a:rPr lang="en-US" sz="2400" dirty="0" smtClean="0"/>
              <a:t>Telecommunication companies</a:t>
            </a:r>
          </a:p>
          <a:p>
            <a:pPr lvl="1"/>
            <a:r>
              <a:rPr lang="en-US" sz="2400" dirty="0" smtClean="0"/>
              <a:t>Can help with job and economic growth</a:t>
            </a:r>
          </a:p>
          <a:p>
            <a:pPr lvl="1"/>
            <a:r>
              <a:rPr lang="en-US" sz="2400" dirty="0" smtClean="0"/>
              <a:t>Provide internet hot-spots</a:t>
            </a:r>
          </a:p>
          <a:p>
            <a:pPr lvl="1"/>
            <a:r>
              <a:rPr lang="en-US" sz="2400" dirty="0" smtClean="0"/>
              <a:t>Support community initiatives</a:t>
            </a:r>
          </a:p>
          <a:p>
            <a:r>
              <a:rPr lang="en-US" sz="2400" b="1" dirty="0" smtClean="0"/>
              <a:t>Residents</a:t>
            </a:r>
          </a:p>
          <a:p>
            <a:pPr lvl="1"/>
            <a:r>
              <a:rPr lang="en-US" sz="2400" dirty="0" smtClean="0"/>
              <a:t>Individuals that represent a community / associations</a:t>
            </a:r>
          </a:p>
          <a:p>
            <a:pPr lvl="1"/>
            <a:r>
              <a:rPr lang="en-US" sz="2400" dirty="0" smtClean="0"/>
              <a:t>Resident participation on committees and task forces, collecting data, providing workshops, volunteers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Develop a shared understanding of digital inclusion</a:t>
            </a:r>
            <a:endParaRPr lang="en-US" dirty="0"/>
          </a:p>
        </p:txBody>
      </p:sp>
      <p:sp>
        <p:nvSpPr>
          <p:cNvPr id="3" name="Content Placeholder 2"/>
          <p:cNvSpPr>
            <a:spLocks noGrp="1"/>
          </p:cNvSpPr>
          <p:nvPr>
            <p:ph idx="1"/>
          </p:nvPr>
        </p:nvSpPr>
        <p:spPr>
          <a:xfrm>
            <a:off x="822960" y="1100628"/>
            <a:ext cx="7520940" cy="5604972"/>
          </a:xfrm>
        </p:spPr>
        <p:txBody>
          <a:bodyPr>
            <a:noAutofit/>
          </a:bodyPr>
          <a:lstStyle/>
          <a:p>
            <a:r>
              <a:rPr lang="en-US" sz="2400" dirty="0" smtClean="0"/>
              <a:t>In an area as complex as digital inclusion, community stakeholders need to begin with a shared understanding of the needs and the goals</a:t>
            </a:r>
          </a:p>
          <a:p>
            <a:endParaRPr lang="en-US" sz="2400" dirty="0" smtClean="0"/>
          </a:p>
          <a:p>
            <a:pPr lvl="1"/>
            <a:r>
              <a:rPr lang="en-US" sz="2400" dirty="0" smtClean="0"/>
              <a:t>What does the term digital literacy mean for the community?</a:t>
            </a:r>
          </a:p>
          <a:p>
            <a:pPr lvl="1"/>
            <a:r>
              <a:rPr lang="en-US" sz="2400" dirty="0" smtClean="0"/>
              <a:t>What digital technologies are currently available, and to whom?</a:t>
            </a:r>
          </a:p>
          <a:p>
            <a:pPr lvl="1"/>
            <a:r>
              <a:rPr lang="en-US" sz="2400" dirty="0" smtClean="0"/>
              <a:t>Where are the gaps? Who is left out and at risk of being left behind?</a:t>
            </a:r>
          </a:p>
          <a:p>
            <a:pPr lvl="1"/>
            <a:r>
              <a:rPr lang="en-US" sz="2400" dirty="0" smtClean="0"/>
              <a:t>What are the most important community goals of digital inclusion: economic development, education, job training, health care, emergency management, social connection?</a:t>
            </a:r>
            <a:endParaRPr lang="en-US"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Create a community action plan</a:t>
            </a:r>
            <a:endParaRPr lang="en-US" dirty="0"/>
          </a:p>
        </p:txBody>
      </p:sp>
      <p:sp>
        <p:nvSpPr>
          <p:cNvPr id="3" name="Content Placeholder 2"/>
          <p:cNvSpPr>
            <a:spLocks noGrp="1"/>
          </p:cNvSpPr>
          <p:nvPr>
            <p:ph idx="1"/>
          </p:nvPr>
        </p:nvSpPr>
        <p:spPr>
          <a:xfrm>
            <a:off x="822960" y="990600"/>
            <a:ext cx="7520940" cy="3689877"/>
          </a:xfrm>
        </p:spPr>
        <p:txBody>
          <a:bodyPr>
            <a:noAutofit/>
          </a:bodyPr>
          <a:lstStyle/>
          <a:p>
            <a:r>
              <a:rPr lang="en-US" sz="2800" dirty="0" smtClean="0"/>
              <a:t>Grounded in the shared vision, communities need to develop an actionable plan that outlines specific goals, measures of success, timelines, and assignments of responsibility</a:t>
            </a:r>
          </a:p>
          <a:p>
            <a:endParaRPr lang="en-US" sz="2800" dirty="0" smtClean="0"/>
          </a:p>
          <a:p>
            <a:r>
              <a:rPr lang="en-US" sz="2800" dirty="0" smtClean="0"/>
              <a:t>Some communities will make large comprehensive plans; others will create more narrowly targeted plans that utilize their limited resources as effectively as possible. </a:t>
            </a:r>
            <a:endParaRPr lang="en-US" sz="28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Implement the plan</a:t>
            </a:r>
            <a:endParaRPr lang="en-US" dirty="0"/>
          </a:p>
        </p:txBody>
      </p:sp>
      <p:sp>
        <p:nvSpPr>
          <p:cNvPr id="3" name="Content Placeholder 2"/>
          <p:cNvSpPr>
            <a:spLocks noGrp="1"/>
          </p:cNvSpPr>
          <p:nvPr>
            <p:ph idx="1"/>
          </p:nvPr>
        </p:nvSpPr>
        <p:spPr/>
        <p:txBody>
          <a:bodyPr>
            <a:normAutofit/>
          </a:bodyPr>
          <a:lstStyle/>
          <a:p>
            <a:r>
              <a:rPr lang="en-US" dirty="0" smtClean="0"/>
              <a:t>Drawing on government appropriations, business contributions, philanthropy, or combination of sources, communities will need to develop the mechanisms necessary to generate the resources required to execute the plan. </a:t>
            </a:r>
          </a:p>
          <a:p>
            <a:pPr lvl="1"/>
            <a:r>
              <a:rPr lang="en-US" dirty="0" smtClean="0"/>
              <a:t>Plan will need to be promoted, maintain momentum and allow stakeholders to provide mutual support, encouragement and accountability. </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Evaluate and Revise the plan</a:t>
            </a:r>
            <a:endParaRPr lang="en-US" dirty="0"/>
          </a:p>
        </p:txBody>
      </p:sp>
      <p:sp>
        <p:nvSpPr>
          <p:cNvPr id="3" name="Content Placeholder 2"/>
          <p:cNvSpPr>
            <a:spLocks noGrp="1"/>
          </p:cNvSpPr>
          <p:nvPr>
            <p:ph idx="1"/>
          </p:nvPr>
        </p:nvSpPr>
        <p:spPr/>
        <p:txBody>
          <a:bodyPr>
            <a:noAutofit/>
          </a:bodyPr>
          <a:lstStyle/>
          <a:p>
            <a:r>
              <a:rPr lang="en-US" sz="3200" dirty="0" smtClean="0"/>
              <a:t>Digital devices and transmission capabilities, workforce requirements, economic drivers, and population demographics are all constantly changing</a:t>
            </a:r>
          </a:p>
          <a:p>
            <a:r>
              <a:rPr lang="en-US" sz="3200" dirty="0" smtClean="0"/>
              <a:t>As circumstances change, implementation plans must change as well.</a:t>
            </a:r>
            <a:endParaRPr lang="en-US" sz="3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digital inclusion —and why does it matter?</a:t>
            </a:r>
            <a:endParaRPr lang="en-US" dirty="0"/>
          </a:p>
        </p:txBody>
      </p:sp>
      <p:sp>
        <p:nvSpPr>
          <p:cNvPr id="3" name="Content Placeholder 2"/>
          <p:cNvSpPr>
            <a:spLocks noGrp="1"/>
          </p:cNvSpPr>
          <p:nvPr>
            <p:ph idx="1"/>
          </p:nvPr>
        </p:nvSpPr>
        <p:spPr>
          <a:xfrm>
            <a:off x="822960" y="1100628"/>
            <a:ext cx="7520940" cy="3852372"/>
          </a:xfrm>
        </p:spPr>
        <p:txBody>
          <a:bodyPr>
            <a:noAutofit/>
          </a:bodyPr>
          <a:lstStyle/>
          <a:p>
            <a:r>
              <a:rPr lang="en-US" sz="2800" dirty="0" smtClean="0"/>
              <a:t>Digital inclusion is the ability of individuals and groups to access and use information and communication technologies.</a:t>
            </a:r>
          </a:p>
          <a:p>
            <a:pPr lvl="1"/>
            <a:r>
              <a:rPr lang="en-US" sz="2800" dirty="0" smtClean="0"/>
              <a:t>Digital inclusion encompasses not only access to the Internet but also the availability of hardware and software, relevant content and services; and training for the digital literacy skills required for effective use of information and communication technologies. </a:t>
            </a:r>
          </a:p>
          <a:p>
            <a:r>
              <a:rPr lang="en-US" sz="2800" dirty="0" smtClean="0"/>
              <a:t>Digital Inclusion is important to every aspect of Society</a:t>
            </a:r>
            <a:endParaRPr lang="en-US" sz="2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does digital inclusion mean for people in a community?</a:t>
            </a:r>
            <a:endParaRPr lang="en-US" dirty="0"/>
          </a:p>
        </p:txBody>
      </p:sp>
      <p:sp>
        <p:nvSpPr>
          <p:cNvPr id="3" name="Content Placeholder 2"/>
          <p:cNvSpPr>
            <a:spLocks noGrp="1"/>
          </p:cNvSpPr>
          <p:nvPr>
            <p:ph idx="1"/>
          </p:nvPr>
        </p:nvSpPr>
        <p:spPr>
          <a:xfrm>
            <a:off x="381000" y="1295400"/>
            <a:ext cx="8229600" cy="5211763"/>
          </a:xfrm>
        </p:spPr>
        <p:txBody>
          <a:bodyPr>
            <a:normAutofit/>
          </a:bodyPr>
          <a:lstStyle/>
          <a:p>
            <a:r>
              <a:rPr lang="en-US" sz="2800" dirty="0" smtClean="0"/>
              <a:t>Digital inclusion means that:</a:t>
            </a:r>
          </a:p>
          <a:p>
            <a:pPr>
              <a:buNone/>
            </a:pPr>
            <a:r>
              <a:rPr lang="en-US" sz="2800" dirty="0" smtClean="0"/>
              <a:t>• </a:t>
            </a:r>
            <a:r>
              <a:rPr lang="en-US" sz="2800" dirty="0" smtClean="0"/>
              <a:t>All members understand the benefits of advanced information and communication technologies.</a:t>
            </a:r>
          </a:p>
          <a:p>
            <a:pPr>
              <a:buNone/>
            </a:pPr>
            <a:r>
              <a:rPr lang="en-US" sz="2800" dirty="0" smtClean="0"/>
              <a:t>• </a:t>
            </a:r>
            <a:r>
              <a:rPr lang="en-US" sz="2800" dirty="0" smtClean="0"/>
              <a:t>All members have affordable access to high-speed Internet-connected devices and online content. </a:t>
            </a:r>
          </a:p>
          <a:p>
            <a:pPr>
              <a:buNone/>
            </a:pPr>
            <a:r>
              <a:rPr lang="en-US" sz="2800" dirty="0" smtClean="0"/>
              <a:t>• </a:t>
            </a:r>
            <a:r>
              <a:rPr lang="en-US" sz="2800" dirty="0" smtClean="0"/>
              <a:t>All members can take advantage of the educational, economic, and social opportunities available through these technologies.</a:t>
            </a:r>
            <a:endParaRPr lang="en-US"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Autofit/>
          </a:bodyPr>
          <a:lstStyle/>
          <a:p>
            <a:r>
              <a:rPr lang="en-US" sz="2000" dirty="0" smtClean="0"/>
              <a:t>Not all members of a community benefit equally, and some communities have been left out altogether</a:t>
            </a:r>
          </a:p>
          <a:p>
            <a:endParaRPr lang="en-US" sz="2000" dirty="0" smtClean="0"/>
          </a:p>
          <a:p>
            <a:r>
              <a:rPr lang="en-US" sz="2000" dirty="0" smtClean="0"/>
              <a:t>Recognizing the cost to American competitiveness in a global economy, Congress  directed the Federal Communications Commission (FCC) to develop a plan to ensure that every American has “access to broadband capability.”</a:t>
            </a:r>
          </a:p>
          <a:p>
            <a:endParaRPr lang="en-US" sz="2000" dirty="0" smtClean="0"/>
          </a:p>
          <a:p>
            <a:r>
              <a:rPr lang="en-US" sz="2000" dirty="0" smtClean="0"/>
              <a:t>March 2010, the National Broadband Plan recommended that the Institute of Museum and Library Services (IMLS) take the lead in supporting libraries and community-based organizations as they improve digital inclusiveness </a:t>
            </a:r>
          </a:p>
          <a:p>
            <a:pPr lvl="1"/>
            <a:r>
              <a:rPr lang="en-US" sz="2000" dirty="0" smtClean="0"/>
              <a:t>– These Slides are based on the Guide developed through collaboration from over one hundred organizations and experts. </a:t>
            </a:r>
            <a:endParaRPr lang="en-US"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framework for community-wide planning</a:t>
            </a:r>
            <a:endParaRPr lang="en-US" dirty="0"/>
          </a:p>
        </p:txBody>
      </p:sp>
      <p:sp>
        <p:nvSpPr>
          <p:cNvPr id="3" name="Content Placeholder 2"/>
          <p:cNvSpPr>
            <a:spLocks noGrp="1"/>
          </p:cNvSpPr>
          <p:nvPr>
            <p:ph idx="1"/>
          </p:nvPr>
        </p:nvSpPr>
        <p:spPr>
          <a:xfrm>
            <a:off x="822960" y="1100628"/>
            <a:ext cx="7520940" cy="3928572"/>
          </a:xfrm>
        </p:spPr>
        <p:txBody>
          <a:bodyPr>
            <a:noAutofit/>
          </a:bodyPr>
          <a:lstStyle/>
          <a:p>
            <a:r>
              <a:rPr lang="en-US" sz="2400" dirty="0" smtClean="0"/>
              <a:t>Communities across the country are recognizing the pressing need to coordinate, plan for, and implement digital inclusion. These efforts include:</a:t>
            </a:r>
          </a:p>
          <a:p>
            <a:pPr lvl="1"/>
            <a:r>
              <a:rPr lang="en-US" sz="2400" dirty="0" smtClean="0"/>
              <a:t>Extending broadband infrastructure to rural and underserved areas</a:t>
            </a:r>
          </a:p>
          <a:p>
            <a:pPr lvl="1"/>
            <a:r>
              <a:rPr lang="en-US" sz="2400" dirty="0" smtClean="0"/>
              <a:t>Increasing Digital Literacy</a:t>
            </a:r>
          </a:p>
          <a:p>
            <a:pPr lvl="1"/>
            <a:r>
              <a:rPr lang="en-US" sz="2400" dirty="0" smtClean="0"/>
              <a:t>Developing Programs to ensure everyone can complete online job applications</a:t>
            </a:r>
          </a:p>
          <a:p>
            <a:pPr lvl="1"/>
            <a:r>
              <a:rPr lang="en-US" sz="2400" dirty="0" smtClean="0"/>
              <a:t>Take Distance learning classes</a:t>
            </a:r>
          </a:p>
          <a:p>
            <a:pPr lvl="1"/>
            <a:r>
              <a:rPr lang="en-US" sz="2400" dirty="0" smtClean="0"/>
              <a:t>Manage his/her health care</a:t>
            </a:r>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framework for community-wide planning</a:t>
            </a:r>
            <a:endParaRPr lang="en-US" dirty="0"/>
          </a:p>
        </p:txBody>
      </p:sp>
      <p:sp>
        <p:nvSpPr>
          <p:cNvPr id="3" name="Content Placeholder 2"/>
          <p:cNvSpPr>
            <a:spLocks noGrp="1"/>
          </p:cNvSpPr>
          <p:nvPr>
            <p:ph idx="1"/>
          </p:nvPr>
        </p:nvSpPr>
        <p:spPr>
          <a:xfrm>
            <a:off x="822960" y="1100628"/>
            <a:ext cx="7520940" cy="3852372"/>
          </a:xfrm>
        </p:spPr>
        <p:txBody>
          <a:bodyPr>
            <a:noAutofit/>
          </a:bodyPr>
          <a:lstStyle/>
          <a:p>
            <a:r>
              <a:rPr lang="en-US" sz="2800" dirty="0" smtClean="0"/>
              <a:t>Digital inclusion is needed for building healthy and prosperous communities across all important sectors—</a:t>
            </a:r>
          </a:p>
          <a:p>
            <a:pPr lvl="1"/>
            <a:r>
              <a:rPr lang="en-US" sz="2400" dirty="0" smtClean="0"/>
              <a:t>economic and workforce </a:t>
            </a:r>
            <a:r>
              <a:rPr lang="en-US" sz="2400" dirty="0" smtClean="0"/>
              <a:t>development</a:t>
            </a:r>
            <a:endParaRPr lang="en-US" sz="2400" dirty="0" smtClean="0"/>
          </a:p>
          <a:p>
            <a:pPr lvl="1"/>
            <a:r>
              <a:rPr lang="en-US" sz="2400" dirty="0" smtClean="0"/>
              <a:t>education</a:t>
            </a:r>
            <a:endParaRPr lang="en-US" sz="2400" dirty="0" smtClean="0"/>
          </a:p>
          <a:p>
            <a:pPr lvl="1"/>
            <a:r>
              <a:rPr lang="en-US" sz="2400" dirty="0" smtClean="0"/>
              <a:t>health </a:t>
            </a:r>
            <a:r>
              <a:rPr lang="en-US" sz="2400" dirty="0" smtClean="0"/>
              <a:t>care</a:t>
            </a:r>
            <a:endParaRPr lang="en-US" sz="2400" dirty="0" smtClean="0"/>
          </a:p>
          <a:p>
            <a:pPr lvl="1"/>
            <a:r>
              <a:rPr lang="en-US" sz="2400" dirty="0" smtClean="0"/>
              <a:t>public safety and emergency </a:t>
            </a:r>
            <a:r>
              <a:rPr lang="en-US" sz="2400" dirty="0" smtClean="0"/>
              <a:t>services</a:t>
            </a:r>
            <a:endParaRPr lang="en-US" sz="2400" dirty="0" smtClean="0"/>
          </a:p>
          <a:p>
            <a:pPr lvl="1"/>
            <a:r>
              <a:rPr lang="en-US" sz="2400" dirty="0" smtClean="0"/>
              <a:t> civic </a:t>
            </a:r>
            <a:r>
              <a:rPr lang="en-US" sz="2400" dirty="0" smtClean="0"/>
              <a:t>engagement</a:t>
            </a:r>
            <a:endParaRPr lang="en-US" sz="2400" dirty="0" smtClean="0"/>
          </a:p>
          <a:p>
            <a:pPr lvl="1"/>
            <a:r>
              <a:rPr lang="en-US" sz="2400" dirty="0" smtClean="0"/>
              <a:t>social connections</a:t>
            </a:r>
            <a:endParaRPr 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10000"/>
          </a:bodyPr>
          <a:lstStyle/>
          <a:p>
            <a:r>
              <a:rPr lang="en-US" sz="2800" dirty="0" smtClean="0"/>
              <a:t>While each community will have different priorities, the fundamental needs are the same:</a:t>
            </a:r>
          </a:p>
          <a:p>
            <a:endParaRPr lang="en-US" dirty="0" smtClean="0"/>
          </a:p>
          <a:p>
            <a:pPr lvl="1"/>
            <a:r>
              <a:rPr lang="en-US" sz="2800" dirty="0" smtClean="0"/>
              <a:t>high-speed infrastructure to carry Internet traffic and connect households to businesses and community institutions</a:t>
            </a:r>
          </a:p>
          <a:p>
            <a:pPr lvl="1"/>
            <a:r>
              <a:rPr lang="en-US" sz="2800" dirty="0" smtClean="0"/>
              <a:t>help people learn to navigate technology and provide a safe environment for doing so;</a:t>
            </a:r>
          </a:p>
          <a:p>
            <a:pPr lvl="1"/>
            <a:r>
              <a:rPr lang="en-US" sz="2800" dirty="0" smtClean="0"/>
              <a:t>maintain public options for those who are unable, can’t afford, need temporary access, or for whom it doesn’t make sense to maintain private access;</a:t>
            </a:r>
          </a:p>
          <a:p>
            <a:pPr lvl="1"/>
            <a:r>
              <a:rPr lang="en-US" sz="2800" dirty="0" smtClean="0"/>
              <a:t>remove barriers to access for people with disabilities or facing other obstacles to access; and</a:t>
            </a:r>
          </a:p>
          <a:p>
            <a:pPr lvl="1"/>
            <a:r>
              <a:rPr lang="en-US" sz="2800" dirty="0" smtClean="0"/>
              <a:t>address the special needs and requirements of key sectors that drive the local economy</a:t>
            </a:r>
            <a:endParaRPr lang="en-US"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 Engagement</a:t>
            </a:r>
            <a:endParaRPr lang="en-US" dirty="0"/>
          </a:p>
        </p:txBody>
      </p:sp>
      <p:sp>
        <p:nvSpPr>
          <p:cNvPr id="3" name="Content Placeholder 2"/>
          <p:cNvSpPr>
            <a:spLocks noGrp="1"/>
          </p:cNvSpPr>
          <p:nvPr>
            <p:ph idx="1"/>
          </p:nvPr>
        </p:nvSpPr>
        <p:spPr/>
        <p:txBody>
          <a:bodyPr>
            <a:noAutofit/>
          </a:bodyPr>
          <a:lstStyle/>
          <a:p>
            <a:r>
              <a:rPr lang="en-US" sz="2800" dirty="0" smtClean="0"/>
              <a:t>A community must engage all sectors to achieve digital inclusion.</a:t>
            </a:r>
          </a:p>
          <a:p>
            <a:pPr lvl="1"/>
            <a:r>
              <a:rPr lang="en-US" sz="2800" dirty="0" smtClean="0"/>
              <a:t>Government</a:t>
            </a:r>
          </a:p>
          <a:p>
            <a:pPr lvl="1"/>
            <a:r>
              <a:rPr lang="en-US" sz="2800" dirty="0" smtClean="0"/>
              <a:t>Individuals</a:t>
            </a:r>
          </a:p>
          <a:p>
            <a:pPr lvl="1"/>
            <a:r>
              <a:rPr lang="en-US" sz="2800" dirty="0" smtClean="0"/>
              <a:t>Local and tribal governing bodies</a:t>
            </a:r>
          </a:p>
          <a:p>
            <a:pPr lvl="1"/>
            <a:r>
              <a:rPr lang="en-US" sz="2800" dirty="0" smtClean="0"/>
              <a:t>Businesses</a:t>
            </a:r>
          </a:p>
          <a:p>
            <a:pPr lvl="1"/>
            <a:r>
              <a:rPr lang="en-US" sz="2800" dirty="0" smtClean="0"/>
              <a:t>Non-profit organizations</a:t>
            </a:r>
          </a:p>
          <a:p>
            <a:pPr lvl="1"/>
            <a:r>
              <a:rPr lang="en-US" sz="2800" dirty="0" smtClean="0"/>
              <a:t>Special Interest Groups </a:t>
            </a:r>
          </a:p>
          <a:p>
            <a:pPr lvl="1"/>
            <a:r>
              <a:rPr lang="en-US" sz="2800" dirty="0" smtClean="0"/>
              <a:t>Other stakeholders</a:t>
            </a:r>
          </a:p>
          <a:p>
            <a:r>
              <a:rPr lang="en-US" sz="2800" dirty="0" smtClean="0"/>
              <a:t>Public Libraries have a key role in bridging the digital divide.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Framework</a:t>
            </a:r>
            <a:endParaRPr lang="en-US" dirty="0"/>
          </a:p>
        </p:txBody>
      </p:sp>
      <p:sp>
        <p:nvSpPr>
          <p:cNvPr id="3" name="Content Placeholder 2"/>
          <p:cNvSpPr>
            <a:spLocks noGrp="1"/>
          </p:cNvSpPr>
          <p:nvPr>
            <p:ph idx="1"/>
          </p:nvPr>
        </p:nvSpPr>
        <p:spPr>
          <a:xfrm>
            <a:off x="457200" y="1600201"/>
            <a:ext cx="8229600" cy="762000"/>
          </a:xfrm>
        </p:spPr>
        <p:txBody>
          <a:bodyPr/>
          <a:lstStyle/>
          <a:p>
            <a:r>
              <a:rPr lang="en-US" dirty="0" smtClean="0"/>
              <a:t>The Framework consists of four components:</a:t>
            </a:r>
          </a:p>
          <a:p>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1752600" y="2057400"/>
            <a:ext cx="5791200" cy="472603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132</TotalTime>
  <Words>1316</Words>
  <Application>Microsoft Office PowerPoint</Application>
  <PresentationFormat>On-screen Show (4:3)</PresentationFormat>
  <Paragraphs>117</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Angles</vt:lpstr>
      <vt:lpstr>Building Digital Communities</vt:lpstr>
      <vt:lpstr>What is digital inclusion —and why does it matter?</vt:lpstr>
      <vt:lpstr>What does digital inclusion mean for people in a community?</vt:lpstr>
      <vt:lpstr>PowerPoint Presentation</vt:lpstr>
      <vt:lpstr>A framework for community-wide planning</vt:lpstr>
      <vt:lpstr>A framework for community-wide planning</vt:lpstr>
      <vt:lpstr>PowerPoint Presentation</vt:lpstr>
      <vt:lpstr>Complete Engagement</vt:lpstr>
      <vt:lpstr>The Framework</vt:lpstr>
      <vt:lpstr>Access Principles</vt:lpstr>
      <vt:lpstr>Adoption Principles</vt:lpstr>
      <vt:lpstr>Strategic Areas</vt:lpstr>
      <vt:lpstr>Stakeholders?</vt:lpstr>
      <vt:lpstr>1. Who Are the Stakeholders?</vt:lpstr>
      <vt:lpstr>2. Develop a shared understanding of digital inclusion</vt:lpstr>
      <vt:lpstr>3. Create a community action plan</vt:lpstr>
      <vt:lpstr>4. Implement the plan</vt:lpstr>
      <vt:lpstr>5. Evaluate and Revise the plan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Digital Communities</dc:title>
  <dc:creator>Cheri</dc:creator>
  <cp:lastModifiedBy>Cheri</cp:lastModifiedBy>
  <cp:revision>21</cp:revision>
  <dcterms:created xsi:type="dcterms:W3CDTF">2006-08-16T00:00:00Z</dcterms:created>
  <dcterms:modified xsi:type="dcterms:W3CDTF">2014-01-02T01:36:20Z</dcterms:modified>
</cp:coreProperties>
</file>