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2"/>
  </p:notesMasterIdLst>
  <p:sldIdLst>
    <p:sldId id="256" r:id="rId2"/>
    <p:sldId id="257" r:id="rId3"/>
    <p:sldId id="293" r:id="rId4"/>
    <p:sldId id="258" r:id="rId5"/>
    <p:sldId id="264" r:id="rId6"/>
    <p:sldId id="265" r:id="rId7"/>
    <p:sldId id="259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96" r:id="rId17"/>
    <p:sldId id="260" r:id="rId18"/>
    <p:sldId id="274" r:id="rId19"/>
    <p:sldId id="275" r:id="rId20"/>
    <p:sldId id="261" r:id="rId21"/>
    <p:sldId id="277" r:id="rId22"/>
    <p:sldId id="278" r:id="rId23"/>
    <p:sldId id="279" r:id="rId24"/>
    <p:sldId id="280" r:id="rId25"/>
    <p:sldId id="281" r:id="rId26"/>
    <p:sldId id="294" r:id="rId27"/>
    <p:sldId id="282" r:id="rId28"/>
    <p:sldId id="283" r:id="rId29"/>
    <p:sldId id="262" r:id="rId30"/>
    <p:sldId id="284" r:id="rId31"/>
    <p:sldId id="285" r:id="rId32"/>
    <p:sldId id="286" r:id="rId33"/>
    <p:sldId id="288" r:id="rId34"/>
    <p:sldId id="287" r:id="rId35"/>
    <p:sldId id="263" r:id="rId36"/>
    <p:sldId id="295" r:id="rId37"/>
    <p:sldId id="289" r:id="rId38"/>
    <p:sldId id="290" r:id="rId39"/>
    <p:sldId id="291" r:id="rId40"/>
    <p:sldId id="292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6106" autoAdjust="0"/>
  </p:normalViewPr>
  <p:slideViewPr>
    <p:cSldViewPr>
      <p:cViewPr>
        <p:scale>
          <a:sx n="98" d="100"/>
          <a:sy n="98" d="100"/>
        </p:scale>
        <p:origin x="2616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F6E062F-D107-4E14-84E9-4B08C4AC4E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02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914224D-52D4-4E25-8251-515A6696C6D7}" type="slidenum">
              <a:rPr lang="en-US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382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8C5D747-83AE-41E9-8E84-EA1C0D621180}" type="slidenum">
              <a:rPr lang="en-US" smtClean="0">
                <a:latin typeface="Arial" pitchFamily="34" charset="0"/>
              </a:rPr>
              <a:pPr/>
              <a:t>10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012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060570C-9D26-44C8-B8E9-A0DB2A65C053}" type="slidenum">
              <a:rPr lang="en-US" smtClean="0">
                <a:latin typeface="Arial" pitchFamily="34" charset="0"/>
              </a:rPr>
              <a:pPr/>
              <a:t>11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19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C9066B8-1D4C-4AFF-9C52-3236C279B14E}" type="slidenum">
              <a:rPr lang="en-US" smtClean="0">
                <a:latin typeface="Arial" pitchFamily="34" charset="0"/>
              </a:rPr>
              <a:pPr/>
              <a:t>12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596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6A6B2E-9E08-4DCD-917F-35B0F0153240}" type="slidenum">
              <a:rPr lang="en-US" smtClean="0">
                <a:latin typeface="Arial" pitchFamily="34" charset="0"/>
              </a:rPr>
              <a:pPr/>
              <a:t>13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331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1841029-80DF-46CB-B6F3-3120990E1610}" type="slidenum">
              <a:rPr lang="en-US" smtClean="0">
                <a:latin typeface="Arial" pitchFamily="34" charset="0"/>
              </a:rPr>
              <a:pPr/>
              <a:t>14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074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A81A156-1B04-4E30-8239-ED42B3B1CA46}" type="slidenum">
              <a:rPr lang="en-US" smtClean="0">
                <a:latin typeface="Arial" pitchFamily="34" charset="0"/>
              </a:rPr>
              <a:pPr/>
              <a:t>15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000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3D797EB-2E1A-4B30-B969-95C51A8F7614}" type="slidenum">
              <a:rPr lang="en-US" smtClean="0">
                <a:latin typeface="Arial" pitchFamily="34" charset="0"/>
              </a:rPr>
              <a:pPr/>
              <a:t>17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9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C5A655A-F67E-46CF-945C-B896FC573945}" type="slidenum">
              <a:rPr lang="en-US" smtClean="0">
                <a:latin typeface="Arial" pitchFamily="34" charset="0"/>
              </a:rPr>
              <a:pPr/>
              <a:t>18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390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D2AFDBD-E4A1-458D-BE72-2705EE3C8180}" type="slidenum">
              <a:rPr lang="en-US" smtClean="0">
                <a:latin typeface="Arial" pitchFamily="34" charset="0"/>
              </a:rPr>
              <a:pPr/>
              <a:t>19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889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D9E315A-AB75-41C3-8928-619D8D65CF48}" type="slidenum">
              <a:rPr lang="en-US" smtClean="0">
                <a:latin typeface="Arial" pitchFamily="34" charset="0"/>
              </a:rPr>
              <a:pPr/>
              <a:t>20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11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6913450-8F56-4F1B-8CF5-4AF2C299E35B}" type="slidenum">
              <a:rPr lang="en-US" smtClean="0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5351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766FA82-AE9D-4CCC-8E2C-9088710AAEC7}" type="slidenum">
              <a:rPr lang="en-US" smtClean="0">
                <a:latin typeface="Arial" pitchFamily="34" charset="0"/>
              </a:rPr>
              <a:pPr/>
              <a:t>21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463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C2357FC-0C26-4F8A-8CCF-0CBE8D5C6377}" type="slidenum">
              <a:rPr lang="en-US" smtClean="0">
                <a:latin typeface="Arial" pitchFamily="34" charset="0"/>
              </a:rPr>
              <a:pPr/>
              <a:t>22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080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AE94D40-4C0F-485A-BB8C-2DC717411483}" type="slidenum">
              <a:rPr lang="en-US" smtClean="0">
                <a:latin typeface="Arial" pitchFamily="34" charset="0"/>
              </a:rPr>
              <a:pPr/>
              <a:t>23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677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3FCB16C-50AA-417F-841C-041603422126}" type="slidenum">
              <a:rPr lang="en-US" smtClean="0">
                <a:latin typeface="Arial" pitchFamily="34" charset="0"/>
              </a:rPr>
              <a:pPr/>
              <a:t>24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1237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4717D18-A109-43CA-BB4D-5F25B584B397}" type="slidenum">
              <a:rPr lang="en-US" smtClean="0">
                <a:latin typeface="Arial" pitchFamily="34" charset="0"/>
              </a:rPr>
              <a:pPr/>
              <a:t>25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909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C3B946A-BB32-4ED0-A512-BB80ED756776}" type="slidenum">
              <a:rPr lang="en-US" smtClean="0">
                <a:latin typeface="Arial" pitchFamily="34" charset="0"/>
              </a:rPr>
              <a:pPr/>
              <a:t>27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6910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7452D64-2ABF-460B-95C8-0CA744D57AC4}" type="slidenum">
              <a:rPr lang="en-US" smtClean="0">
                <a:latin typeface="Arial" pitchFamily="34" charset="0"/>
              </a:rPr>
              <a:pPr/>
              <a:t>28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0525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D24F58E-5BA1-4D5A-974B-23603EE0964F}" type="slidenum">
              <a:rPr lang="en-US" smtClean="0">
                <a:latin typeface="Arial" pitchFamily="34" charset="0"/>
              </a:rPr>
              <a:pPr/>
              <a:t>29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042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EC973D3-7684-450B-A975-1A6725A31E22}" type="slidenum">
              <a:rPr lang="en-US" smtClean="0">
                <a:latin typeface="Arial" pitchFamily="34" charset="0"/>
              </a:rPr>
              <a:pPr/>
              <a:t>30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3097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2999285-5AD1-4A1D-A50D-3561574D1B26}" type="slidenum">
              <a:rPr lang="en-US" smtClean="0">
                <a:latin typeface="Arial" pitchFamily="34" charset="0"/>
              </a:rPr>
              <a:pPr/>
              <a:t>31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104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62F-D107-4E14-84E9-4B08C4AC4E6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211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8D64423-35FB-4224-90C0-F8CD0E51FD2E}" type="slidenum">
              <a:rPr lang="en-US" smtClean="0">
                <a:latin typeface="Arial" pitchFamily="34" charset="0"/>
              </a:rPr>
              <a:pPr/>
              <a:t>32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6107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DCDE497-24C7-4823-A537-90005C1A55FA}" type="slidenum">
              <a:rPr lang="en-US" smtClean="0">
                <a:latin typeface="Arial" pitchFamily="34" charset="0"/>
              </a:rPr>
              <a:pPr/>
              <a:t>33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7291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85DB53E-99DF-48B9-A76D-D8AC9B98DDC2}" type="slidenum">
              <a:rPr lang="en-US" smtClean="0">
                <a:latin typeface="Arial" pitchFamily="34" charset="0"/>
              </a:rPr>
              <a:pPr/>
              <a:t>34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7805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7A254D4-F71E-4D23-8D6D-B8D2A775E0AC}" type="slidenum">
              <a:rPr lang="en-US" smtClean="0">
                <a:latin typeface="Arial" pitchFamily="34" charset="0"/>
              </a:rPr>
              <a:pPr/>
              <a:t>35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2919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F1586E6-623E-488F-8F74-5BA81827BC51}" type="slidenum">
              <a:rPr lang="en-US" smtClean="0">
                <a:latin typeface="Arial" pitchFamily="34" charset="0"/>
              </a:rPr>
              <a:pPr/>
              <a:t>37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378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5D91B2B-1CB9-4AF0-B8A1-DD93DDB22DCE}" type="slidenum">
              <a:rPr lang="en-US" smtClean="0">
                <a:latin typeface="Arial" pitchFamily="34" charset="0"/>
              </a:rPr>
              <a:pPr/>
              <a:t>38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029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5823408-B726-47D6-BEE2-D7B8599D4984}" type="slidenum">
              <a:rPr lang="en-US" smtClean="0">
                <a:latin typeface="Arial" pitchFamily="34" charset="0"/>
              </a:rPr>
              <a:pPr/>
              <a:t>39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5669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065077-82CC-46FC-B11F-ADF412C762D4}" type="slidenum">
              <a:rPr lang="en-US" smtClean="0">
                <a:latin typeface="Arial" pitchFamily="34" charset="0"/>
              </a:rPr>
              <a:pPr/>
              <a:t>40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49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437CD4F-929B-4E02-A49A-6B8D66F4DAAA}" type="slidenum">
              <a:rPr lang="en-US" smtClean="0">
                <a:latin typeface="Arial" pitchFamily="34" charset="0"/>
              </a:rPr>
              <a:pPr/>
              <a:t>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130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3768494-DE66-43F6-8B89-A8E2C6E701D3}" type="slidenum">
              <a:rPr lang="en-US" smtClean="0">
                <a:latin typeface="Arial" pitchFamily="34" charset="0"/>
              </a:rPr>
              <a:pPr/>
              <a:t>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217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EA451EE-8B6B-4C68-9D83-4DA9F4374BD9}" type="slidenum">
              <a:rPr lang="en-US" smtClean="0">
                <a:latin typeface="Arial" pitchFamily="34" charset="0"/>
              </a:rPr>
              <a:pPr/>
              <a:t>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609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14617B8-73FB-480E-A7C2-23E7EECDD3A2}" type="slidenum">
              <a:rPr lang="en-US" smtClean="0">
                <a:latin typeface="Arial" pitchFamily="34" charset="0"/>
              </a:rPr>
              <a:pPr/>
              <a:t>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565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6C4FA97-104E-48B4-A9BF-6CD0BA46203D}" type="slidenum">
              <a:rPr lang="en-US" smtClean="0">
                <a:latin typeface="Arial" pitchFamily="34" charset="0"/>
              </a:rPr>
              <a:pPr/>
              <a:t>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048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169D9E4-00AD-4E47-9BCB-C6600F76C432}" type="slidenum">
              <a:rPr lang="en-US" smtClean="0">
                <a:latin typeface="Arial" pitchFamily="34" charset="0"/>
              </a:rPr>
              <a:pPr/>
              <a:t>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04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0A8F7DE-A215-4592-9FCC-3A353C2B05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A52E17-EFB6-459F-8519-84080D1780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393B8-44F2-420D-B396-6108356079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CE9838-3E53-4FD7-8F5A-84D78D0EB3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BF4652-74E4-482A-A061-4AF33A54D9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B19D62-2E4E-4399-B9E8-30A687A8F7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1A938-8F64-420F-B720-902D259952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982AF-9AE4-4390-9382-A00692148D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7BA9BE-5EAF-4B51-89AE-E1D3B4FE9B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37C1C4-F0C5-4826-A8A0-C728EE01B0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390907D-8015-44AE-9861-A26998ACB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EA7D601-DE47-4A8B-BD9C-956173563F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edy_Lamarr#mediaviewer/File:Hedy_Lamarr-Algiers-38.JP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5200">
                <a:latin typeface="Times New Roman" pitchFamily="18" charset="0"/>
              </a:rPr>
              <a:t>Multiplexing and Demultiplexing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COSC350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4359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99"/>
          <a:stretch>
            <a:fillRect/>
          </a:stretch>
        </p:blipFill>
        <p:spPr bwMode="auto">
          <a:xfrm>
            <a:off x="1600200" y="685800"/>
            <a:ext cx="583723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42"/>
          <a:stretch>
            <a:fillRect/>
          </a:stretch>
        </p:blipFill>
        <p:spPr bwMode="auto">
          <a:xfrm>
            <a:off x="1143000" y="3761894"/>
            <a:ext cx="7010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FDM susceptible to noise and distortion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Most FDM systems assign each sender and receiver pair a range of frequencies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FDM can choose how the frequencies are used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Two primary ways: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Increase the data rate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Increase </a:t>
            </a:r>
            <a:r>
              <a:rPr lang="en-US" sz="2000" dirty="0">
                <a:solidFill>
                  <a:srgbClr val="FF0000"/>
                </a:solidFill>
              </a:rPr>
              <a:t>immunity</a:t>
            </a:r>
            <a:r>
              <a:rPr lang="en-US" sz="2000" dirty="0"/>
              <a:t> to interference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To increase the overall data rate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 sender divides the frequency range of the channel into </a:t>
            </a: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000" dirty="0"/>
              <a:t> carriers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sends </a:t>
            </a:r>
            <a:r>
              <a:rPr lang="en-US" sz="2000" dirty="0">
                <a:solidFill>
                  <a:srgbClr val="FF0000"/>
                </a:solidFill>
              </a:rPr>
              <a:t>1/K </a:t>
            </a:r>
            <a:r>
              <a:rPr lang="en-US" sz="2000" dirty="0"/>
              <a:t>of the data over each carrier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Range of Frequencies Per Channel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sender can perform FDM within an allocated channel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To increase immunity to interference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hlinkClick r:id="rId3"/>
              </a:rPr>
              <a:t>spread spectrum</a:t>
            </a:r>
            <a:endParaRPr lang="en-US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basic idea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Divide the channel into </a:t>
            </a: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000" dirty="0"/>
              <a:t> carriers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transmit the same data over multiple channels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 receiver choose one with fewest errors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Works well in noisy environment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Range of </a:t>
            </a:r>
            <a:r>
              <a:rPr lang="en-US" sz="4000" dirty="0"/>
              <a:t>Frequencies</a:t>
            </a:r>
            <a:r>
              <a:rPr lang="en-US" dirty="0"/>
              <a:t> Per Channel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FDM hardware can shift frequencies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 set of incoming signals with the range between </a:t>
            </a:r>
            <a:r>
              <a:rPr lang="en-US" sz="2400">
                <a:solidFill>
                  <a:srgbClr val="FF0000"/>
                </a:solidFill>
              </a:rPr>
              <a:t>0</a:t>
            </a:r>
            <a:r>
              <a:rPr lang="en-US" sz="2400"/>
              <a:t> and </a:t>
            </a:r>
            <a:r>
              <a:rPr lang="en-US" sz="2400">
                <a:solidFill>
                  <a:srgbClr val="FF0000"/>
                </a:solidFill>
              </a:rPr>
              <a:t>4</a:t>
            </a:r>
            <a:r>
              <a:rPr lang="en-US" sz="2400"/>
              <a:t> KHz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leave the first stage as 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second onto the range </a:t>
            </a:r>
            <a:r>
              <a:rPr lang="en-US" sz="2000">
                <a:solidFill>
                  <a:srgbClr val="FF0000"/>
                </a:solidFill>
              </a:rPr>
              <a:t>4</a:t>
            </a:r>
            <a:r>
              <a:rPr lang="en-US" sz="2000"/>
              <a:t> KHz to </a:t>
            </a:r>
            <a:r>
              <a:rPr lang="en-US" sz="2000">
                <a:solidFill>
                  <a:srgbClr val="FF0000"/>
                </a:solidFill>
              </a:rPr>
              <a:t>8</a:t>
            </a:r>
            <a:r>
              <a:rPr lang="en-US" sz="2000"/>
              <a:t> KHz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third onto the range </a:t>
            </a:r>
            <a:r>
              <a:rPr lang="en-US" sz="2000">
                <a:solidFill>
                  <a:srgbClr val="FF0000"/>
                </a:solidFill>
              </a:rPr>
              <a:t>8</a:t>
            </a:r>
            <a:r>
              <a:rPr lang="en-US" sz="2000"/>
              <a:t> KHz to </a:t>
            </a:r>
            <a:r>
              <a:rPr lang="en-US" sz="2000">
                <a:solidFill>
                  <a:srgbClr val="FF0000"/>
                </a:solidFill>
              </a:rPr>
              <a:t>12</a:t>
            </a:r>
            <a:r>
              <a:rPr lang="en-US" sz="2000"/>
              <a:t> KHz, and so 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Hierarchy in FDM multiplexors is that each maps its inputs to a larger, continuous band of frequencies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Figure 11.6 illustrates the concept of hierarchical FDM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Hierarchical FDM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483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192814-2446-1634-3B38-A2E193A89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40354"/>
            <a:ext cx="4346200" cy="2166937"/>
          </a:xfrm>
        </p:spPr>
        <p:txBody>
          <a:bodyPr>
            <a:normAutofit fontScale="92500" lnSpcReduction="10000"/>
          </a:bodyPr>
          <a:lstStyle/>
          <a:p>
            <a:pPr lvl="1"/>
            <a:endParaRPr lang="en-US" dirty="0"/>
          </a:p>
          <a:p>
            <a:r>
              <a:rPr lang="en-US" sz="1900" dirty="0"/>
              <a:t>Application areas: </a:t>
            </a:r>
          </a:p>
          <a:p>
            <a:pPr lvl="1"/>
            <a:r>
              <a:rPr lang="en-US" sz="1900" dirty="0"/>
              <a:t>Digital television/audio broadcasting</a:t>
            </a:r>
          </a:p>
          <a:p>
            <a:pPr lvl="1"/>
            <a:r>
              <a:rPr lang="en-US" sz="1900" dirty="0"/>
              <a:t>DSL internet access</a:t>
            </a:r>
          </a:p>
          <a:p>
            <a:pPr lvl="1"/>
            <a:r>
              <a:rPr lang="en-US" sz="1900" dirty="0"/>
              <a:t>Wireless networks</a:t>
            </a:r>
          </a:p>
          <a:p>
            <a:pPr lvl="1"/>
            <a:r>
              <a:rPr lang="en-US" sz="1900" dirty="0"/>
              <a:t>4G/5G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F5E229-0CC2-7C84-85D8-D38BDFE2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Orthogonal Frequency-Division Multiplexing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AE23CE-B2C4-BD85-B774-005BD1D5D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600" y="3886200"/>
            <a:ext cx="3883400" cy="216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A12398-7454-F0ED-9B86-9B5613B2B0BB}"/>
              </a:ext>
            </a:extLst>
          </p:cNvPr>
          <p:cNvSpPr txBox="1"/>
          <p:nvPr/>
        </p:nvSpPr>
        <p:spPr>
          <a:xfrm>
            <a:off x="609600" y="1596933"/>
            <a:ext cx="7467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type of digital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it works: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Incoming bitstream is divided into multiple streams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Multiple bits transmitted in parallel with overlapping spectra using multiple orthogonal subcarriers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Subcarriers are orthogonally arranged to avoid interferences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Fast Fourier transformation algorithm is used for demodulation</a:t>
            </a:r>
          </a:p>
        </p:txBody>
      </p:sp>
    </p:spTree>
    <p:extLst>
      <p:ext uri="{BB962C8B-B14F-4D97-AF65-F5344CB8AC3E}">
        <p14:creationId xmlns:p14="http://schemas.microsoft.com/office/powerpoint/2010/main" val="2610587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itchFamily="18" charset="0"/>
              </a:rPr>
              <a:t>A variation of FDM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 fiber optic channels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Wavelength of light is used for multiplexing</a:t>
            </a:r>
          </a:p>
          <a:p>
            <a:r>
              <a:rPr lang="en-US" sz="2400" dirty="0">
                <a:latin typeface="Times New Roman" pitchFamily="18" charset="0"/>
              </a:rPr>
              <a:t>Uses prism or diffraction grating to separate channels</a:t>
            </a:r>
          </a:p>
          <a:p>
            <a:r>
              <a:rPr lang="en-US" sz="2400" dirty="0">
                <a:latin typeface="Times New Roman" pitchFamily="18" charset="0"/>
              </a:rPr>
              <a:t>Potentially many channels (hundreds) can be multiplexed together over long-haul routes</a:t>
            </a:r>
          </a:p>
          <a:p>
            <a:pPr>
              <a:buFontTx/>
              <a:buChar char="•"/>
            </a:pPr>
            <a:endParaRPr lang="en-US" sz="2400" dirty="0">
              <a:latin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>
                <a:latin typeface="Times New Roman" pitchFamily="18" charset="0"/>
              </a:rPr>
              <a:t>Example: DWDM: assign each source a specific wavelength (channel) and transmit all the lambdas on the same fiber optic (some successful configurations)	</a:t>
            </a:r>
          </a:p>
          <a:p>
            <a:pPr lvl="1"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320 channels with 2.5Gbps (800 </a:t>
            </a:r>
            <a:r>
              <a:rPr lang="en-US" sz="2400" dirty="0" err="1">
                <a:latin typeface="Times New Roman" pitchFamily="18" charset="0"/>
              </a:rPr>
              <a:t>Gbps</a:t>
            </a:r>
            <a:r>
              <a:rPr lang="en-US" sz="2400" dirty="0">
                <a:latin typeface="Times New Roman" pitchFamily="18" charset="0"/>
              </a:rPr>
              <a:t>)</a:t>
            </a:r>
          </a:p>
          <a:p>
            <a:pPr lvl="1"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160 channels with 10Gbps (1.6 </a:t>
            </a:r>
            <a:r>
              <a:rPr lang="en-US" sz="2400" dirty="0" err="1">
                <a:latin typeface="Times New Roman" pitchFamily="18" charset="0"/>
              </a:rPr>
              <a:t>Tbps</a:t>
            </a:r>
            <a:r>
              <a:rPr lang="en-US" sz="2400" dirty="0">
                <a:latin typeface="Times New Roman" pitchFamily="18" charset="0"/>
              </a:rPr>
              <a:t>)</a:t>
            </a:r>
          </a:p>
          <a:p>
            <a:pPr lvl="1"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128 channels with 40Gbps (5.12 </a:t>
            </a:r>
            <a:r>
              <a:rPr lang="en-US" sz="2400" dirty="0" err="1">
                <a:latin typeface="Times New Roman" pitchFamily="18" charset="0"/>
              </a:rPr>
              <a:t>Tbps</a:t>
            </a:r>
            <a:r>
              <a:rPr lang="en-US" sz="2400" dirty="0">
                <a:latin typeface="Times New Roman" pitchFamily="18" charset="0"/>
              </a:rPr>
              <a:t>)</a:t>
            </a:r>
          </a:p>
          <a:p>
            <a:pPr lvl="1"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96 channels with 400Gbps (38Tbps)</a:t>
            </a:r>
          </a:p>
          <a:p>
            <a:endParaRPr 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>
                <a:solidFill>
                  <a:srgbClr val="808000"/>
                </a:solidFill>
                <a:cs typeface="Times New Roman" pitchFamily="18" charset="0"/>
              </a:rPr>
              <a:t>Wavelength Division Multiplexin</a:t>
            </a:r>
            <a:r>
              <a:rPr lang="en-US" sz="3200" b="1" dirty="0">
                <a:solidFill>
                  <a:srgbClr val="808000"/>
                </a:solidFill>
              </a:rPr>
              <a:t>g</a:t>
            </a:r>
            <a:endParaRPr lang="en-US" sz="2800" dirty="0">
              <a:solidFill>
                <a:srgbClr val="808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3" b="8626"/>
          <a:stretch>
            <a:fillRect/>
          </a:stretch>
        </p:blipFill>
        <p:spPr bwMode="auto">
          <a:xfrm>
            <a:off x="533400" y="2438400"/>
            <a:ext cx="806608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TDM does not rely on special properties of electromagnetic energy</a:t>
            </a:r>
          </a:p>
          <a:p>
            <a:pPr lvl="1" eaLnBrk="1" hangingPunct="1"/>
            <a:r>
              <a:rPr lang="en-US" sz="2000"/>
              <a:t>multiplexing in time simply means transmitting an item from one source, then transmitting an item from another source, and so on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Time Division Multiplexing (TDM)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63"/>
          <a:stretch>
            <a:fillRect/>
          </a:stretch>
        </p:blipFill>
        <p:spPr bwMode="auto">
          <a:xfrm>
            <a:off x="304800" y="3429000"/>
            <a:ext cx="8374063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8653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Typically, two communicating stations will not utilize the full capacity of a data link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efficiency, it should be possible to share that capacity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Such sharing is called multiplexing</a:t>
            </a:r>
          </a:p>
          <a:p>
            <a:pPr>
              <a:buFontTx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Multiplexing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refer to 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combination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information streams from multiple sources for transmission over a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shared medium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Demultiplexing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refer to 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separation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a combination back into separate information streams</a:t>
            </a:r>
          </a:p>
          <a:p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700" dirty="0"/>
              <a:t>Multiplexing Concepts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be used with digital signals or analog signals carrying digital data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the achievable data rate of the medium exceeds the data rate of digital signals to be transmitted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from various sources are carried in repetitive frames and each frame consists of a set of time slots. Time slots are pre-assigned</a:t>
            </a:r>
            <a:r>
              <a:rPr lang="en-US" sz="2400" dirty="0">
                <a:latin typeface="Times New Roman" pitchFamily="18" charset="0"/>
              </a:rPr>
              <a:t>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slot length equals to the transmitter buffer length, typically a bit or a character.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Items are sent in a round-robin fashion</a:t>
            </a:r>
            <a:endParaRPr 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>
                <a:solidFill>
                  <a:srgbClr val="808000"/>
                </a:solidFill>
                <a:cs typeface="Times New Roman" pitchFamily="18" charset="0"/>
              </a:rPr>
              <a:t>Synchronous Time Division Multiplexing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Multiplex digital streams from multiple phone calls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specific form of TDM used to multiplex digital telephone calls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phone system TDM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to insure that a demultiplexor stays synchronized with the multiplexor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Why synchronization?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Each slot doesn’t have any indication of the output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 demultiplexor cannot tell where a slot begins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slight difference in the </a:t>
            </a:r>
            <a:r>
              <a:rPr lang="en-US" sz="2000">
                <a:solidFill>
                  <a:srgbClr val="FF0000"/>
                </a:solidFill>
              </a:rPr>
              <a:t>clocks</a:t>
            </a:r>
            <a:r>
              <a:rPr lang="en-US" sz="2000"/>
              <a:t> can cause misinterpretation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Framing in TDM (Telephone System)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To prevent </a:t>
            </a:r>
            <a:r>
              <a:rPr lang="en-US" sz="2400">
                <a:solidFill>
                  <a:srgbClr val="FF0000"/>
                </a:solidFill>
              </a:rPr>
              <a:t>misinterpretation</a:t>
            </a:r>
            <a:r>
              <a:rPr lang="en-US" sz="2400"/>
              <a:t>, an extra framing channel is used as input</a:t>
            </a:r>
          </a:p>
          <a:p>
            <a:pPr eaLnBrk="1" hangingPunct="1"/>
            <a:r>
              <a:rPr lang="en-US" sz="2400"/>
              <a:t>A single bit is inserted as a </a:t>
            </a:r>
            <a:r>
              <a:rPr lang="en-US" sz="2400">
                <a:solidFill>
                  <a:srgbClr val="FF0000"/>
                </a:solidFill>
              </a:rPr>
              <a:t>framing</a:t>
            </a:r>
            <a:r>
              <a:rPr lang="en-US" sz="2400"/>
              <a:t> bit</a:t>
            </a:r>
          </a:p>
          <a:p>
            <a:pPr eaLnBrk="1" hangingPunct="1"/>
            <a:r>
              <a:rPr lang="en-US" sz="2400"/>
              <a:t>A demultiplexor extracts data from the framing channel and checks for alternating </a:t>
            </a:r>
            <a:r>
              <a:rPr lang="en-US" sz="2400">
                <a:solidFill>
                  <a:srgbClr val="FF0000"/>
                </a:solidFill>
              </a:rPr>
              <a:t>0</a:t>
            </a:r>
            <a:r>
              <a:rPr lang="en-US" sz="2400"/>
              <a:t> and </a:t>
            </a:r>
            <a:r>
              <a:rPr lang="en-US" sz="2400">
                <a:solidFill>
                  <a:srgbClr val="FF0000"/>
                </a:solidFill>
              </a:rPr>
              <a:t>1</a:t>
            </a:r>
            <a:r>
              <a:rPr lang="en-US" sz="2400"/>
              <a:t> bits</a:t>
            </a:r>
          </a:p>
          <a:p>
            <a:pPr eaLnBrk="1" hangingPunct="1"/>
            <a:r>
              <a:rPr lang="en-US" sz="2400"/>
              <a:t>If an error causes a demultiplexor to lose a bit</a:t>
            </a:r>
          </a:p>
          <a:p>
            <a:pPr lvl="1" eaLnBrk="1" hangingPunct="1"/>
            <a:r>
              <a:rPr lang="en-US" sz="2000"/>
              <a:t>Upon detecting an error -&gt; allow the transmission to be restarted</a:t>
            </a:r>
          </a:p>
          <a:p>
            <a:pPr eaLnBrk="1" hangingPunct="1"/>
            <a:r>
              <a:rPr lang="en-US" sz="2400"/>
              <a:t>Figure 11.10 illustrates the use of framing bits</a:t>
            </a:r>
          </a:p>
          <a:p>
            <a:pPr eaLnBrk="1" hangingPunct="1"/>
            <a:endParaRPr lang="en-US" sz="24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Framing in TDM (Telephone System)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954963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TDM hierarchy uses </a:t>
            </a:r>
            <a:r>
              <a:rPr lang="en-US" sz="2400">
                <a:solidFill>
                  <a:srgbClr val="FF0000"/>
                </a:solidFill>
              </a:rPr>
              <a:t>N</a:t>
            </a:r>
            <a:r>
              <a:rPr lang="en-US" sz="2400"/>
              <a:t> times the bit rate</a:t>
            </a:r>
          </a:p>
          <a:p>
            <a:pPr lvl="1" eaLnBrk="1" hangingPunct="1"/>
            <a:r>
              <a:rPr lang="en-US" sz="2000"/>
              <a:t>In FDM, each successive stage uses </a:t>
            </a:r>
            <a:r>
              <a:rPr lang="en-US" sz="2000">
                <a:solidFill>
                  <a:srgbClr val="FF0000"/>
                </a:solidFill>
              </a:rPr>
              <a:t>N </a:t>
            </a:r>
            <a:r>
              <a:rPr lang="en-US" sz="2000"/>
              <a:t>times the frequencies</a:t>
            </a:r>
          </a:p>
          <a:p>
            <a:pPr eaLnBrk="1" hangingPunct="1"/>
            <a:r>
              <a:rPr lang="en-US" sz="2400"/>
              <a:t>Additional framing bits are added to the data</a:t>
            </a:r>
          </a:p>
          <a:p>
            <a:pPr lvl="1" eaLnBrk="1" hangingPunct="1"/>
            <a:r>
              <a:rPr lang="en-US" sz="2000"/>
              <a:t>the bit rate of each successive layer of hierarchy is slightly greater than the aggregate voice traffic</a:t>
            </a:r>
          </a:p>
          <a:p>
            <a:pPr eaLnBrk="1" hangingPunct="1"/>
            <a:r>
              <a:rPr lang="en-US" sz="2400"/>
              <a:t>Compare the example TDM hierarchy </a:t>
            </a:r>
          </a:p>
          <a:p>
            <a:pPr lvl="1" eaLnBrk="1" hangingPunct="1"/>
            <a:r>
              <a:rPr lang="en-US" sz="2000"/>
              <a:t>in Figure 11.11 with the FDM example in Figure 11.6</a:t>
            </a:r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Hierarchical TDM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75493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T1 connections have 24 voice channels (24 DS0)</a:t>
            </a:r>
          </a:p>
          <a:p>
            <a:r>
              <a:rPr lang="en-US" dirty="0"/>
              <a:t>PCM takes 8000 samples per second</a:t>
            </a:r>
          </a:p>
          <a:p>
            <a:pPr lvl="1"/>
            <a:r>
              <a:rPr lang="en-US" dirty="0"/>
              <a:t>Each sample is represented by 8 bits (1 byte)</a:t>
            </a:r>
          </a:p>
          <a:p>
            <a:r>
              <a:rPr lang="en-US" dirty="0"/>
              <a:t>1 sample from 24 voice circuits would be 24 * 8 bits =&gt; 192 bits</a:t>
            </a:r>
          </a:p>
          <a:p>
            <a:pPr lvl="1"/>
            <a:r>
              <a:rPr lang="en-US" dirty="0"/>
              <a:t>All the samples will be placed into a frame</a:t>
            </a:r>
          </a:p>
          <a:p>
            <a:pPr lvl="1"/>
            <a:r>
              <a:rPr lang="en-US" dirty="0"/>
              <a:t>There will be 1 framing bit added in order to prevent misinterpretation</a:t>
            </a:r>
          </a:p>
          <a:p>
            <a:r>
              <a:rPr lang="en-US" dirty="0"/>
              <a:t>T1 transmits 8000 samples per second</a:t>
            </a:r>
          </a:p>
          <a:p>
            <a:pPr lvl="1"/>
            <a:r>
              <a:rPr lang="en-US" dirty="0"/>
              <a:t>8000 * 193bits =&gt; 1.544Mbps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T1 speed</a:t>
            </a:r>
          </a:p>
        </p:txBody>
      </p:sp>
    </p:spTree>
    <p:extLst>
      <p:ext uri="{BB962C8B-B14F-4D97-AF65-F5344CB8AC3E}">
        <p14:creationId xmlns:p14="http://schemas.microsoft.com/office/powerpoint/2010/main" val="110729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Synchronous TDM works with </a:t>
            </a:r>
            <a:r>
              <a:rPr lang="en-US">
                <a:solidFill>
                  <a:srgbClr val="FF0000"/>
                </a:solidFill>
              </a:rPr>
              <a:t>uniform </a:t>
            </a:r>
            <a:r>
              <a:rPr lang="en-US"/>
              <a:t>rate</a:t>
            </a:r>
          </a:p>
          <a:p>
            <a:pPr eaLnBrk="1" hangingPunct="1">
              <a:lnSpc>
                <a:spcPct val="80000"/>
              </a:lnSpc>
            </a:pPr>
            <a:r>
              <a:rPr lang="en-US"/>
              <a:t>Many sources generate data in bursts, with idle time between bursts</a:t>
            </a:r>
          </a:p>
          <a:p>
            <a:pPr eaLnBrk="1" hangingPunct="1">
              <a:lnSpc>
                <a:spcPct val="80000"/>
              </a:lnSpc>
            </a:pPr>
            <a:r>
              <a:rPr lang="en-US"/>
              <a:t>in Figure 11.12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sources on the left produce data items at random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the synchronous multiplexor leaves a slot unfilled </a:t>
            </a:r>
          </a:p>
          <a:p>
            <a:pPr eaLnBrk="1" hangingPunct="1">
              <a:lnSpc>
                <a:spcPct val="80000"/>
              </a:lnSpc>
            </a:pPr>
            <a:r>
              <a:rPr lang="en-US"/>
              <a:t>In practice, a slot cannot be </a:t>
            </a:r>
            <a:r>
              <a:rPr lang="en-US">
                <a:solidFill>
                  <a:srgbClr val="FF0000"/>
                </a:solidFill>
              </a:rPr>
              <a:t>empty</a:t>
            </a:r>
            <a:endParaRPr lang="en-US"/>
          </a:p>
          <a:p>
            <a:pPr lvl="1" eaLnBrk="1" hangingPunct="1">
              <a:lnSpc>
                <a:spcPct val="80000"/>
              </a:lnSpc>
            </a:pPr>
            <a:r>
              <a:rPr lang="en-US"/>
              <a:t>Empty slot is assigned a value (such as zero)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an extra bit is used to indicate invalid value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Unfilled Slots with Synchronous TDM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102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synchronous TDM, many of the time slots in a frame a usually wasted.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Assumption for this method is that the data rate of the output is less than the sum of the data rates of the inputs.</a:t>
            </a: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data are buffered and transmitted as rapidly as possible using available time slots.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Address information is required to assure proper delivery.</a:t>
            </a:r>
            <a:endParaRPr lang="en-US" sz="2400" dirty="0">
              <a:latin typeface="Times New Roman" pitchFamily="18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>
                <a:solidFill>
                  <a:srgbClr val="808000"/>
                </a:solidFill>
                <a:cs typeface="Times New Roman" pitchFamily="18" charset="0"/>
              </a:rPr>
              <a:t>Statistical Time Division Multiplexing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Multiplexing Concepts </a:t>
            </a:r>
            <a:r>
              <a:rPr lang="en-US" sz="3700" dirty="0" err="1"/>
              <a:t>cont</a:t>
            </a:r>
            <a:r>
              <a:rPr lang="en-US" sz="3700" dirty="0"/>
              <a:t>’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"/>
          <a:stretch>
            <a:fillRect/>
          </a:stretch>
        </p:blipFill>
        <p:spPr bwMode="auto">
          <a:xfrm>
            <a:off x="457200" y="1752600"/>
            <a:ext cx="3757887" cy="3535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288" y="1752600"/>
            <a:ext cx="4223512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964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>
                <a:solidFill>
                  <a:srgbClr val="808000"/>
                </a:solidFill>
                <a:cs typeface="Times New Roman" pitchFamily="18" charset="0"/>
              </a:rPr>
              <a:t>Statistical Time Division Multiplexing cont’</a:t>
            </a:r>
            <a:endParaRPr lang="en-US" sz="320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9629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Statistical multiplexing incurs extra </a:t>
            </a:r>
            <a:r>
              <a:rPr lang="en-US" sz="2400">
                <a:solidFill>
                  <a:srgbClr val="FF0000"/>
                </a:solidFill>
              </a:rPr>
              <a:t>overhead</a:t>
            </a:r>
          </a:p>
          <a:p>
            <a:pPr eaLnBrk="1" hangingPunct="1"/>
            <a:r>
              <a:rPr lang="en-US" sz="2400"/>
              <a:t>Consider demultiplexing:</a:t>
            </a:r>
          </a:p>
          <a:p>
            <a:pPr lvl="1" eaLnBrk="1" hangingPunct="1"/>
            <a:r>
              <a:rPr lang="en-US" sz="2000"/>
              <a:t>In a synchronous TDM system a demultiplexor knows that every </a:t>
            </a:r>
            <a:r>
              <a:rPr lang="en-US" sz="2000">
                <a:solidFill>
                  <a:srgbClr val="FF3300"/>
                </a:solidFill>
              </a:rPr>
              <a:t>N</a:t>
            </a:r>
            <a:r>
              <a:rPr lang="en-US" sz="2000"/>
              <a:t> slot corresponds to a given receiver</a:t>
            </a:r>
          </a:p>
          <a:p>
            <a:pPr lvl="1" eaLnBrk="1" hangingPunct="1"/>
            <a:r>
              <a:rPr lang="en-US" sz="2000"/>
              <a:t>In a statistical multiplexing system, the data in a given slot can correspond to any receiver</a:t>
            </a:r>
          </a:p>
          <a:p>
            <a:pPr eaLnBrk="1" hangingPunct="1"/>
            <a:r>
              <a:rPr lang="en-US" sz="2400"/>
              <a:t>Each slot must contain the </a:t>
            </a:r>
            <a:r>
              <a:rPr lang="en-US" sz="2400">
                <a:solidFill>
                  <a:srgbClr val="FF0000"/>
                </a:solidFill>
              </a:rPr>
              <a:t>identification</a:t>
            </a:r>
            <a:r>
              <a:rPr lang="en-US" sz="2400"/>
              <a:t> of the receiver to which the data is being sent</a:t>
            </a:r>
          </a:p>
          <a:p>
            <a:pPr eaLnBrk="1" hangingPunct="1"/>
            <a:r>
              <a:rPr lang="en-US" sz="2400"/>
              <a:t>Later chapters discuss identification mechanisms </a:t>
            </a:r>
          </a:p>
          <a:p>
            <a:pPr lvl="1" eaLnBrk="1" hangingPunct="1"/>
            <a:r>
              <a:rPr lang="en-US" sz="2000"/>
              <a:t>that are used with statistical multiplexing in packet switching networks and the Internet</a:t>
            </a:r>
          </a:p>
          <a:p>
            <a:pPr eaLnBrk="1" hangingPunct="1"/>
            <a:endParaRPr lang="en-US" sz="2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>
                <a:solidFill>
                  <a:srgbClr val="808000"/>
                </a:solidFill>
                <a:cs typeface="Times New Roman" pitchFamily="18" charset="0"/>
              </a:rPr>
              <a:t>Statistical Time Division Multiplexing cont’</a:t>
            </a:r>
            <a:endParaRPr lang="en-US" sz="3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Consider two points with multiple transmission media</a:t>
            </a:r>
          </a:p>
          <a:p>
            <a:pPr lvl="1" eaLnBrk="1" hangingPunct="1"/>
            <a:r>
              <a:rPr lang="en-US" sz="2000"/>
              <a:t>no single medium’s bit rate is sufficient</a:t>
            </a:r>
          </a:p>
          <a:p>
            <a:pPr eaLnBrk="1" hangingPunct="1"/>
            <a:r>
              <a:rPr lang="en-US" sz="2400"/>
              <a:t>To solve the problem, multiplexing is used in </a:t>
            </a:r>
            <a:r>
              <a:rPr lang="en-US" sz="2400">
                <a:solidFill>
                  <a:srgbClr val="FF0000"/>
                </a:solidFill>
              </a:rPr>
              <a:t>reverse</a:t>
            </a:r>
            <a:endParaRPr lang="en-US" sz="2400"/>
          </a:p>
          <a:p>
            <a:pPr lvl="1" eaLnBrk="1" hangingPunct="1"/>
            <a:r>
              <a:rPr lang="en-US" sz="2000"/>
              <a:t>spread a high-speed digital input over multiple lower-speed circuits for transmission and combine the results at the receiving end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Inverse Multiplexing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Inverse Multiplexing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58925"/>
            <a:ext cx="8505825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An </a:t>
            </a:r>
            <a:r>
              <a:rPr lang="en-US">
                <a:solidFill>
                  <a:srgbClr val="FF0000"/>
                </a:solidFill>
              </a:rPr>
              <a:t>inverse</a:t>
            </a:r>
            <a:r>
              <a:rPr lang="en-US"/>
              <a:t> multiplexor requires special hardware</a:t>
            </a:r>
          </a:p>
          <a:p>
            <a:pPr lvl="1" eaLnBrk="1" hangingPunct="1"/>
            <a:r>
              <a:rPr lang="en-US"/>
              <a:t>the sender and receiver agree on how data arriving from the input will be distributed over the lower-speed connections</a:t>
            </a:r>
          </a:p>
          <a:p>
            <a:pPr lvl="1" eaLnBrk="1" hangingPunct="1"/>
            <a:r>
              <a:rPr lang="en-US"/>
              <a:t>Different delay may cause out of order arrival</a:t>
            </a:r>
          </a:p>
          <a:p>
            <a:pPr lvl="1" eaLnBrk="1" hangingPunct="1"/>
            <a:r>
              <a:rPr lang="en-US"/>
              <a:t>the system must insure that the order is preserved</a:t>
            </a:r>
            <a:endParaRPr lang="en-US" sz="2000"/>
          </a:p>
          <a:p>
            <a:pPr eaLnBrk="1" hangingPunct="1"/>
            <a:r>
              <a:rPr lang="en-US"/>
              <a:t>Despite its complexity, inverse multiplexing is widely used in the Internet</a:t>
            </a:r>
          </a:p>
          <a:p>
            <a:pPr eaLnBrk="1" hangingPunct="1"/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Inverse Multiplexing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Several channels simultaneously share the same </a:t>
            </a:r>
          </a:p>
          <a:p>
            <a:pPr eaLnBrk="1" hangingPunct="1"/>
            <a:r>
              <a:rPr lang="en-US" sz="2400" dirty="0"/>
              <a:t>Used in some cellular telephone system and some satellite communication </a:t>
            </a:r>
            <a:endParaRPr lang="en-US" sz="2000" dirty="0"/>
          </a:p>
          <a:p>
            <a:pPr eaLnBrk="1" hangingPunct="1"/>
            <a:r>
              <a:rPr lang="en-US" sz="2400" dirty="0"/>
              <a:t>Cellular telephone version is called Code Division Multi-Access (CDMA) </a:t>
            </a:r>
          </a:p>
          <a:p>
            <a:pPr lvl="1"/>
            <a:r>
              <a:rPr lang="en-US" sz="2000" dirty="0"/>
              <a:t>When CDM is used to allow multiple users to share a single communications channel </a:t>
            </a:r>
          </a:p>
          <a:p>
            <a:pPr lvl="1"/>
            <a:r>
              <a:rPr lang="en-US" sz="2000" dirty="0"/>
              <a:t>Another important application of CDMA is the GPS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Code Division Multiplexing (CDM)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Each sender is assigned a unique binary code </a:t>
            </a:r>
            <a:r>
              <a:rPr lang="en-US" sz="2400" dirty="0">
                <a:solidFill>
                  <a:srgbClr val="FF3300"/>
                </a:solidFill>
              </a:rPr>
              <a:t>C</a:t>
            </a:r>
            <a:r>
              <a:rPr lang="en-US" sz="2400" baseline="-25000" dirty="0">
                <a:solidFill>
                  <a:srgbClr val="FF3300"/>
                </a:solidFill>
              </a:rPr>
              <a:t>i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</a:p>
          <a:p>
            <a:pPr lvl="1"/>
            <a:r>
              <a:rPr lang="en-US" sz="2000" dirty="0"/>
              <a:t>that is known as a </a:t>
            </a:r>
            <a:r>
              <a:rPr lang="en-US" sz="2000" dirty="0">
                <a:solidFill>
                  <a:srgbClr val="FF0000"/>
                </a:solidFill>
              </a:rPr>
              <a:t>chip sequence</a:t>
            </a:r>
          </a:p>
          <a:p>
            <a:pPr lvl="1"/>
            <a:r>
              <a:rPr lang="en-US" sz="2000" dirty="0"/>
              <a:t>chip sequences are selected to be orthogonal vectors </a:t>
            </a:r>
          </a:p>
          <a:p>
            <a:pPr lvl="1">
              <a:buNone/>
            </a:pPr>
            <a:r>
              <a:rPr lang="en-US" sz="2000" dirty="0"/>
              <a:t>(dot product of any two sequences are zero, e.g., U</a:t>
            </a:r>
            <a:r>
              <a:rPr lang="en-US" sz="2000" dirty="0">
                <a:sym typeface="Symbol" pitchFamily="18" charset="2"/>
              </a:rPr>
              <a:t>V = 0</a:t>
            </a:r>
            <a:r>
              <a:rPr lang="en-US" sz="2000" dirty="0"/>
              <a:t>)</a:t>
            </a:r>
          </a:p>
          <a:p>
            <a:r>
              <a:rPr lang="en-US" sz="2400" dirty="0"/>
              <a:t>CDM doesn’t rely on physical properties but on values from orthogonal vector spaces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 (or spread spectrum)</a:t>
            </a:r>
          </a:p>
        </p:txBody>
      </p:sp>
    </p:spTree>
    <p:extLst>
      <p:ext uri="{BB962C8B-B14F-4D97-AF65-F5344CB8AC3E}">
        <p14:creationId xmlns:p14="http://schemas.microsoft.com/office/powerpoint/2010/main" val="2714371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At any point in time, each sender has a value to transmit, </a:t>
            </a:r>
            <a:r>
              <a:rPr lang="en-US" dirty="0">
                <a:solidFill>
                  <a:srgbClr val="FF3300"/>
                </a:solidFill>
              </a:rPr>
              <a:t>V</a:t>
            </a:r>
            <a:r>
              <a:rPr lang="en-US" baseline="-25000" dirty="0">
                <a:solidFill>
                  <a:srgbClr val="FF3300"/>
                </a:solidFill>
              </a:rPr>
              <a:t>i</a:t>
            </a:r>
            <a:r>
              <a:rPr lang="en-US" dirty="0"/>
              <a:t> </a:t>
            </a:r>
          </a:p>
          <a:p>
            <a:pPr lvl="1" eaLnBrk="1" hangingPunct="1"/>
            <a:r>
              <a:rPr lang="en-US" dirty="0"/>
              <a:t>The senders each multiply  </a:t>
            </a:r>
            <a:r>
              <a:rPr lang="en-US" dirty="0">
                <a:solidFill>
                  <a:srgbClr val="FF3300"/>
                </a:solidFill>
              </a:rPr>
              <a:t>C</a:t>
            </a:r>
            <a:r>
              <a:rPr lang="en-US" baseline="-25000" dirty="0">
                <a:solidFill>
                  <a:srgbClr val="FF3300"/>
                </a:solidFill>
              </a:rPr>
              <a:t>i</a:t>
            </a:r>
            <a:r>
              <a:rPr lang="en-US" dirty="0">
                <a:solidFill>
                  <a:srgbClr val="FF3300"/>
                </a:solidFill>
              </a:rPr>
              <a:t> x V</a:t>
            </a:r>
            <a:r>
              <a:rPr lang="en-US" baseline="-25000" dirty="0">
                <a:solidFill>
                  <a:srgbClr val="FF3300"/>
                </a:solidFill>
              </a:rPr>
              <a:t>i</a:t>
            </a:r>
            <a:r>
              <a:rPr lang="en-US" dirty="0"/>
              <a:t>  and transmit the results</a:t>
            </a:r>
          </a:p>
          <a:p>
            <a:r>
              <a:rPr lang="en-US" dirty="0"/>
              <a:t>Simultaneous transmission </a:t>
            </a:r>
          </a:p>
          <a:p>
            <a:pPr lvl="1"/>
            <a:r>
              <a:rPr lang="en-US" dirty="0"/>
              <a:t>the values are added together</a:t>
            </a:r>
          </a:p>
          <a:p>
            <a:pPr lvl="1" eaLnBrk="1" hangingPunct="1"/>
            <a:r>
              <a:rPr lang="en-US" dirty="0"/>
              <a:t>over the same frequency band</a:t>
            </a:r>
          </a:p>
          <a:p>
            <a:pPr eaLnBrk="1" hangingPunct="1"/>
            <a:r>
              <a:rPr lang="en-US" dirty="0"/>
              <a:t>To extract value </a:t>
            </a:r>
            <a:r>
              <a:rPr lang="en-US" dirty="0">
                <a:solidFill>
                  <a:srgbClr val="FF3300"/>
                </a:solidFill>
              </a:rPr>
              <a:t>V</a:t>
            </a:r>
            <a:r>
              <a:rPr lang="en-US" baseline="-25000" dirty="0">
                <a:solidFill>
                  <a:srgbClr val="FF3300"/>
                </a:solidFill>
              </a:rPr>
              <a:t>i</a:t>
            </a:r>
            <a:r>
              <a:rPr lang="en-US" dirty="0"/>
              <a:t>, a receiver multiplies the sum by </a:t>
            </a:r>
            <a:r>
              <a:rPr lang="en-US" dirty="0">
                <a:solidFill>
                  <a:srgbClr val="FF3300"/>
                </a:solidFill>
              </a:rPr>
              <a:t>C</a:t>
            </a:r>
            <a:r>
              <a:rPr lang="en-US" baseline="-25000" dirty="0">
                <a:solidFill>
                  <a:srgbClr val="FF3300"/>
                </a:solidFill>
              </a:rPr>
              <a:t>i</a:t>
            </a:r>
            <a:endParaRPr lang="en-US" dirty="0"/>
          </a:p>
          <a:p>
            <a:pPr lvl="1" eaLnBrk="1" hangingPunct="1"/>
            <a:r>
              <a:rPr lang="en-US" dirty="0"/>
              <a:t>Ex: c</a:t>
            </a:r>
            <a:r>
              <a:rPr lang="en-US" baseline="-25000" dirty="0"/>
              <a:t>1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v</a:t>
            </a:r>
            <a:r>
              <a:rPr lang="en-US" baseline="-25000" dirty="0"/>
              <a:t>2 </a:t>
            </a:r>
            <a:r>
              <a:rPr lang="en-US" dirty="0"/>
              <a:t>-&gt; c</a:t>
            </a:r>
            <a:r>
              <a:rPr lang="en-US" baseline="-25000" dirty="0"/>
              <a:t>1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+ c</a:t>
            </a:r>
            <a:r>
              <a:rPr lang="en-US" baseline="-25000" dirty="0"/>
              <a:t>2</a:t>
            </a:r>
            <a:r>
              <a:rPr lang="en-US" dirty="0"/>
              <a:t>v</a:t>
            </a:r>
            <a:r>
              <a:rPr lang="en-US" baseline="-25000" dirty="0"/>
              <a:t>2 </a:t>
            </a:r>
            <a:r>
              <a:rPr lang="en-US" dirty="0"/>
              <a:t>(transmission)</a:t>
            </a:r>
            <a:r>
              <a:rPr lang="en-US" baseline="-25000" dirty="0"/>
              <a:t> </a:t>
            </a: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r>
              <a:rPr lang="en-US" baseline="-25000" dirty="0"/>
              <a:t>			</a:t>
            </a:r>
            <a:r>
              <a:rPr lang="en-US" dirty="0"/>
              <a:t>-&gt; (c</a:t>
            </a:r>
            <a:r>
              <a:rPr lang="en-US" baseline="-25000" dirty="0"/>
              <a:t>1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+ c</a:t>
            </a:r>
            <a:r>
              <a:rPr lang="en-US" baseline="-25000" dirty="0"/>
              <a:t>2</a:t>
            </a:r>
            <a:r>
              <a:rPr lang="en-US" dirty="0"/>
              <a:t>v</a:t>
            </a:r>
            <a:r>
              <a:rPr lang="en-US" baseline="-25000" dirty="0"/>
              <a:t>2 </a:t>
            </a:r>
            <a:r>
              <a:rPr lang="en-US" dirty="0"/>
              <a:t>) * c</a:t>
            </a:r>
            <a:r>
              <a:rPr lang="en-US" baseline="-25000" dirty="0"/>
              <a:t>1</a:t>
            </a:r>
            <a:r>
              <a:rPr lang="en-US" dirty="0"/>
              <a:t>(extraction of v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eaLnBrk="1" hangingPunct="1"/>
            <a:endParaRPr lang="en-US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CDM (or spread spectrum) </a:t>
            </a:r>
            <a:r>
              <a:rPr lang="en-US" dirty="0" err="1"/>
              <a:t>cont</a:t>
            </a:r>
            <a:r>
              <a:rPr lang="en-US" dirty="0"/>
              <a:t>’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CDM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57078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835525"/>
          </a:xfrm>
        </p:spPr>
        <p:txBody>
          <a:bodyPr/>
          <a:lstStyle/>
          <a:p>
            <a:pPr eaLnBrk="1" hangingPunct="1"/>
            <a:r>
              <a:rPr lang="en-US" sz="1800"/>
              <a:t>The first step consists of converting the binary values into vectors that use </a:t>
            </a:r>
            <a:r>
              <a:rPr lang="en-US" sz="1800">
                <a:solidFill>
                  <a:srgbClr val="FF0000"/>
                </a:solidFill>
              </a:rPr>
              <a:t>-1</a:t>
            </a:r>
            <a:r>
              <a:rPr lang="en-US" sz="1800"/>
              <a:t> to represent </a:t>
            </a:r>
            <a:r>
              <a:rPr lang="en-US" sz="1800">
                <a:solidFill>
                  <a:srgbClr val="FF0000"/>
                </a:solidFill>
              </a:rPr>
              <a:t>0</a:t>
            </a:r>
            <a:r>
              <a:rPr lang="en-US" sz="1800"/>
              <a:t>:</a:t>
            </a:r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If we think of the resulting values as a sequence of signal strengths to be transmitted at the same time</a:t>
            </a:r>
          </a:p>
          <a:p>
            <a:pPr lvl="1" eaLnBrk="1" hangingPunct="1"/>
            <a:r>
              <a:rPr lang="en-US" sz="1600"/>
              <a:t>the resulting signal will be the sum of the two signals</a:t>
            </a:r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pPr eaLnBrk="1" hangingPunct="1"/>
            <a:r>
              <a:rPr lang="en-US"/>
              <a:t>CDM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7878763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1" b="12195"/>
          <a:stretch>
            <a:fillRect/>
          </a:stretch>
        </p:blipFill>
        <p:spPr bwMode="auto">
          <a:xfrm>
            <a:off x="990600" y="4953000"/>
            <a:ext cx="70897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Multiple signals with data can be carried on the same medium without interference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Allows multiple simultaneous data streams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Dialup modems can carry full-duplex data on one voice channel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Example: multiple TV stations in air medium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Each separate signal is called channel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700" dirty="0"/>
              <a:t>Multiplexing Concepts  </a:t>
            </a:r>
            <a:r>
              <a:rPr lang="en-US" sz="3700" dirty="0" err="1"/>
              <a:t>cont</a:t>
            </a:r>
            <a:r>
              <a:rPr lang="en-US" sz="3700" dirty="0"/>
              <a:t>’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A receiver treats the sequence as a vector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computes the product of the vector and the chip 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treats the result as a sequence, and converts the result to binary by interpreting positive values as binary </a:t>
            </a:r>
            <a:r>
              <a:rPr lang="en-US" sz="1800" dirty="0">
                <a:solidFill>
                  <a:srgbClr val="FF0000"/>
                </a:solidFill>
              </a:rPr>
              <a:t>1</a:t>
            </a:r>
            <a:r>
              <a:rPr lang="en-US" sz="1800" dirty="0"/>
              <a:t> and negative values as  </a:t>
            </a:r>
            <a:r>
              <a:rPr lang="en-US" sz="1800" dirty="0">
                <a:solidFill>
                  <a:srgbClr val="FF0000"/>
                </a:solidFill>
              </a:rPr>
              <a:t>0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Thus, receiver number </a:t>
            </a:r>
            <a:r>
              <a:rPr lang="en-US" sz="2000" dirty="0">
                <a:solidFill>
                  <a:srgbClr val="FF3300"/>
                </a:solidFill>
              </a:rPr>
              <a:t>1</a:t>
            </a:r>
            <a:r>
              <a:rPr lang="en-US" sz="2000" dirty="0"/>
              <a:t> computes: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Interpreting the result as a sequence produces: (</a:t>
            </a:r>
            <a:r>
              <a:rPr lang="en-US" sz="2000" dirty="0">
                <a:solidFill>
                  <a:srgbClr val="FF3300"/>
                </a:solidFill>
              </a:rPr>
              <a:t>2 -2  2 -2</a:t>
            </a:r>
            <a:r>
              <a:rPr lang="en-US" sz="20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which becomes the binary value: (</a:t>
            </a:r>
            <a:r>
              <a:rPr lang="en-US" sz="1800" dirty="0">
                <a:solidFill>
                  <a:srgbClr val="FF3300"/>
                </a:solidFill>
              </a:rPr>
              <a:t>1  0  1  0</a:t>
            </a:r>
            <a:r>
              <a:rPr lang="en-US" sz="18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note that </a:t>
            </a:r>
            <a:r>
              <a:rPr lang="en-US" sz="1800" dirty="0">
                <a:solidFill>
                  <a:srgbClr val="FF0000"/>
                </a:solidFill>
              </a:rPr>
              <a:t>1010</a:t>
            </a:r>
            <a:r>
              <a:rPr lang="en-US" sz="1800" dirty="0"/>
              <a:t> is the correct value of V</a:t>
            </a:r>
            <a:r>
              <a:rPr lang="en-US" sz="1800" baseline="-25000" dirty="0"/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receiver </a:t>
            </a:r>
            <a:r>
              <a:rPr lang="en-US" sz="1800" dirty="0">
                <a:solidFill>
                  <a:srgbClr val="FF3300"/>
                </a:solidFill>
              </a:rPr>
              <a:t>2</a:t>
            </a:r>
            <a:r>
              <a:rPr lang="en-US" sz="1800" dirty="0"/>
              <a:t> will extract</a:t>
            </a:r>
            <a:r>
              <a:rPr lang="en-US" sz="1800" dirty="0">
                <a:solidFill>
                  <a:srgbClr val="FF3300"/>
                </a:solidFill>
              </a:rPr>
              <a:t> V</a:t>
            </a:r>
            <a:r>
              <a:rPr lang="en-US" sz="1800" baseline="-25000" dirty="0">
                <a:solidFill>
                  <a:srgbClr val="FF0000"/>
                </a:solidFill>
              </a:rPr>
              <a:t>2</a:t>
            </a:r>
            <a:r>
              <a:rPr lang="en-US" sz="1800" dirty="0"/>
              <a:t>  from the same transmission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CDM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19"/>
          <a:stretch>
            <a:fillRect/>
          </a:stretch>
        </p:blipFill>
        <p:spPr bwMode="auto">
          <a:xfrm>
            <a:off x="762000" y="3429000"/>
            <a:ext cx="687546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5979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/>
              <a:t>Major approaches</a:t>
            </a:r>
          </a:p>
          <a:p>
            <a:pPr lvl="1" eaLnBrk="1" hangingPunct="1"/>
            <a:r>
              <a:rPr lang="en-US" sz="2000" dirty="0"/>
              <a:t>Frequency Division Multiplexing (FDM)</a:t>
            </a:r>
          </a:p>
          <a:p>
            <a:pPr lvl="1" eaLnBrk="1" hangingPunct="1"/>
            <a:r>
              <a:rPr lang="en-US" sz="2000" dirty="0"/>
              <a:t>Orthogonal FDM (OFDM) : 4G/5G, Wi-Fi</a:t>
            </a:r>
          </a:p>
          <a:p>
            <a:pPr lvl="1" eaLnBrk="1" hangingPunct="1"/>
            <a:r>
              <a:rPr lang="en-US" sz="2000" dirty="0"/>
              <a:t>Wavelength Division Multiplexing (WDM)</a:t>
            </a:r>
          </a:p>
          <a:p>
            <a:pPr lvl="1" eaLnBrk="1" hangingPunct="1"/>
            <a:r>
              <a:rPr lang="en-US" sz="2000" dirty="0"/>
              <a:t>Time Division Multiplexing (TDM)</a:t>
            </a:r>
          </a:p>
          <a:p>
            <a:pPr lvl="1" eaLnBrk="1" hangingPunct="1"/>
            <a:r>
              <a:rPr lang="en-US" sz="2000" dirty="0"/>
              <a:t>Code Division Multiplexing (CDM)</a:t>
            </a:r>
          </a:p>
          <a:p>
            <a:pPr eaLnBrk="1" hangingPunct="1"/>
            <a:r>
              <a:rPr lang="en-US" sz="2400" dirty="0"/>
              <a:t>TDM supports legacy systems and telephony infrastructure</a:t>
            </a:r>
          </a:p>
          <a:p>
            <a:pPr eaLnBrk="1" hangingPunct="1"/>
            <a:r>
              <a:rPr lang="en-US" sz="2400" dirty="0"/>
              <a:t>FDM is still widely used</a:t>
            </a:r>
          </a:p>
          <a:p>
            <a:pPr eaLnBrk="1" hangingPunct="1"/>
            <a:r>
              <a:rPr lang="en-US" sz="2400" dirty="0"/>
              <a:t>WDM is a form of FDM used for optical fiber</a:t>
            </a:r>
          </a:p>
          <a:p>
            <a:pPr eaLnBrk="1" hangingPunct="1"/>
            <a:r>
              <a:rPr lang="en-US" sz="2400" dirty="0"/>
              <a:t>CDM/CDMA is a mathematical approach used in </a:t>
            </a:r>
            <a:r>
              <a:rPr lang="en-US" sz="2400" dirty="0">
                <a:solidFill>
                  <a:srgbClr val="FF0000"/>
                </a:solidFill>
              </a:rPr>
              <a:t>cell phone </a:t>
            </a:r>
            <a:r>
              <a:rPr lang="en-US" sz="2400" dirty="0"/>
              <a:t>mechanisms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Types of Multiplexing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most familiar method to anyone who ever used radio or television set – widely used, long-lived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Can be used with analog signals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carrier is assigned a separate channel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Modulation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equipment is needed 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move each signal to the required frequency band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Multiplexing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equipment is needed 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combine the modulated signals</a:t>
            </a:r>
          </a:p>
          <a:p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Modulated signal</a:t>
            </a:r>
            <a:r>
              <a:rPr lang="en-US" sz="2400" dirty="0">
                <a:latin typeface="Times New Roman" pitchFamily="18" charset="0"/>
              </a:rPr>
              <a:t> requires a certain bandwidth called channel</a:t>
            </a:r>
          </a:p>
          <a:p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>
                <a:solidFill>
                  <a:srgbClr val="808000"/>
                </a:solidFill>
                <a:cs typeface="Times New Roman" pitchFamily="18" charset="0"/>
              </a:rPr>
              <a:t>Frequency Division Multiplexing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38200"/>
            <a:ext cx="64008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Each communicating pair gets a private transmission path</a:t>
            </a: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some limitations in FDM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/>
              <a:t>interference may occur if channels are too close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/>
              <a:t>demultiplexer must divide the signal into separate carriers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/>
              <a:t>FCC in USA regulates adequate spacing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/>
              <a:t>Carrier frequencies must have a </a:t>
            </a:r>
            <a:r>
              <a:rPr lang="en-US" sz="1900">
                <a:solidFill>
                  <a:srgbClr val="FF0000"/>
                </a:solidFill>
              </a:rPr>
              <a:t>guard band</a:t>
            </a:r>
          </a:p>
          <a:p>
            <a:pPr eaLnBrk="1" hangingPunct="1">
              <a:lnSpc>
                <a:spcPct val="80000"/>
              </a:lnSpc>
            </a:pPr>
            <a:r>
              <a:rPr lang="en-US" sz="2100"/>
              <a:t>Figures 11.4 and 11.5 show an example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>
                <a:solidFill>
                  <a:srgbClr val="FF3300"/>
                </a:solidFill>
              </a:rPr>
              <a:t>200</a:t>
            </a:r>
            <a:r>
              <a:rPr lang="en-US" sz="1900"/>
              <a:t> KHz allocated to each of </a:t>
            </a:r>
            <a:r>
              <a:rPr lang="en-US" sz="1900">
                <a:solidFill>
                  <a:srgbClr val="FF3300"/>
                </a:solidFill>
              </a:rPr>
              <a:t>6</a:t>
            </a:r>
            <a:r>
              <a:rPr lang="en-US" sz="1900"/>
              <a:t> channels with a guard band of </a:t>
            </a:r>
            <a:r>
              <a:rPr lang="en-US" sz="1900">
                <a:solidFill>
                  <a:srgbClr val="FF3300"/>
                </a:solidFill>
              </a:rPr>
              <a:t>20 </a:t>
            </a:r>
            <a:r>
              <a:rPr lang="en-US" sz="1900"/>
              <a:t>KHz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FDM cont’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SSLIDESOUND" val="C:\home\Wondershare PPT2Flash\Multiplexing_and_Demultiplexing\Audio\rec256.mp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485</TotalTime>
  <Words>1805</Words>
  <Application>Microsoft Office PowerPoint</Application>
  <PresentationFormat>On-screen Show (4:3)</PresentationFormat>
  <Paragraphs>258</Paragraphs>
  <Slides>40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Multiplexing and Demultiplexing </vt:lpstr>
      <vt:lpstr>Multiplexing Concepts</vt:lpstr>
      <vt:lpstr>Multiplexing Concepts cont’</vt:lpstr>
      <vt:lpstr>Multiplexing Concepts  cont’</vt:lpstr>
      <vt:lpstr>PowerPoint Presentation</vt:lpstr>
      <vt:lpstr>Types of Multiplexing</vt:lpstr>
      <vt:lpstr>Frequency Division Multiplexing</vt:lpstr>
      <vt:lpstr>PowerPoint Presentation</vt:lpstr>
      <vt:lpstr>FDM cont’</vt:lpstr>
      <vt:lpstr>PowerPoint Presentation</vt:lpstr>
      <vt:lpstr>PowerPoint Presentation</vt:lpstr>
      <vt:lpstr>Range of Frequencies Per Channel</vt:lpstr>
      <vt:lpstr>Range of Frequencies Per Channel</vt:lpstr>
      <vt:lpstr>Hierarchical FDM</vt:lpstr>
      <vt:lpstr>PowerPoint Presentation</vt:lpstr>
      <vt:lpstr>Orthogonal Frequency-Division Multiplexing</vt:lpstr>
      <vt:lpstr>Wavelength Division Multiplexing</vt:lpstr>
      <vt:lpstr>PowerPoint Presentation</vt:lpstr>
      <vt:lpstr>Time Division Multiplexing (TDM)</vt:lpstr>
      <vt:lpstr>Synchronous Time Division Multiplexing</vt:lpstr>
      <vt:lpstr>Framing in TDM (Telephone System)</vt:lpstr>
      <vt:lpstr>Framing in TDM (Telephone System)</vt:lpstr>
      <vt:lpstr>PowerPoint Presentation</vt:lpstr>
      <vt:lpstr>Hierarchical TDM</vt:lpstr>
      <vt:lpstr>PowerPoint Presentation</vt:lpstr>
      <vt:lpstr>How to calculate T1 speed</vt:lpstr>
      <vt:lpstr>Unfilled Slots with Synchronous TDM</vt:lpstr>
      <vt:lpstr>PowerPoint Presentation</vt:lpstr>
      <vt:lpstr>Statistical Time Division Multiplexing</vt:lpstr>
      <vt:lpstr>Statistical Time Division Multiplexing cont’</vt:lpstr>
      <vt:lpstr>Statistical Time Division Multiplexing cont’</vt:lpstr>
      <vt:lpstr>Inverse Multiplexing</vt:lpstr>
      <vt:lpstr>Inverse Multiplexing</vt:lpstr>
      <vt:lpstr>Inverse Multiplexing</vt:lpstr>
      <vt:lpstr>Code Division Multiplexing (CDM)</vt:lpstr>
      <vt:lpstr>CDM (or spread spectrum)</vt:lpstr>
      <vt:lpstr>CDM (or spread spectrum) cont’</vt:lpstr>
      <vt:lpstr>CDM</vt:lpstr>
      <vt:lpstr>CDM</vt:lpstr>
      <vt:lpstr>CDM</vt:lpstr>
    </vt:vector>
  </TitlesOfParts>
  <Company>Towson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Multiplexing and Demultiplexing  (Channelization)</dc:title>
  <dc:creator>csuser</dc:creator>
  <cp:lastModifiedBy>Song, Yeong-Tae</cp:lastModifiedBy>
  <cp:revision>34</cp:revision>
  <dcterms:created xsi:type="dcterms:W3CDTF">2009-02-23T22:58:25Z</dcterms:created>
  <dcterms:modified xsi:type="dcterms:W3CDTF">2024-10-03T13:12:55Z</dcterms:modified>
</cp:coreProperties>
</file>