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0" r:id="rId3"/>
    <p:sldId id="281" r:id="rId4"/>
    <p:sldId id="284" r:id="rId5"/>
    <p:sldId id="282" r:id="rId6"/>
    <p:sldId id="285" r:id="rId7"/>
    <p:sldId id="283" r:id="rId8"/>
    <p:sldId id="286" r:id="rId9"/>
    <p:sldId id="301" r:id="rId10"/>
    <p:sldId id="300" r:id="rId11"/>
    <p:sldId id="287" r:id="rId12"/>
    <p:sldId id="258" r:id="rId13"/>
    <p:sldId id="259" r:id="rId14"/>
    <p:sldId id="288" r:id="rId15"/>
    <p:sldId id="260" r:id="rId16"/>
    <p:sldId id="289" r:id="rId17"/>
    <p:sldId id="290" r:id="rId18"/>
    <p:sldId id="262" r:id="rId19"/>
    <p:sldId id="291" r:id="rId20"/>
    <p:sldId id="292" r:id="rId21"/>
    <p:sldId id="293" r:id="rId22"/>
    <p:sldId id="294" r:id="rId23"/>
    <p:sldId id="295" r:id="rId24"/>
    <p:sldId id="296" r:id="rId25"/>
    <p:sldId id="263" r:id="rId26"/>
    <p:sldId id="297" r:id="rId27"/>
    <p:sldId id="298" r:id="rId28"/>
    <p:sldId id="299" r:id="rId2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49" autoAdjust="0"/>
  </p:normalViewPr>
  <p:slideViewPr>
    <p:cSldViewPr>
      <p:cViewPr varScale="1">
        <p:scale>
          <a:sx n="83" d="100"/>
          <a:sy n="83" d="100"/>
        </p:scale>
        <p:origin x="13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73B910-F596-42C5-8F37-AD2CD51D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330A476-4F5B-418B-96EE-D60056E1B085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CC7AD23-E076-43C6-AFBA-BEE0A0653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3272258-4166-4A27-84D5-E8BC0C2EA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F6930-0757-426F-9EF0-F454C9E691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E3A30-4F06-4116-AC7D-B51FEDB70F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1D635-B761-4F8F-9A35-65F4E60313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40968-472E-45BC-9FBB-C365E62E72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7DF2C-6A1F-42CB-A6EB-6978F34686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504A2-F9CD-47B2-A239-09DD236201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B506F-1AF0-41C9-B37F-6F395A7252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4B512-06FF-4557-89A1-FABD3E3614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41C28-A852-4B44-9CE6-28BA58C949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AAEAFC2-FF0F-4732-A201-A27CC7866A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Dr. Song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12C29BD-94E4-4F76-BED8-7C9C0AFE7F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2588"/>
          </a:xfrm>
        </p:spPr>
        <p:txBody>
          <a:bodyPr/>
          <a:lstStyle/>
          <a:p>
            <a:pPr eaLnBrk="1" hangingPunct="1"/>
            <a:r>
              <a:rPr lang="en-US"/>
              <a:t>Transmission Modes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COSC350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4"/>
    </mc:Choice>
    <mc:Fallback xmlns="">
      <p:transition spd="slow" advTm="117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Serial Bus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8740"/>
            <a:ext cx="5560925" cy="4969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00CA1-3F17-9204-9740-A590E8D88EF2}"/>
              </a:ext>
            </a:extLst>
          </p:cNvPr>
          <p:cNvSpPr txBox="1"/>
          <p:nvPr/>
        </p:nvSpPr>
        <p:spPr>
          <a:xfrm>
            <a:off x="1219200" y="540926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Up to 80Gbps (USB4. V2)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310AF-E06D-081B-282E-FB869FD40A29}"/>
              </a:ext>
            </a:extLst>
          </p:cNvPr>
          <p:cNvSpPr txBox="1"/>
          <p:nvPr/>
        </p:nvSpPr>
        <p:spPr>
          <a:xfrm>
            <a:off x="2908514" y="5409260"/>
            <a:ext cx="2324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External GPU, 3D rendering, </a:t>
            </a:r>
          </a:p>
          <a:p>
            <a:r>
              <a:rPr lang="en-US" sz="1050" dirty="0"/>
              <a:t>VR, AR, enterprise edge computing </a:t>
            </a:r>
          </a:p>
          <a:p>
            <a:r>
              <a:rPr lang="en-US" sz="1050" dirty="0"/>
              <a:t>and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55301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Three categories:</a:t>
            </a:r>
          </a:p>
          <a:p>
            <a:pPr lvl="1">
              <a:lnSpc>
                <a:spcPct val="90000"/>
              </a:lnSpc>
            </a:pPr>
            <a:r>
              <a:rPr lang="en-US" i="1"/>
              <a:t> </a:t>
            </a:r>
            <a:r>
              <a:rPr lang="en-US">
                <a:solidFill>
                  <a:srgbClr val="FF0000"/>
                </a:solidFill>
              </a:rPr>
              <a:t>Asynchronous</a:t>
            </a:r>
            <a:r>
              <a:rPr lang="en-US"/>
              <a:t> transmission can occur at any time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Synchronous</a:t>
            </a:r>
            <a:r>
              <a:rPr lang="en-US"/>
              <a:t> transmission occurs continuously with </a:t>
            </a:r>
            <a:r>
              <a:rPr lang="en-US">
                <a:solidFill>
                  <a:srgbClr val="FF0000"/>
                </a:solidFill>
              </a:rPr>
              <a:t>no gap </a:t>
            </a:r>
            <a:r>
              <a:rPr lang="en-US"/>
              <a:t>between the transmission of two data items</a:t>
            </a:r>
          </a:p>
          <a:p>
            <a:pPr lvl="1">
              <a:lnSpc>
                <a:spcPct val="90000"/>
              </a:lnSpc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Isochronous</a:t>
            </a:r>
            <a:r>
              <a:rPr lang="en-US"/>
              <a:t> transmission occurs at regular intervals with a </a:t>
            </a:r>
            <a:r>
              <a:rPr lang="en-US">
                <a:solidFill>
                  <a:srgbClr val="FF0000"/>
                </a:solidFill>
              </a:rPr>
              <a:t>fixed gap</a:t>
            </a:r>
            <a:endParaRPr lang="en-US" sz="1800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of Serial Transmission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Several standard organizations specify the details: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IEEE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ITU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EIA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To be interoperable network hardware should conform to the standards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Encoding details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Example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Connection to keyboard/mouse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Serial port on PC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Specified by EIA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Voltage is +15 or –15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Cable limited to &lt; 50 feet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Uses asynchronous communication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RS-232C Standard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4042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Sender and receiver must agree 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Number of bits per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Duration of each bit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Receiver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Does not know when a character will arrive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May wait forever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To ensure meaningful exchange send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Start bit before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One or more stop bits after character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Asynchronous communication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 synchronous mechanism transmits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back-to-back transmission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The sender and receiver must remain synchronized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RS-232 requires an extra start bit and stop bit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Requires 10 bit times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On a synchronous system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each character is sent without start or stop bits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Transmission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399"/>
            <a:ext cx="7234865" cy="2611079"/>
          </a:xfr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25479"/>
            <a:ext cx="70929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Determined by baud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Typical baud rate is 9.6Kbaud, 14.4Kbaud, 28.8Kbaud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Duration of bit is 1/baud_rate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Sender and receiver must agree on the details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Receiver examines signal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Disagreement results in framing error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Duration of a bit in RS-232C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When sender sends bits continually with synchronous mechanism 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Use of framing</a:t>
            </a:r>
            <a:r>
              <a:rPr lang="en-US" sz="2000"/>
              <a:t>: </a:t>
            </a:r>
          </a:p>
          <a:p>
            <a:pPr lvl="2"/>
            <a:r>
              <a:rPr lang="en-US" sz="1800"/>
              <a:t>Frame is used in a synchronous mechanism to handle a block of bytes</a:t>
            </a:r>
          </a:p>
          <a:p>
            <a:pPr lvl="1"/>
            <a:r>
              <a:rPr lang="en-US" sz="2000"/>
              <a:t>For proper synchronization</a:t>
            </a:r>
          </a:p>
          <a:p>
            <a:pPr lvl="2"/>
            <a:r>
              <a:rPr lang="en-US" sz="1800"/>
              <a:t>a frame starts with a special sequence of bits</a:t>
            </a:r>
          </a:p>
          <a:p>
            <a:pPr lvl="1"/>
            <a:r>
              <a:rPr lang="en-US" sz="2000"/>
              <a:t>When no data to send</a:t>
            </a:r>
          </a:p>
          <a:p>
            <a:pPr lvl="2"/>
            <a:r>
              <a:rPr lang="en-US" sz="1600"/>
              <a:t>an idle sequence (or idle byte)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Bytes, Blocks, and Frames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sz="2400"/>
              <a:t>The way data is sent over the underlying medium</a:t>
            </a:r>
          </a:p>
          <a:p>
            <a:pPr lvl="1" eaLnBrk="1" hangingPunct="1"/>
            <a:r>
              <a:rPr lang="en-US" sz="2000"/>
              <a:t>Serial: one bit is sent at a time</a:t>
            </a:r>
          </a:p>
          <a:p>
            <a:pPr lvl="1" eaLnBrk="1" hangingPunct="1"/>
            <a:r>
              <a:rPr lang="en-US" sz="2000"/>
              <a:t>Parallel: multiple bits are sent at the same time</a:t>
            </a:r>
          </a:p>
          <a:p>
            <a:pPr lvl="1" eaLnBrk="1" hangingPunct="1"/>
            <a:endParaRPr lang="en-US" sz="200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A Taxonomy of Transmission Modes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7237413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1295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Isochronous transmission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Provides </a:t>
            </a:r>
            <a:r>
              <a:rPr lang="en-US" sz="2000">
                <a:solidFill>
                  <a:srgbClr val="FF0000"/>
                </a:solidFill>
              </a:rPr>
              <a:t>steady bit flow </a:t>
            </a:r>
            <a:r>
              <a:rPr lang="en-US" sz="2000"/>
              <a:t>for multimedia applications</a:t>
            </a:r>
          </a:p>
          <a:p>
            <a:pPr>
              <a:lnSpc>
                <a:spcPct val="90000"/>
              </a:lnSpc>
            </a:pPr>
            <a:r>
              <a:rPr lang="en-US" sz="2400"/>
              <a:t>Reasoning for steady bit flow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To prevent </a:t>
            </a:r>
            <a:r>
              <a:rPr lang="en-US" sz="2000">
                <a:solidFill>
                  <a:srgbClr val="FF0000"/>
                </a:solidFill>
              </a:rPr>
              <a:t>jitter</a:t>
            </a:r>
            <a:r>
              <a:rPr lang="en-US" sz="2000"/>
              <a:t> 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2400"/>
              <a:t>At a fixed rate, </a:t>
            </a:r>
            <a:r>
              <a:rPr lang="en-US" sz="2400">
                <a:solidFill>
                  <a:srgbClr val="FF0000"/>
                </a:solidFill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Network interface handles transmission at exactly </a:t>
            </a:r>
            <a:r>
              <a:rPr lang="en-US" sz="2000">
                <a:solidFill>
                  <a:srgbClr val="FF3300"/>
                </a:solidFill>
              </a:rPr>
              <a:t>R</a:t>
            </a:r>
            <a:r>
              <a:rPr lang="en-US" sz="2000"/>
              <a:t> bits per second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Isochronous Transmission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Type of communications channel:</a:t>
            </a:r>
          </a:p>
          <a:p>
            <a:pPr lvl="1"/>
            <a:r>
              <a:rPr lang="en-US" sz="2000"/>
              <a:t>Simplex</a:t>
            </a:r>
          </a:p>
          <a:p>
            <a:pPr lvl="1"/>
            <a:r>
              <a:rPr lang="en-US" sz="2000"/>
              <a:t>Full-Duplex</a:t>
            </a:r>
          </a:p>
          <a:p>
            <a:pPr lvl="1"/>
            <a:r>
              <a:rPr lang="en-US" sz="2000"/>
              <a:t>Half-Duplex</a:t>
            </a:r>
          </a:p>
          <a:p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Simplex</a:t>
            </a:r>
            <a:r>
              <a:rPr lang="en-US" sz="2400"/>
              <a:t>: transfer data in a single direction</a:t>
            </a:r>
          </a:p>
          <a:p>
            <a:pPr lvl="1"/>
            <a:r>
              <a:rPr lang="en-US" sz="2000"/>
              <a:t>analogous to broadcast radio or </a:t>
            </a:r>
            <a:r>
              <a:rPr lang="fr-FR" sz="2000"/>
              <a:t>television</a:t>
            </a:r>
          </a:p>
          <a:p>
            <a:r>
              <a:rPr lang="en-US" sz="2300">
                <a:solidFill>
                  <a:srgbClr val="FF0000"/>
                </a:solidFill>
              </a:rPr>
              <a:t>Full-Duplex</a:t>
            </a:r>
            <a:r>
              <a:rPr lang="en-US" sz="2300"/>
              <a:t>: allows transmission in two directions simultaneously</a:t>
            </a:r>
          </a:p>
          <a:p>
            <a:pPr lvl="1"/>
            <a:r>
              <a:rPr lang="en-US" sz="2000"/>
              <a:t>analogous to a voice telephone conversation</a:t>
            </a:r>
          </a:p>
          <a:p>
            <a:pPr lvl="2"/>
            <a:endParaRPr lang="en-US" sz="18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Simplex, Half-Duplex, and Full-Duplex Transmission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200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Half-Duplex</a:t>
            </a:r>
            <a:r>
              <a:rPr lang="en-US"/>
              <a:t>: A half-duplex mechanism involves a shared transmission medium</a:t>
            </a:r>
          </a:p>
          <a:p>
            <a:pPr lvl="1"/>
            <a:r>
              <a:rPr lang="en-US"/>
              <a:t>The shared medium can be used for communication in each direction but not simultaneously</a:t>
            </a:r>
          </a:p>
          <a:p>
            <a:pPr lvl="1"/>
            <a:r>
              <a:rPr lang="en-US"/>
              <a:t>It is analogous to using </a:t>
            </a:r>
            <a:r>
              <a:rPr lang="en-US">
                <a:solidFill>
                  <a:srgbClr val="FF0000"/>
                </a:solidFill>
              </a:rPr>
              <a:t>walkie-talkies</a:t>
            </a:r>
            <a:endParaRPr lang="en-US"/>
          </a:p>
          <a:p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Simplex, Half-Duplex, and Full-Duplex Transmission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8" descr="f5_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30872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Two-way communication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63833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Desirable in practice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Require each side to have transmitter and receiver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Called full-duplex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301750" y="1752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0" name="Text Box 10"/>
          <p:cNvSpPr txBox="1">
            <a:spLocks noChangeArrowheads="1"/>
          </p:cNvSpPr>
          <p:nvPr/>
        </p:nvSpPr>
        <p:spPr bwMode="auto">
          <a:xfrm>
            <a:off x="914400" y="3962400"/>
            <a:ext cx="70691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Transmitter on one side connected to receiver on other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Separate wires needed to carry current in each direction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Common ground wire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DB-25 connector (RS-232 defines it) used </a:t>
            </a:r>
          </a:p>
          <a:p>
            <a:pPr lvl="1"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Pin 2 is transmit</a:t>
            </a:r>
          </a:p>
          <a:p>
            <a:pPr lvl="1"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Pin 3 is receive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Terms </a:t>
            </a:r>
            <a:r>
              <a:rPr lang="en-US" sz="2400" dirty="0">
                <a:solidFill>
                  <a:srgbClr val="FF0000"/>
                </a:solidFill>
              </a:rPr>
              <a:t>Data Communications Equipment </a:t>
            </a:r>
            <a:r>
              <a:rPr lang="en-US" sz="2400" dirty="0"/>
              <a:t>(DCE) and </a:t>
            </a:r>
            <a:r>
              <a:rPr lang="en-US" sz="2400" dirty="0">
                <a:solidFill>
                  <a:srgbClr val="FF0000"/>
                </a:solidFill>
              </a:rPr>
              <a:t>Data Terminal Equipment </a:t>
            </a:r>
            <a:r>
              <a:rPr lang="en-US" sz="2400" dirty="0"/>
              <a:t>(DTE) - originally from </a:t>
            </a:r>
            <a:r>
              <a:rPr lang="en-US" sz="2400" dirty="0">
                <a:solidFill>
                  <a:srgbClr val="FF3300"/>
                </a:solidFill>
              </a:rPr>
              <a:t>AT&amp;T </a:t>
            </a:r>
          </a:p>
          <a:p>
            <a:pPr lvl="1"/>
            <a:r>
              <a:rPr lang="en-US" sz="2000" dirty="0"/>
              <a:t>Communication equipment (circuit-terminating equipment)</a:t>
            </a:r>
          </a:p>
          <a:p>
            <a:pPr lvl="1"/>
            <a:r>
              <a:rPr lang="en-US" sz="2000" dirty="0"/>
              <a:t>DTE typically represents computers, terminals, or devices that originate or process data</a:t>
            </a:r>
          </a:p>
          <a:p>
            <a:pPr lvl="1"/>
            <a:r>
              <a:rPr lang="en-US" sz="2000" dirty="0"/>
              <a:t>DCE refers to devices like modems, routers, or network interfaces that provide a connection between DTE and a communication line e.g. modem &lt;-&gt; phone line</a:t>
            </a:r>
          </a:p>
          <a:p>
            <a:r>
              <a:rPr lang="en-US" sz="2400" dirty="0"/>
              <a:t>When a business leases a data circuit from a phone company</a:t>
            </a:r>
          </a:p>
          <a:p>
            <a:pPr lvl="1"/>
            <a:r>
              <a:rPr lang="en-US" sz="2000" dirty="0"/>
              <a:t>the phone company installs DCE equipment</a:t>
            </a:r>
          </a:p>
          <a:p>
            <a:pPr lvl="1"/>
            <a:r>
              <a:rPr lang="en-US" sz="2000" dirty="0"/>
              <a:t>the business attaches DTE equipment to the DCE equipment</a:t>
            </a:r>
          </a:p>
          <a:p>
            <a:pPr eaLnBrk="1" hangingPunct="1"/>
            <a:endParaRPr lang="en-US" sz="2400" dirty="0"/>
          </a:p>
          <a:p>
            <a:endParaRPr lang="en-US" sz="24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DCE and DTE Equipment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Several standards for the interface between DCE and DTE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RS-232</a:t>
            </a:r>
            <a:r>
              <a:rPr lang="en-US" sz="2000" dirty="0"/>
              <a:t> standard: lower than 20Kbps 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RS-449</a:t>
            </a:r>
            <a:r>
              <a:rPr lang="en-US" sz="2000" dirty="0"/>
              <a:t> standard: 2Mbps</a:t>
            </a:r>
          </a:p>
          <a:p>
            <a:pPr lvl="1"/>
            <a:r>
              <a:rPr lang="en-US" sz="2000" dirty="0"/>
              <a:t>The RS-485 standard: 10Mbps, up to 4000ft, half/full duplex</a:t>
            </a:r>
          </a:p>
          <a:p>
            <a:pPr lvl="1"/>
            <a:r>
              <a:rPr lang="en-US" sz="2000" dirty="0"/>
              <a:t>The RS-422 standard: 10Mbps, up to 4000ft, full duplex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DCE and DTE Equipment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533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Transfer data bits at the same time over separate media</a:t>
            </a:r>
          </a:p>
          <a:p>
            <a:pPr eaLnBrk="1" hangingPunct="1"/>
            <a:r>
              <a:rPr lang="en-US" sz="2400"/>
              <a:t>Used with a wired medium that uses multiple, independent wires</a:t>
            </a:r>
          </a:p>
          <a:p>
            <a:pPr eaLnBrk="1" hangingPunct="1"/>
            <a:r>
              <a:rPr lang="en-US" sz="2400"/>
              <a:t>The signals on all wires are synchronized</a:t>
            </a:r>
          </a:p>
          <a:p>
            <a:pPr eaLnBrk="1" hangingPunct="1"/>
            <a:r>
              <a:rPr lang="en-US" sz="2400"/>
              <a:t>Advantages</a:t>
            </a:r>
          </a:p>
          <a:p>
            <a:pPr lvl="1" eaLnBrk="1" hangingPunct="1"/>
            <a:r>
              <a:rPr lang="en-US" sz="2000"/>
              <a:t>High speed: it can send </a:t>
            </a:r>
            <a:r>
              <a:rPr lang="en-US" sz="2000">
                <a:solidFill>
                  <a:srgbClr val="FF3300"/>
                </a:solidFill>
              </a:rPr>
              <a:t>N</a:t>
            </a:r>
            <a:r>
              <a:rPr lang="en-US" sz="2000"/>
              <a:t> bits at the same time</a:t>
            </a:r>
          </a:p>
          <a:p>
            <a:pPr lvl="1" eaLnBrk="1" hangingPunct="1"/>
            <a:r>
              <a:rPr lang="en-US" sz="2000"/>
              <a:t>Match to underlying hardware</a:t>
            </a:r>
          </a:p>
          <a:p>
            <a:pPr lvl="1" eaLnBrk="1" hangingPunct="1"/>
            <a:endParaRPr lang="en-US" sz="200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Parallel Transmission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6962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One bit at a time</a:t>
            </a:r>
          </a:p>
          <a:p>
            <a:pPr eaLnBrk="1" hangingPunct="1"/>
            <a:r>
              <a:rPr lang="en-US" dirty="0"/>
              <a:t>Advantages</a:t>
            </a:r>
          </a:p>
          <a:p>
            <a:pPr lvl="1" eaLnBrk="1" hangingPunct="1"/>
            <a:r>
              <a:rPr lang="en-US" dirty="0"/>
              <a:t>Can be extended with much less cost</a:t>
            </a:r>
          </a:p>
          <a:p>
            <a:pPr lvl="1" eaLnBrk="1" hangingPunct="1"/>
            <a:r>
              <a:rPr lang="en-US" dirty="0"/>
              <a:t>No timing problem: only one wire</a:t>
            </a:r>
          </a:p>
          <a:p>
            <a:pPr lvl="1" eaLnBrk="1" hangingPunct="1"/>
            <a:r>
              <a:rPr lang="en-US" dirty="0"/>
              <a:t>No electromagnetic noise at high data rate</a:t>
            </a:r>
          </a:p>
          <a:p>
            <a:pPr eaLnBrk="1" hangingPunct="1"/>
            <a:r>
              <a:rPr lang="en-US" dirty="0"/>
              <a:t>To use serial communication</a:t>
            </a:r>
          </a:p>
          <a:p>
            <a:pPr lvl="1" eaLnBrk="1" hangingPunct="1"/>
            <a:r>
              <a:rPr lang="en-US" dirty="0"/>
              <a:t>Convert between parallel form to the serial form used on the wire</a:t>
            </a:r>
          </a:p>
          <a:p>
            <a:pPr lvl="1" eaLnBrk="1" hangingPunct="1"/>
            <a:r>
              <a:rPr lang="en-US" dirty="0"/>
              <a:t>Simple case:</a:t>
            </a:r>
          </a:p>
          <a:p>
            <a:pPr lvl="2" eaLnBrk="1" hangingPunct="1"/>
            <a:r>
              <a:rPr lang="en-US" dirty="0"/>
              <a:t>A single chip known as Universal Asynchronous Receiver and Transmitter (UART) for conversion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Serial Transmission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882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MSB or LSB first?</a:t>
            </a:r>
          </a:p>
          <a:p>
            <a:pPr lvl="1" eaLnBrk="1" hangingPunct="1"/>
            <a:r>
              <a:rPr lang="en-US"/>
              <a:t>Little-endian: LSB first</a:t>
            </a:r>
          </a:p>
          <a:p>
            <a:pPr lvl="1" eaLnBrk="1" hangingPunct="1"/>
            <a:r>
              <a:rPr lang="en-US"/>
              <a:t>Big-endian: MSB first</a:t>
            </a:r>
          </a:p>
          <a:p>
            <a:pPr lvl="1" eaLnBrk="1" hangingPunct="1"/>
            <a:r>
              <a:rPr lang="en-US"/>
              <a:t>Sender and receiver must agree</a:t>
            </a:r>
          </a:p>
          <a:p>
            <a:pPr eaLnBrk="1" hangingPunct="1"/>
            <a:r>
              <a:rPr lang="en-US"/>
              <a:t>MSB and LSB can be used together</a:t>
            </a:r>
          </a:p>
          <a:p>
            <a:pPr lvl="1" eaLnBrk="1" hangingPunct="1"/>
            <a:r>
              <a:rPr lang="en-US"/>
              <a:t>Byte: big-endian, bit: little-endian</a:t>
            </a:r>
          </a:p>
          <a:p>
            <a:pPr lvl="1" eaLnBrk="1" hangingPunct="1"/>
            <a:r>
              <a:rPr lang="en-US"/>
              <a:t>E.g. 87654321  16 15 14 13 12 11 10 9 …..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Transmission order: Bits and Bytes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70585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industry standard developed in the mid-1990s</a:t>
            </a:r>
          </a:p>
          <a:p>
            <a:r>
              <a:rPr lang="en-US" dirty="0"/>
              <a:t>Designed to standardize the connection of computer peripherals to personal computers</a:t>
            </a:r>
          </a:p>
          <a:p>
            <a:r>
              <a:rPr lang="en-US" dirty="0"/>
              <a:t>Effectively replaced a variety of earlier interfaces such as serial and parallel ports, as well as power chargers for portable devices</a:t>
            </a:r>
          </a:p>
          <a:p>
            <a:r>
              <a:rPr lang="en-US" dirty="0"/>
              <a:t>The most recent USB specification is </a:t>
            </a:r>
            <a:r>
              <a:rPr lang="en-US" b="1" dirty="0"/>
              <a:t>USB4 Version 2.0</a:t>
            </a:r>
            <a:r>
              <a:rPr lang="en-US" dirty="0"/>
              <a:t>, which offers a significant bandwidth upgrade of up to </a:t>
            </a:r>
            <a:r>
              <a:rPr lang="en-US" b="1" dirty="0"/>
              <a:t>80 Gbps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Serial Bus</a:t>
            </a:r>
          </a:p>
        </p:txBody>
      </p:sp>
    </p:spTree>
    <p:extLst>
      <p:ext uri="{BB962C8B-B14F-4D97-AF65-F5344CB8AC3E}">
        <p14:creationId xmlns:p14="http://schemas.microsoft.com/office/powerpoint/2010/main" val="924515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2201</TotalTime>
  <Words>890</Words>
  <Application>Microsoft Office PowerPoint</Application>
  <PresentationFormat>On-screen Show (4:3)</PresentationFormat>
  <Paragraphs>140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Transmission Modes</vt:lpstr>
      <vt:lpstr>A Taxonomy of Transmission Modes</vt:lpstr>
      <vt:lpstr>Parallel Transmission</vt:lpstr>
      <vt:lpstr>PowerPoint Presentation</vt:lpstr>
      <vt:lpstr>Serial Transmission</vt:lpstr>
      <vt:lpstr>PowerPoint Presentation</vt:lpstr>
      <vt:lpstr>Transmission order: Bits and Bytes</vt:lpstr>
      <vt:lpstr>PowerPoint Presentation</vt:lpstr>
      <vt:lpstr>Universal Serial Bus</vt:lpstr>
      <vt:lpstr>Universal Serial Bus</vt:lpstr>
      <vt:lpstr>Timing of Serial Transmission</vt:lpstr>
      <vt:lpstr>Encoding details</vt:lpstr>
      <vt:lpstr>The RS-232C Standard</vt:lpstr>
      <vt:lpstr>PowerPoint Presentation</vt:lpstr>
      <vt:lpstr>Asynchronous communication</vt:lpstr>
      <vt:lpstr>Synchronous Transmission</vt:lpstr>
      <vt:lpstr>PowerPoint Presentation</vt:lpstr>
      <vt:lpstr>Duration of a bit in RS-232C</vt:lpstr>
      <vt:lpstr>Bytes, Blocks, and Frames</vt:lpstr>
      <vt:lpstr>PowerPoint Presentation</vt:lpstr>
      <vt:lpstr>Isochronous Transmission</vt:lpstr>
      <vt:lpstr>Simplex, Half-Duplex, and Full-Duplex Transmission</vt:lpstr>
      <vt:lpstr>PowerPoint Presentation</vt:lpstr>
      <vt:lpstr>Simplex, Half-Duplex, and Full-Duplex Transmission</vt:lpstr>
      <vt:lpstr>Two-way communication</vt:lpstr>
      <vt:lpstr>DCE and DTE Equipment</vt:lpstr>
      <vt:lpstr>DCE and DTE Equipment</vt:lpstr>
      <vt:lpstr>PowerPoint Presentation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Asynchronous Communication</dc:title>
  <dc:creator>ysong</dc:creator>
  <cp:lastModifiedBy>Song, Yeong-Tae</cp:lastModifiedBy>
  <cp:revision>50</cp:revision>
  <dcterms:created xsi:type="dcterms:W3CDTF">2001-09-25T15:58:24Z</dcterms:created>
  <dcterms:modified xsi:type="dcterms:W3CDTF">2024-09-24T12:42:32Z</dcterms:modified>
</cp:coreProperties>
</file>