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4"/>
  </p:notesMasterIdLst>
  <p:sldIdLst>
    <p:sldId id="256" r:id="rId2"/>
    <p:sldId id="274" r:id="rId3"/>
    <p:sldId id="275" r:id="rId4"/>
    <p:sldId id="258" r:id="rId5"/>
    <p:sldId id="259" r:id="rId6"/>
    <p:sldId id="260" r:id="rId7"/>
    <p:sldId id="261" r:id="rId8"/>
    <p:sldId id="276" r:id="rId9"/>
    <p:sldId id="277" r:id="rId10"/>
    <p:sldId id="279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0" r:id="rId19"/>
    <p:sldId id="271" r:id="rId20"/>
    <p:sldId id="272" r:id="rId21"/>
    <p:sldId id="278" r:id="rId22"/>
    <p:sldId id="273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6" autoAdjust="0"/>
    <p:restoredTop sz="86416" autoAdjust="0"/>
  </p:normalViewPr>
  <p:slideViewPr>
    <p:cSldViewPr>
      <p:cViewPr varScale="1">
        <p:scale>
          <a:sx n="76" d="100"/>
          <a:sy n="76" d="100"/>
        </p:scale>
        <p:origin x="5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FA5774B-FEB1-43A0-BB1A-EF3FE58F3030}" type="datetimeFigureOut">
              <a:rPr lang="en-US"/>
              <a:pPr>
                <a:defRPr/>
              </a:pPr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82F0683-38B3-48DA-ABBF-EA39C1617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80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F0683-38B3-48DA-ABBF-EA39C161759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0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COSC350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3FC3E51-0929-45AA-ADCE-A3D4889E31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COSC350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42A7D78-94A4-4CBC-8A49-7997880672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COSC350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7B739B2-3078-431A-9E55-F663EAACB5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COSC350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D58699-4821-45BD-B853-ED7AD74F9E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COSC350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92CE6BD-E881-40D9-85A9-1131BA1C4C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COSC350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EC8116-BDE9-4A8E-8446-4665FB715C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COSC350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D27E02E-A7C5-44E0-AF43-9013D7079A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COSC350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5C1DBA8-393B-423A-998E-97D83D5223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COSC350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B751717-F858-4C0F-8FB2-E1A5A635FA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COSC350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11C88F9-7CB0-4DA5-85ED-A8B4DD7ED4E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COSC350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BE8DDA1-F95B-4820-ADCA-5B28A4338B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COSC350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E2BD10E-2FCC-4D00-926B-1C3735CD52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5200" smtClean="0"/>
              <a:t>The IEEE MAC Sub-Layer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074" name="Rectangle 4"/>
          <p:cNvSpPr>
            <a:spLocks noGrp="1" noChangeArrowheads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Interference may cause transmission failure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simultaneously transmission cause collision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The transmissions will be </a:t>
            </a:r>
            <a:r>
              <a:rPr lang="en-US" smtClean="0">
                <a:solidFill>
                  <a:srgbClr val="FF0000"/>
                </a:solidFill>
              </a:rPr>
              <a:t>garbled</a:t>
            </a:r>
            <a:endParaRPr lang="en-US" smtClean="0"/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The protocol handles a collision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by requiring a sender to </a:t>
            </a:r>
            <a:r>
              <a:rPr lang="en-US" smtClean="0">
                <a:solidFill>
                  <a:srgbClr val="FF0000"/>
                </a:solidFill>
              </a:rPr>
              <a:t>retransmit</a:t>
            </a:r>
            <a:r>
              <a:rPr lang="en-US" smtClean="0"/>
              <a:t> each </a:t>
            </a:r>
            <a:r>
              <a:rPr lang="en-US" smtClean="0">
                <a:solidFill>
                  <a:srgbClr val="FF0000"/>
                </a:solidFill>
              </a:rPr>
              <a:t>lost packet</a:t>
            </a:r>
            <a:endParaRPr lang="en-US" smtClean="0"/>
          </a:p>
          <a:p>
            <a:endParaRPr lang="en-US" sz="3600" smtClean="0"/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13604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1871663"/>
            <a:ext cx="8534400" cy="399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>
              <a:buFontTx/>
              <a:buChar char="•"/>
            </a:pPr>
            <a:r>
              <a:rPr lang="en-US" sz="3200">
                <a:latin typeface="Times New Roman" pitchFamily="18" charset="0"/>
              </a:rPr>
              <a:t>N</a:t>
            </a:r>
            <a:r>
              <a:rPr lang="en-US" sz="2800">
                <a:latin typeface="Times New Roman" pitchFamily="18" charset="0"/>
              </a:rPr>
              <a:t>o central control managing when computers transmit on ether 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pitchFamily="18" charset="0"/>
              </a:rPr>
              <a:t>Ethernet employs CSMA to coordinate transmission among multiple attached computers </a:t>
            </a:r>
          </a:p>
          <a:p>
            <a:pPr lvl="1">
              <a:buFontTx/>
              <a:buChar char="•"/>
            </a:pPr>
            <a:r>
              <a:rPr lang="en-US" sz="2800" i="1">
                <a:latin typeface="Times New Roman" pitchFamily="18" charset="0"/>
              </a:rPr>
              <a:t>Carrier Sense with Multiple Access</a:t>
            </a:r>
            <a:r>
              <a:rPr lang="en-US" sz="2800">
                <a:latin typeface="Times New Roman" pitchFamily="18" charset="0"/>
              </a:rPr>
              <a:t> </a:t>
            </a:r>
          </a:p>
          <a:p>
            <a:pPr lvl="2">
              <a:buFontTx/>
              <a:buChar char="•"/>
            </a:pPr>
            <a:r>
              <a:rPr lang="en-US" sz="2800">
                <a:latin typeface="Times New Roman" pitchFamily="18" charset="0"/>
              </a:rPr>
              <a:t>Multiple access - multiple computers are attached and any can be transmitter </a:t>
            </a:r>
          </a:p>
          <a:p>
            <a:pPr lvl="2">
              <a:buFontTx/>
              <a:buChar char="•"/>
            </a:pPr>
            <a:r>
              <a:rPr lang="en-US" sz="2800">
                <a:latin typeface="Times New Roman" pitchFamily="18" charset="0"/>
              </a:rPr>
              <a:t>Carrier sense - computer wanting to transmit tests ether for carrier before transmitting 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13317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133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58177"/>
            <a:ext cx="8229600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CSMA(Carrier Sense Multiple Access)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304800" y="1752600"/>
            <a:ext cx="84582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>
              <a:buFontTx/>
              <a:buChar char="•"/>
            </a:pPr>
            <a:r>
              <a:rPr lang="en-US" sz="2800">
                <a:latin typeface="Times New Roman" pitchFamily="18" charset="0"/>
              </a:rPr>
              <a:t>Even with CSMA, two computers may transmit simultaneously </a:t>
            </a:r>
          </a:p>
          <a:p>
            <a:pPr lvl="2">
              <a:buFontTx/>
              <a:buChar char="•"/>
            </a:pPr>
            <a:r>
              <a:rPr lang="en-US" sz="2800">
                <a:latin typeface="Times New Roman" pitchFamily="18" charset="0"/>
              </a:rPr>
              <a:t>3 states are possible – contention, transmit, idle</a:t>
            </a:r>
          </a:p>
          <a:p>
            <a:pPr lvl="3">
              <a:buFontTx/>
              <a:buChar char="•"/>
            </a:pPr>
            <a:r>
              <a:rPr lang="en-US" sz="2800">
                <a:latin typeface="Times New Roman" pitchFamily="18" charset="0"/>
              </a:rPr>
              <a:t>Contention period is twice the time that the signal travels 2 farthest stations</a:t>
            </a:r>
          </a:p>
          <a:p>
            <a:pPr lvl="2">
              <a:buFontTx/>
              <a:buChar char="•"/>
            </a:pPr>
            <a:r>
              <a:rPr lang="en-US" sz="2800">
                <a:latin typeface="Times New Roman" pitchFamily="18" charset="0"/>
              </a:rPr>
              <a:t>Both check ether at the same time, find it idle, and begin transmitting </a:t>
            </a:r>
          </a:p>
          <a:p>
            <a:pPr lvl="2">
              <a:buFontTx/>
              <a:buChar char="•"/>
            </a:pPr>
            <a:r>
              <a:rPr lang="en-US" sz="2800">
                <a:latin typeface="Times New Roman" pitchFamily="18" charset="0"/>
              </a:rPr>
              <a:t>Window for transmission depends on speed of propagation in ether 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304800"/>
            <a:ext cx="8229600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Collision detection – CD (IEEE 802.3)</a:t>
            </a:r>
            <a:endParaRPr lang="en-US" sz="3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2800" smtClean="0">
                <a:latin typeface="Times New Roman" pitchFamily="18" charset="0"/>
              </a:rPr>
              <a:t>Signals from two computers will interfere with each other </a:t>
            </a:r>
          </a:p>
          <a:p>
            <a:pPr lvl="1" eaLnBrk="1" hangingPunct="1"/>
            <a:r>
              <a:rPr lang="en-US" sz="2800" smtClean="0">
                <a:latin typeface="Times New Roman" pitchFamily="18" charset="0"/>
              </a:rPr>
              <a:t>Overlapping frames is called a </a:t>
            </a:r>
            <a:r>
              <a:rPr lang="en-US" sz="2800" i="1" smtClean="0">
                <a:latin typeface="Times New Roman" pitchFamily="18" charset="0"/>
              </a:rPr>
              <a:t>collision</a:t>
            </a:r>
            <a:r>
              <a:rPr lang="en-US" sz="2800" smtClean="0">
                <a:latin typeface="Times New Roman" pitchFamily="18" charset="0"/>
              </a:rPr>
              <a:t> </a:t>
            </a:r>
          </a:p>
          <a:p>
            <a:pPr lvl="2" eaLnBrk="1" hangingPunct="1"/>
            <a:r>
              <a:rPr lang="en-US" sz="2800" smtClean="0">
                <a:latin typeface="Times New Roman" pitchFamily="18" charset="0"/>
              </a:rPr>
              <a:t>No harm to hardware </a:t>
            </a:r>
          </a:p>
          <a:p>
            <a:pPr lvl="2" eaLnBrk="1" hangingPunct="1"/>
            <a:r>
              <a:rPr lang="en-US" sz="2800" smtClean="0">
                <a:latin typeface="Times New Roman" pitchFamily="18" charset="0"/>
              </a:rPr>
              <a:t>Data from both frames is garbled </a:t>
            </a:r>
          </a:p>
          <a:p>
            <a:pPr lvl="2" eaLnBrk="1" hangingPunct="1"/>
            <a:r>
              <a:rPr lang="en-US" sz="2800" smtClean="0">
                <a:latin typeface="Times New Roman" pitchFamily="18" charset="0"/>
              </a:rPr>
              <a:t>Send out collision presence signal</a:t>
            </a:r>
          </a:p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b="1" smtClean="0">
                <a:solidFill>
                  <a:schemeClr val="tx1"/>
                </a:solidFill>
              </a:rPr>
              <a:t>Collision detection – CD (IEEE 802.3)</a:t>
            </a:r>
            <a:r>
              <a:rPr lang="en-US" sz="360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sz="3800" b="1" dirty="0" smtClean="0"/>
              <a:t>Ethernet CD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33400" y="2209800"/>
            <a:ext cx="78486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Ethernet interfaces include hardware to detect transmission </a:t>
            </a:r>
          </a:p>
          <a:p>
            <a:pPr eaLnBrk="1" hangingPunct="1"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Monitors outgoing signal </a:t>
            </a:r>
          </a:p>
          <a:p>
            <a:pPr eaLnBrk="1" hangingPunct="1"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Garbled signal is interpreted as a collision </a:t>
            </a:r>
          </a:p>
          <a:p>
            <a:pPr eaLnBrk="1" hangingPunct="1"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After collision is detected, computer stops transmitting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77946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81000" y="1600200"/>
            <a:ext cx="84582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sz="2800">
                <a:latin typeface="Times New Roman" pitchFamily="18" charset="0"/>
              </a:rPr>
              <a:t>Computer that detects a collision sends special signal to force all other interfaces to detect collision </a:t>
            </a:r>
          </a:p>
          <a:p>
            <a:pPr>
              <a:buFontTx/>
              <a:buChar char="•"/>
            </a:pPr>
            <a:r>
              <a:rPr lang="en-US" sz="2800">
                <a:latin typeface="Times New Roman" pitchFamily="18" charset="0"/>
              </a:rPr>
              <a:t>Computer then waits for Ether to be idle before transmitting </a:t>
            </a:r>
          </a:p>
          <a:p>
            <a:pPr>
              <a:buFontTx/>
              <a:buChar char="•"/>
            </a:pPr>
            <a:r>
              <a:rPr lang="en-US" sz="2800">
                <a:latin typeface="Times New Roman" pitchFamily="18" charset="0"/>
              </a:rPr>
              <a:t>If both computers wait same length of time, frames will collide again </a:t>
            </a:r>
          </a:p>
          <a:p>
            <a:pPr>
              <a:buFontTx/>
              <a:buChar char="•"/>
            </a:pPr>
            <a:r>
              <a:rPr lang="en-US" sz="2800">
                <a:latin typeface="Times New Roman" pitchFamily="18" charset="0"/>
              </a:rPr>
              <a:t>Standard specifies maximum delay, and both computers choose random delay less than maximum </a:t>
            </a:r>
          </a:p>
        </p:txBody>
      </p:sp>
      <p:sp>
        <p:nvSpPr>
          <p:cNvPr id="17413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174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72575"/>
            <a:ext cx="8229600" cy="6969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Recovery from collision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waiting, computers use carrier sense to avoid subsequent collision </a:t>
            </a:r>
          </a:p>
          <a:p>
            <a:pPr lvl="1" eaLnBrk="1" hangingPunct="1"/>
            <a:r>
              <a:rPr lang="en-US" smtClean="0"/>
              <a:t>Computer with shorter delay will go first </a:t>
            </a:r>
          </a:p>
          <a:p>
            <a:pPr lvl="1" eaLnBrk="1" hangingPunct="1"/>
            <a:r>
              <a:rPr lang="en-US" smtClean="0"/>
              <a:t>Other computers may transmit first </a:t>
            </a:r>
          </a:p>
          <a:p>
            <a:pPr eaLnBrk="1" hangingPunct="1"/>
            <a:endParaRPr lang="en-US" smtClean="0"/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Recovery from collision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457200" y="1752600"/>
            <a:ext cx="8382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Even with random delays, collisions may occur </a:t>
            </a:r>
          </a:p>
          <a:p>
            <a:pPr lvl="1"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Especially likely with busy segments </a:t>
            </a:r>
          </a:p>
          <a:p>
            <a:pPr lvl="1"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Computers double delay with each subsequent collision </a:t>
            </a:r>
          </a:p>
          <a:p>
            <a:pPr lvl="1"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Reduces likelihood of sequence of collisions </a:t>
            </a:r>
          </a:p>
          <a:p>
            <a:pPr lvl="1"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After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 collisions, a random number between 0 and 2</a:t>
            </a:r>
            <a:r>
              <a:rPr lang="en-US" sz="2800" baseline="30000" dirty="0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 –1 is chosen</a:t>
            </a:r>
          </a:p>
          <a:p>
            <a:pPr lvl="2"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K * 51.2 </a:t>
            </a:r>
            <a:r>
              <a:rPr lang="el-GR" sz="2800" dirty="0" smtClean="0">
                <a:latin typeface="Times New Roman" pitchFamily="18" charset="0"/>
              </a:rPr>
              <a:t>μ</a:t>
            </a:r>
            <a:r>
              <a:rPr lang="en-US" sz="2800" dirty="0" smtClean="0">
                <a:latin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</a:rPr>
              <a:t>, where k is the random number between 0 and 2</a:t>
            </a:r>
            <a:r>
              <a:rPr lang="en-US" sz="2800" baseline="30000" dirty="0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 – 1 </a:t>
            </a:r>
          </a:p>
          <a:p>
            <a:pPr lvl="2"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When </a:t>
            </a:r>
            <a:r>
              <a:rPr lang="en-US" sz="2800" dirty="0" err="1">
                <a:latin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</a:rPr>
              <a:t> = 3, k is between 0 and 2</a:t>
            </a:r>
            <a:r>
              <a:rPr lang="en-US" sz="2800" baseline="30000" dirty="0">
                <a:latin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</a:rPr>
              <a:t> - 1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19461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93486" y="344487"/>
            <a:ext cx="8229600" cy="11398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Binary Exponential </a:t>
            </a:r>
            <a:r>
              <a:rPr lang="en-US" b="1" dirty="0" err="1" smtClean="0">
                <a:solidFill>
                  <a:schemeClr val="tx1"/>
                </a:solidFill>
              </a:rPr>
              <a:t>backoff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6191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4800" y="1752600"/>
            <a:ext cx="8382000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3600" dirty="0">
                <a:latin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</a:rPr>
              <a:t>n contrast with wired LAN, not all participants may be able to reach each other </a:t>
            </a:r>
          </a:p>
          <a:p>
            <a:pPr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Low signal strength </a:t>
            </a:r>
          </a:p>
          <a:p>
            <a:pPr>
              <a:buFontTx/>
              <a:buChar char="•"/>
            </a:pPr>
            <a:r>
              <a:rPr lang="en-US" sz="3200" dirty="0">
                <a:latin typeface="Times New Roman" pitchFamily="18" charset="0"/>
              </a:rPr>
              <a:t>Propagation blocked by walls, etc.</a:t>
            </a:r>
          </a:p>
          <a:p>
            <a:pPr lvl="1"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Can't depend on CD; not all participants may hear</a:t>
            </a:r>
          </a:p>
          <a:p>
            <a:pPr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Wireless LANs use a modified access protocol known as  CSMA with </a:t>
            </a:r>
            <a:r>
              <a:rPr lang="en-US" sz="2800" dirty="0">
                <a:solidFill>
                  <a:srgbClr val="FF3300"/>
                </a:solidFill>
                <a:latin typeface="Times New Roman" pitchFamily="18" charset="0"/>
              </a:rPr>
              <a:t>Collision Avoidance</a:t>
            </a:r>
            <a:r>
              <a:rPr lang="en-US" sz="2800" dirty="0">
                <a:latin typeface="Times New Roman" pitchFamily="18" charset="0"/>
              </a:rPr>
              <a:t> (CSMA/CA)</a:t>
            </a: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sz="2800" dirty="0">
              <a:latin typeface="Times New Roman" pitchFamily="18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5153025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100">
                <a:latin typeface="Times New Roman" pitchFamily="18" charset="0"/>
              </a:rPr>
              <a:t/>
            </a:r>
            <a:br>
              <a:rPr lang="en-US" sz="11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/>
            </a:r>
            <a:br>
              <a:rPr lang="en-US" sz="24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sp>
        <p:nvSpPr>
          <p:cNvPr id="20487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20488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77812"/>
            <a:ext cx="8229600" cy="1139825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chemeClr val="tx1"/>
                </a:solidFill>
              </a:rPr>
              <a:t>Limited connectivity with wireless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For computer 1, computer 3 may not be visible. So when computer 1 and computer 3 transmit at the same time to computer 2, it will detect a collision. It is called the “hidden station” problem.</a:t>
            </a:r>
          </a:p>
        </p:txBody>
      </p:sp>
      <p:sp>
        <p:nvSpPr>
          <p:cNvPr id="21509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CSMA/CA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3" b="10526"/>
          <a:stretch>
            <a:fillRect/>
          </a:stretch>
        </p:blipFill>
        <p:spPr bwMode="auto">
          <a:xfrm>
            <a:off x="838200" y="3429000"/>
            <a:ext cx="74660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Multiple, independent computers must coordinate to access a shared medium</a:t>
            </a:r>
          </a:p>
          <a:p>
            <a:pPr eaLnBrk="1" hangingPunct="1"/>
            <a:r>
              <a:rPr lang="en-US" smtClean="0"/>
              <a:t>Three approaches:</a:t>
            </a:r>
          </a:p>
          <a:p>
            <a:pPr lvl="1" eaLnBrk="1" hangingPunct="1"/>
            <a:r>
              <a:rPr lang="en-US" smtClean="0"/>
              <a:t>Modified form of Multiplexing</a:t>
            </a:r>
          </a:p>
          <a:p>
            <a:pPr lvl="1" eaLnBrk="1" hangingPunct="1"/>
            <a:r>
              <a:rPr lang="en-US" smtClean="0"/>
              <a:t>Controlled access</a:t>
            </a:r>
          </a:p>
          <a:p>
            <a:pPr lvl="1" eaLnBrk="1" hangingPunct="1"/>
            <a:r>
              <a:rPr lang="en-US" smtClean="0"/>
              <a:t>Random access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4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4667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457200" y="1905000"/>
            <a:ext cx="82296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 smtClean="0">
                <a:latin typeface="Times New Roman" pitchFamily="18" charset="0"/>
              </a:rPr>
              <a:t>Wireless </a:t>
            </a:r>
            <a:r>
              <a:rPr lang="en-US" sz="2800" dirty="0">
                <a:latin typeface="Times New Roman" pitchFamily="18" charset="0"/>
              </a:rPr>
              <a:t>uses </a:t>
            </a:r>
            <a:r>
              <a:rPr lang="en-US" sz="2800" i="1" dirty="0">
                <a:latin typeface="Times New Roman" pitchFamily="18" charset="0"/>
              </a:rPr>
              <a:t>collision avoidance</a:t>
            </a:r>
            <a:r>
              <a:rPr lang="en-US" sz="2800" dirty="0">
                <a:latin typeface="Times New Roman" pitchFamily="18" charset="0"/>
              </a:rPr>
              <a:t> rather than collision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</a:rPr>
              <a:t>detection </a:t>
            </a:r>
            <a:endParaRPr lang="en-US" sz="28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Transmitting computer sends very short message to receiver </a:t>
            </a:r>
          </a:p>
          <a:p>
            <a:pPr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Receiver responds with short message reserving slot for transmitter </a:t>
            </a:r>
          </a:p>
          <a:p>
            <a:pPr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Response from receiver is </a:t>
            </a:r>
            <a:r>
              <a:rPr lang="en-US" sz="2800" i="1" dirty="0">
                <a:latin typeface="Times New Roman" pitchFamily="18" charset="0"/>
              </a:rPr>
              <a:t>broadcast</a:t>
            </a:r>
            <a:r>
              <a:rPr lang="en-US" sz="2800" dirty="0">
                <a:latin typeface="Times New Roman" pitchFamily="18" charset="0"/>
              </a:rPr>
              <a:t> so all potential transmitters receive reservation </a:t>
            </a:r>
            <a:endParaRPr lang="en-US" sz="3200" dirty="0">
              <a:latin typeface="Times New Roman" pitchFamily="18" charset="0"/>
            </a:endParaRPr>
          </a:p>
        </p:txBody>
      </p:sp>
      <p:sp>
        <p:nvSpPr>
          <p:cNvPr id="22534" name="Date Placeholder 6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2253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2253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54012"/>
            <a:ext cx="8229600" cy="11398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CSMA/CA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7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tx1"/>
                </a:solidFill>
              </a:rPr>
              <a:t>CSMA/CA</a:t>
            </a: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" b="3575"/>
          <a:stretch>
            <a:fillRect/>
          </a:stretch>
        </p:blipFill>
        <p:spPr bwMode="auto">
          <a:xfrm>
            <a:off x="838200" y="2514600"/>
            <a:ext cx="70453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1676400"/>
            <a:ext cx="91440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>
              <a:buFontTx/>
              <a:buChar char="•"/>
            </a:pPr>
            <a:r>
              <a:rPr lang="en-US" sz="2800">
                <a:latin typeface="Times New Roman" pitchFamily="18" charset="0"/>
              </a:rPr>
              <a:t>Receiver may receive simultaneous requests </a:t>
            </a:r>
          </a:p>
          <a:p>
            <a:pPr lvl="2">
              <a:buFontTx/>
              <a:buChar char="•"/>
            </a:pPr>
            <a:r>
              <a:rPr lang="en-US" sz="2800">
                <a:latin typeface="Times New Roman" pitchFamily="18" charset="0"/>
              </a:rPr>
              <a:t>Results in collision at receiver </a:t>
            </a:r>
          </a:p>
          <a:p>
            <a:pPr lvl="2">
              <a:buFontTx/>
              <a:buChar char="•"/>
            </a:pPr>
            <a:r>
              <a:rPr lang="en-US" sz="2800" b="1">
                <a:latin typeface="Times New Roman" pitchFamily="18" charset="0"/>
              </a:rPr>
              <a:t>Both</a:t>
            </a:r>
            <a:r>
              <a:rPr lang="en-US" sz="2800">
                <a:latin typeface="Times New Roman" pitchFamily="18" charset="0"/>
              </a:rPr>
              <a:t> requests are lost </a:t>
            </a:r>
          </a:p>
          <a:p>
            <a:pPr lvl="2">
              <a:buFontTx/>
              <a:buChar char="•"/>
            </a:pPr>
            <a:r>
              <a:rPr lang="en-US" sz="2800">
                <a:latin typeface="Times New Roman" pitchFamily="18" charset="0"/>
              </a:rPr>
              <a:t>Neither transmitter receives reservation; both use backoff and retry </a:t>
            </a:r>
          </a:p>
          <a:p>
            <a:pPr lvl="1">
              <a:buFontTx/>
              <a:buChar char="•"/>
            </a:pPr>
            <a:r>
              <a:rPr lang="en-US" sz="2800">
                <a:latin typeface="Times New Roman" pitchFamily="18" charset="0"/>
              </a:rPr>
              <a:t>Receiver may receive closely spaced requests </a:t>
            </a:r>
          </a:p>
          <a:p>
            <a:pPr lvl="2">
              <a:buFontTx/>
              <a:buChar char="•"/>
            </a:pPr>
            <a:r>
              <a:rPr lang="en-US" sz="2800">
                <a:latin typeface="Times New Roman" pitchFamily="18" charset="0"/>
              </a:rPr>
              <a:t>Selects one </a:t>
            </a:r>
          </a:p>
          <a:p>
            <a:pPr lvl="2">
              <a:buFontTx/>
              <a:buChar char="•"/>
            </a:pPr>
            <a:r>
              <a:rPr lang="en-US" sz="2800">
                <a:latin typeface="Times New Roman" pitchFamily="18" charset="0"/>
              </a:rPr>
              <a:t>Selected transmitter sends message </a:t>
            </a:r>
          </a:p>
          <a:p>
            <a:pPr lvl="2">
              <a:buFontTx/>
              <a:buChar char="•"/>
            </a:pPr>
            <a:r>
              <a:rPr lang="en-US" sz="2800">
                <a:latin typeface="Times New Roman" pitchFamily="18" charset="0"/>
              </a:rPr>
              <a:t>Transmitter not selected uses backoff and retries 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24582" name="Date Placeholder 5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2458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Collisions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" b="11539"/>
          <a:stretch>
            <a:fillRect/>
          </a:stretch>
        </p:blipFill>
        <p:spPr bwMode="auto">
          <a:xfrm>
            <a:off x="838200" y="569913"/>
            <a:ext cx="7848600" cy="576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8"/>
          <p:cNvSpPr txBox="1">
            <a:spLocks noChangeArrowheads="1"/>
          </p:cNvSpPr>
          <p:nvPr/>
        </p:nvSpPr>
        <p:spPr bwMode="auto">
          <a:xfrm>
            <a:off x="990600" y="4114800"/>
            <a:ext cx="2514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400" b="1">
                <a:latin typeface="Arial" pitchFamily="34" charset="0"/>
              </a:rPr>
              <a:t>Fig. 14.1</a:t>
            </a:r>
            <a:r>
              <a:rPr lang="en-US" sz="2400">
                <a:latin typeface="Arial" pitchFamily="34" charset="0"/>
              </a:rPr>
              <a:t> </a:t>
            </a:r>
          </a:p>
          <a:p>
            <a:pPr eaLnBrk="1" hangingPunct="1"/>
            <a:endParaRPr lang="en-US" sz="2400">
              <a:latin typeface="Arial" pitchFamily="34" charset="0"/>
            </a:endParaRPr>
          </a:p>
          <a:p>
            <a:pPr eaLnBrk="1" hangingPunct="1"/>
            <a:r>
              <a:rPr lang="en-US" sz="2400">
                <a:latin typeface="Arial" pitchFamily="34" charset="0"/>
              </a:rPr>
              <a:t>A Taxonomy of Mechanisms for Multi-Access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mapping between a given communication and a channel in the underlying transmission system</a:t>
            </a:r>
          </a:p>
          <a:p>
            <a:pPr eaLnBrk="1" hangingPunct="1"/>
            <a:r>
              <a:rPr lang="en-US" smtClean="0"/>
              <a:t>Static Channel Allocation</a:t>
            </a:r>
          </a:p>
          <a:p>
            <a:pPr lvl="1" eaLnBrk="1" hangingPunct="1"/>
            <a:r>
              <a:rPr lang="en-US" smtClean="0"/>
              <a:t>Fixed frequency for a set of communicating entities</a:t>
            </a:r>
          </a:p>
          <a:p>
            <a:pPr eaLnBrk="1" hangingPunct="1"/>
            <a:r>
              <a:rPr lang="en-US" smtClean="0"/>
              <a:t>Dynamic Channel Allocation</a:t>
            </a:r>
          </a:p>
          <a:p>
            <a:pPr lvl="1" eaLnBrk="1" hangingPunct="1"/>
            <a:r>
              <a:rPr lang="en-US" smtClean="0"/>
              <a:t>A set of entities using the network varies over time: e.g. cellphone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Channel Allocation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FDMA: Frequency Division Multi-Access</a:t>
            </a:r>
          </a:p>
          <a:p>
            <a:pPr lvl="1" eaLnBrk="1" hangingPunct="1"/>
            <a:r>
              <a:rPr lang="en-US" smtClean="0"/>
              <a:t>Extension of FDM</a:t>
            </a:r>
          </a:p>
          <a:p>
            <a:pPr lvl="1" eaLnBrk="1" hangingPunct="1"/>
            <a:r>
              <a:rPr lang="en-US" smtClean="0"/>
              <a:t>Allow independent stations to choose carrier frequencies </a:t>
            </a:r>
          </a:p>
          <a:p>
            <a:pPr eaLnBrk="1" hangingPunct="1"/>
            <a:r>
              <a:rPr lang="en-US" smtClean="0"/>
              <a:t>TDMA: Time Division Multi-Access</a:t>
            </a:r>
          </a:p>
          <a:p>
            <a:pPr lvl="1" eaLnBrk="1" hangingPunct="1"/>
            <a:r>
              <a:rPr lang="en-US" smtClean="0"/>
              <a:t>Extension of TDM</a:t>
            </a:r>
          </a:p>
          <a:p>
            <a:pPr lvl="1" eaLnBrk="1" hangingPunct="1"/>
            <a:r>
              <a:rPr lang="en-US" smtClean="0"/>
              <a:t>Time slice is allocated dynamically – first come first serve</a:t>
            </a:r>
          </a:p>
          <a:p>
            <a:pPr eaLnBrk="1" hangingPunct="1"/>
            <a:r>
              <a:rPr lang="en-US" smtClean="0"/>
              <a:t>CDMA: Code Division Multi-Access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7172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Channelization Protocols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Polling: Use of centralized controller</a:t>
            </a:r>
          </a:p>
          <a:p>
            <a:pPr lvl="1" eaLnBrk="1" hangingPunct="1"/>
            <a:r>
              <a:rPr lang="en-US" sz="2000" dirty="0" smtClean="0"/>
              <a:t>Round Robin Order</a:t>
            </a:r>
          </a:p>
          <a:p>
            <a:pPr lvl="1" eaLnBrk="1" hangingPunct="1"/>
            <a:r>
              <a:rPr lang="en-US" sz="2000" dirty="0" smtClean="0"/>
              <a:t>Priority Order: e.g. higher order for IP phone than PC</a:t>
            </a:r>
          </a:p>
          <a:p>
            <a:pPr eaLnBrk="1" hangingPunct="1"/>
            <a:r>
              <a:rPr lang="en-US" sz="2400" dirty="0" smtClean="0"/>
              <a:t>Reservation: submit a request for the next round </a:t>
            </a:r>
          </a:p>
          <a:p>
            <a:pPr lvl="1" eaLnBrk="1" hangingPunct="1"/>
            <a:r>
              <a:rPr lang="en-US" sz="2000" dirty="0" smtClean="0"/>
              <a:t>Often used with satellite transmission</a:t>
            </a:r>
          </a:p>
          <a:p>
            <a:pPr lvl="1" eaLnBrk="1" hangingPunct="1"/>
            <a:r>
              <a:rPr lang="en-US" sz="2000" dirty="0" smtClean="0"/>
              <a:t>Form a list of stations and allow them to transmit</a:t>
            </a:r>
          </a:p>
          <a:p>
            <a:pPr eaLnBrk="1" hangingPunct="1"/>
            <a:r>
              <a:rPr lang="en-US" sz="2400" dirty="0" smtClean="0"/>
              <a:t>Toke Passing: stations circulate a token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dirty="0" smtClean="0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COSC350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Controlled Access Protocols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ALOHA: historic protocol used in an early radio network; not used in real networks</a:t>
            </a:r>
          </a:p>
          <a:p>
            <a:pPr lvl="1" eaLnBrk="1" hangingPunct="1"/>
            <a:r>
              <a:rPr lang="en-US" smtClean="0"/>
              <a:t>Use of inbound and outbound frequencies in ALOHAnet</a:t>
            </a:r>
          </a:p>
          <a:p>
            <a:pPr eaLnBrk="1" hangingPunct="1"/>
            <a:r>
              <a:rPr lang="en-US" smtClean="0"/>
              <a:t>CSMA/CD:</a:t>
            </a:r>
          </a:p>
          <a:p>
            <a:pPr lvl="1" eaLnBrk="1" hangingPunct="1"/>
            <a:r>
              <a:rPr lang="en-US" smtClean="0"/>
              <a:t>Basis for Ethernet; most widely used</a:t>
            </a:r>
          </a:p>
          <a:p>
            <a:pPr eaLnBrk="1" hangingPunct="1"/>
            <a:r>
              <a:rPr lang="en-US" smtClean="0"/>
              <a:t>CSMA/CA:</a:t>
            </a:r>
          </a:p>
          <a:p>
            <a:pPr lvl="1" eaLnBrk="1" hangingPunct="1"/>
            <a:r>
              <a:rPr lang="en-US" smtClean="0"/>
              <a:t>Basis for Wi-Fi wireless networks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Access Protocols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5" name="Date Placeholder 4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10246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Random Access Protocols - ALOHA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8517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When transmitting: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it transmits the packet on the inbound frequency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the central transmitter repeats the transmission on the outbound frequency (which all stations can receive)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Checking transmission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listens to the outbound channel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if a copy of its packet arrives, moves to the next packet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mtClean="0"/>
              <a:t>if no copy arrives, waits a short time and tries again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endParaRPr lang="en-US" smtClean="0"/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mtClean="0"/>
              <a:t>COSC350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ALOHA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1112</TotalTime>
  <Words>829</Words>
  <Application>Microsoft Office PowerPoint</Application>
  <PresentationFormat>On-screen Show (4:3)</PresentationFormat>
  <Paragraphs>141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The IEEE MAC Sub-Layer</vt:lpstr>
      <vt:lpstr>Introduction</vt:lpstr>
      <vt:lpstr>PowerPoint Presentation</vt:lpstr>
      <vt:lpstr>Channel Allocation</vt:lpstr>
      <vt:lpstr>Channelization Protocols</vt:lpstr>
      <vt:lpstr>Controlled Access Protocols</vt:lpstr>
      <vt:lpstr>Random Access Protocols</vt:lpstr>
      <vt:lpstr>Random Access Protocols - ALOHA</vt:lpstr>
      <vt:lpstr>ALOHA</vt:lpstr>
      <vt:lpstr>PowerPoint Presentation</vt:lpstr>
      <vt:lpstr>CSMA(Carrier Sense Multiple Access) </vt:lpstr>
      <vt:lpstr>Collision detection – CD (IEEE 802.3)</vt:lpstr>
      <vt:lpstr>Collision detection – CD (IEEE 802.3) </vt:lpstr>
      <vt:lpstr>Ethernet CD</vt:lpstr>
      <vt:lpstr>Recovery from collision</vt:lpstr>
      <vt:lpstr>Recovery from collision</vt:lpstr>
      <vt:lpstr>Binary Exponential backoff </vt:lpstr>
      <vt:lpstr>Limited connectivity with wireless </vt:lpstr>
      <vt:lpstr>CSMA/CA</vt:lpstr>
      <vt:lpstr>CSMA/CA</vt:lpstr>
      <vt:lpstr>CSMA/CA</vt:lpstr>
      <vt:lpstr>Collisions</vt:lpstr>
    </vt:vector>
  </TitlesOfParts>
  <Company>Towson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IEEE MAC Sub-Layer</dc:title>
  <dc:creator>csuser</dc:creator>
  <cp:lastModifiedBy>Song, Yeong-tae</cp:lastModifiedBy>
  <cp:revision>16</cp:revision>
  <dcterms:created xsi:type="dcterms:W3CDTF">2008-09-24T17:06:29Z</dcterms:created>
  <dcterms:modified xsi:type="dcterms:W3CDTF">2016-10-10T16:18:37Z</dcterms:modified>
</cp:coreProperties>
</file>