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84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 userDrawn="1"/>
        </p:nvSpPr>
        <p:spPr>
          <a:xfrm>
            <a:off x="3352800" y="6248400"/>
            <a:ext cx="10262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COSC 350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2022C7A-FB47-4C1E-9B39-5E12EED0C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979A2-EC87-4AE4-851E-89E0FC893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4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7ACFA-D673-4237-80E6-A27EA62DB9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FDF3C-3887-4508-AC7F-95477C87F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9DBAFF-2F24-4A15-BFB9-4208A7DD6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9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63399F-C913-4093-88AC-EBAC7D86B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86A21A-1670-4860-B21F-C7591BE79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10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09A2E0-D483-492F-B9AF-F37DEB408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8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1E587-D9BB-435F-94CD-5AD2C13E26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50A912-1325-4F15-9ED2-9F045CCBF1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26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CC6C22-1A8C-462D-8A20-5B4A103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5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8B01D9-8115-429A-9AA1-E17A1F7ED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352800" y="6248400"/>
            <a:ext cx="1026243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COSC 350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4" r:id="rId2"/>
    <p:sldLayoutId id="2147483719" r:id="rId3"/>
    <p:sldLayoutId id="2147483720" r:id="rId4"/>
    <p:sldLayoutId id="2147483721" r:id="rId5"/>
    <p:sldLayoutId id="2147483722" r:id="rId6"/>
    <p:sldLayoutId id="2147483715" r:id="rId7"/>
    <p:sldLayoutId id="2147483723" r:id="rId8"/>
    <p:sldLayoutId id="2147483724" r:id="rId9"/>
    <p:sldLayoutId id="2147483716" r:id="rId10"/>
    <p:sldLayoutId id="214748371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200" smtClean="0">
                <a:latin typeface="Times New Roman" pitchFamily="-48" charset="0"/>
              </a:rPr>
              <a:t>Support Protocols </a:t>
            </a:r>
            <a:br>
              <a:rPr lang="en-US" sz="5200" smtClean="0">
                <a:latin typeface="Times New Roman" pitchFamily="-48" charset="0"/>
              </a:rPr>
            </a:br>
            <a:r>
              <a:rPr lang="en-US" sz="5200" smtClean="0">
                <a:latin typeface="Times New Roman" pitchFamily="-48" charset="0"/>
              </a:rPr>
              <a:t>and </a:t>
            </a:r>
            <a:br>
              <a:rPr lang="en-US" sz="5200" smtClean="0">
                <a:latin typeface="Times New Roman" pitchFamily="-48" charset="0"/>
              </a:rPr>
            </a:br>
            <a:r>
              <a:rPr lang="en-US" sz="5200" smtClean="0">
                <a:latin typeface="Times New Roman" pitchFamily="-48" charset="0"/>
              </a:rPr>
              <a:t>Technologies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 smtClean="0"/>
              <a:t>HARDWARE ADDRESS TYPE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</a:t>
            </a:r>
            <a:r>
              <a:rPr lang="en-US" sz="1600" smtClean="0">
                <a:solidFill>
                  <a:srgbClr val="FF3300"/>
                </a:solidFill>
              </a:rPr>
              <a:t>16-bit </a:t>
            </a:r>
            <a:r>
              <a:rPr lang="en-US" sz="1600" smtClean="0"/>
              <a:t>field that specifies the type of hardware address being used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 the value is </a:t>
            </a:r>
            <a:r>
              <a:rPr lang="en-US" sz="1600" smtClean="0">
                <a:solidFill>
                  <a:srgbClr val="FF3300"/>
                </a:solidFill>
              </a:rPr>
              <a:t>1</a:t>
            </a:r>
            <a:r>
              <a:rPr lang="en-US" sz="1600" smtClean="0"/>
              <a:t> for Ethernet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PROTOCOL ADDRESS TYPE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</a:t>
            </a:r>
            <a:r>
              <a:rPr lang="en-US" sz="1600" smtClean="0">
                <a:solidFill>
                  <a:srgbClr val="FF3300"/>
                </a:solidFill>
              </a:rPr>
              <a:t>16-bit</a:t>
            </a:r>
            <a:r>
              <a:rPr lang="en-US" sz="1600" smtClean="0"/>
              <a:t> field that specifies the type of protocol address being used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 the value is </a:t>
            </a:r>
            <a:r>
              <a:rPr lang="en-US" sz="1600" smtClean="0">
                <a:solidFill>
                  <a:srgbClr val="FF3300"/>
                </a:solidFill>
              </a:rPr>
              <a:t>0x0800</a:t>
            </a:r>
            <a:r>
              <a:rPr lang="en-US" sz="1600" smtClean="0"/>
              <a:t> for</a:t>
            </a:r>
            <a:r>
              <a:rPr lang="en-US" sz="1600" smtClean="0">
                <a:solidFill>
                  <a:srgbClr val="FF3300"/>
                </a:solidFill>
              </a:rPr>
              <a:t> IPv4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HADDR LEN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</a:t>
            </a:r>
            <a:r>
              <a:rPr lang="en-US" sz="1600" smtClean="0">
                <a:solidFill>
                  <a:srgbClr val="FF3300"/>
                </a:solidFill>
              </a:rPr>
              <a:t>8-bit</a:t>
            </a:r>
            <a:r>
              <a:rPr lang="en-US" sz="1600" smtClean="0"/>
              <a:t> integer that specifies the size of a hardware address in bytes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 PADDR LEN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</a:t>
            </a:r>
            <a:r>
              <a:rPr lang="en-US" sz="1600" smtClean="0">
                <a:solidFill>
                  <a:srgbClr val="FF3300"/>
                </a:solidFill>
              </a:rPr>
              <a:t>8-bit</a:t>
            </a:r>
            <a:r>
              <a:rPr lang="en-US" sz="1600" smtClean="0"/>
              <a:t> integer that specifies the size of a protocol address in bytes</a:t>
            </a:r>
          </a:p>
          <a:p>
            <a:pPr>
              <a:lnSpc>
                <a:spcPct val="80000"/>
              </a:lnSpc>
            </a:pPr>
            <a:r>
              <a:rPr lang="en-US" sz="1800" smtClean="0"/>
              <a:t> OPERATION</a:t>
            </a:r>
          </a:p>
          <a:p>
            <a:pPr lvl="1">
              <a:lnSpc>
                <a:spcPct val="80000"/>
              </a:lnSpc>
            </a:pPr>
            <a:r>
              <a:rPr lang="en-US" sz="1600" smtClean="0"/>
              <a:t> </a:t>
            </a:r>
            <a:r>
              <a:rPr lang="en-US" sz="1600" smtClean="0">
                <a:solidFill>
                  <a:srgbClr val="FF3300"/>
                </a:solidFill>
              </a:rPr>
              <a:t>16-bit</a:t>
            </a:r>
            <a:r>
              <a:rPr lang="en-US" sz="1600" smtClean="0"/>
              <a:t> field that specifies whether the message 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request (the field contains </a:t>
            </a:r>
            <a:r>
              <a:rPr lang="en-US" sz="1400" smtClean="0">
                <a:solidFill>
                  <a:srgbClr val="FF3300"/>
                </a:solidFill>
              </a:rPr>
              <a:t>1</a:t>
            </a:r>
            <a:r>
              <a:rPr lang="en-US" sz="1400" smtClean="0"/>
              <a:t>) or</a:t>
            </a:r>
          </a:p>
          <a:p>
            <a:pPr lvl="2">
              <a:lnSpc>
                <a:spcPct val="80000"/>
              </a:lnSpc>
            </a:pPr>
            <a:r>
              <a:rPr lang="en-US" sz="1400" smtClean="0"/>
              <a:t>response (the field contains </a:t>
            </a:r>
            <a:r>
              <a:rPr lang="en-US" sz="1400" smtClean="0">
                <a:solidFill>
                  <a:srgbClr val="FF3300"/>
                </a:solidFill>
              </a:rPr>
              <a:t>2</a:t>
            </a:r>
            <a:r>
              <a:rPr lang="en-US" sz="1400" smtClean="0"/>
              <a:t>)</a:t>
            </a:r>
          </a:p>
          <a:p>
            <a:pPr>
              <a:lnSpc>
                <a:spcPct val="80000"/>
              </a:lnSpc>
            </a:pPr>
            <a:endParaRPr lang="en-US" sz="1800" smtClean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Message Format cont’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SENDER HADDR</a:t>
            </a:r>
          </a:p>
          <a:p>
            <a:pPr lvl="1"/>
            <a:r>
              <a:rPr lang="en-US" sz="2000" smtClean="0"/>
              <a:t> HADDR LEN bytes for the sender's hardware address</a:t>
            </a:r>
          </a:p>
          <a:p>
            <a:r>
              <a:rPr lang="en-US" sz="2400" smtClean="0"/>
              <a:t>SENDER PADDR</a:t>
            </a:r>
          </a:p>
          <a:p>
            <a:pPr lvl="1"/>
            <a:r>
              <a:rPr lang="en-US" sz="2000" smtClean="0"/>
              <a:t> PADDR LEN bytes for the sender's protocol address</a:t>
            </a:r>
          </a:p>
          <a:p>
            <a:r>
              <a:rPr lang="en-US" sz="2400" smtClean="0"/>
              <a:t>TARGET HADDR </a:t>
            </a:r>
          </a:p>
          <a:p>
            <a:pPr lvl="1"/>
            <a:r>
              <a:rPr lang="en-US" sz="2000" smtClean="0"/>
              <a:t> HADDR LEN bytes for the target's hardware address</a:t>
            </a:r>
          </a:p>
          <a:p>
            <a:r>
              <a:rPr lang="en-US" sz="2400" smtClean="0"/>
              <a:t>TARGET PADDR</a:t>
            </a:r>
          </a:p>
          <a:p>
            <a:pPr lvl="1"/>
            <a:r>
              <a:rPr lang="en-US" sz="2000" smtClean="0"/>
              <a:t> PADDR LEN bytes for the target's protocol address</a:t>
            </a:r>
          </a:p>
          <a:p>
            <a:endParaRPr lang="en-US" sz="240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Message Format cont’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An ARP message contains fields for two address bindings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one binding to the sender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other to </a:t>
            </a:r>
            <a:r>
              <a:rPr lang="en-US" sz="1800" smtClean="0">
                <a:solidFill>
                  <a:srgbClr val="FF0000"/>
                </a:solidFill>
              </a:rPr>
              <a:t>target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When a request is sent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sender does not know the target's hardware address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000" smtClean="0"/>
              <a:t>In a response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target binding refers to the initial computer that sent the request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Thus, the target address pair in a response serves no purpose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the inclusion of the target fields has survived from an early version of the protocol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Message Format cont’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7500"/>
          <a:stretch>
            <a:fillRect/>
          </a:stretch>
        </p:blipFill>
        <p:spPr bwMode="auto">
          <a:xfrm>
            <a:off x="685800" y="3657600"/>
            <a:ext cx="8077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When it travels across a physical network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an ARP message is </a:t>
            </a:r>
            <a:r>
              <a:rPr lang="en-US" sz="1800" smtClean="0">
                <a:solidFill>
                  <a:srgbClr val="FF0000"/>
                </a:solidFill>
              </a:rPr>
              <a:t>encapsulated</a:t>
            </a:r>
            <a:r>
              <a:rPr lang="en-US" sz="1800" smtClean="0"/>
              <a:t> in a hardware frame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 ARP message is treated as data being transported  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network does not </a:t>
            </a:r>
            <a:r>
              <a:rPr lang="en-US" sz="1800" smtClean="0">
                <a:solidFill>
                  <a:srgbClr val="FF0000"/>
                </a:solidFill>
              </a:rPr>
              <a:t>parse</a:t>
            </a:r>
            <a:r>
              <a:rPr lang="en-US" sz="1800" smtClean="0"/>
              <a:t> the ARP message or interpret fields</a:t>
            </a:r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Encapsulation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FF0000"/>
                </a:solidFill>
              </a:rPr>
              <a:t>type field </a:t>
            </a:r>
            <a:r>
              <a:rPr lang="en-US" sz="2400" smtClean="0"/>
              <a:t>in the frame header specifies that the frame contains an ARP message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Ethernet uses type field </a:t>
            </a:r>
            <a:r>
              <a:rPr lang="en-US" sz="2400" smtClean="0">
                <a:solidFill>
                  <a:srgbClr val="FF0000"/>
                </a:solidFill>
              </a:rPr>
              <a:t>0x806 </a:t>
            </a:r>
            <a:r>
              <a:rPr lang="en-US" sz="2400" smtClean="0"/>
              <a:t>to denote an ARP message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Sender must assign and receiver must interpret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The same value is used for both ARP requests/ responses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Frame type does not distinguish between types of ARP messages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 receiver must examine the </a:t>
            </a:r>
            <a:r>
              <a:rPr lang="en-US" sz="2000" smtClean="0">
                <a:solidFill>
                  <a:srgbClr val="FF0000"/>
                </a:solidFill>
              </a:rPr>
              <a:t>OPERATION</a:t>
            </a:r>
            <a:r>
              <a:rPr lang="en-US" sz="2000" smtClean="0"/>
              <a:t> field in the message 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to determine whether an incoming message is a request or a response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Encapsulation cont’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Three (</a:t>
            </a:r>
            <a:r>
              <a:rPr lang="en-US" sz="2400" smtClean="0">
                <a:solidFill>
                  <a:srgbClr val="FF3300"/>
                </a:solidFill>
              </a:rPr>
              <a:t>3</a:t>
            </a:r>
            <a:r>
              <a:rPr lang="en-US" sz="2400" smtClean="0"/>
              <a:t>) frames traverse the network for each datagram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(an ARP request, ARP response, and the data datagram itself)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Most communications involve a sequence of packets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Use of ARP for every packet is inefficient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To reduce network traffic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ARP maintains a small table of bindings in memory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ARP manages the table as a </a:t>
            </a:r>
            <a:r>
              <a:rPr lang="en-US" sz="2400" smtClean="0">
                <a:solidFill>
                  <a:srgbClr val="FF3300"/>
                </a:solidFill>
              </a:rPr>
              <a:t>cache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an entry is replaced when a response arrives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It flushes its contents time to time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ARP starts by searching the cache when it needs to bind an address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400" smtClean="0"/>
              <a:t>ARP Caching and Message Processing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If the binding is present in the cache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ARP uses the binding without transmitting a request</a:t>
            </a:r>
          </a:p>
          <a:p>
            <a:pPr>
              <a:lnSpc>
                <a:spcPct val="90000"/>
              </a:lnSpc>
            </a:pPr>
            <a:r>
              <a:rPr lang="en-US" smtClean="0"/>
              <a:t>If the binding is not present in the cache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ARP broadcasts a request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waits for a response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updates the cache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and then proceeds to use the binding</a:t>
            </a:r>
          </a:p>
          <a:p>
            <a:pPr>
              <a:lnSpc>
                <a:spcPct val="90000"/>
              </a:lnSpc>
            </a:pPr>
            <a:r>
              <a:rPr lang="en-US" smtClean="0"/>
              <a:t>The cache is only updated when an ARP message arrives (either a request or a response)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smtClean="0"/>
              <a:t>ARP Caching and Message Processing cont’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5025" y="1671638"/>
            <a:ext cx="4933950" cy="4143375"/>
          </a:xfrm>
          <a:noFill/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ARP provides an important conceptual boundary between MAC addresses and IP addresses: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ARP hides the details of hardware addressing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allows higher layers of software to use IP addresses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The Conceptual Address Boundary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7"/>
          <a:stretch>
            <a:fillRect/>
          </a:stretch>
        </p:blipFill>
        <p:spPr bwMode="auto">
          <a:xfrm>
            <a:off x="990600" y="609600"/>
            <a:ext cx="70866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Four key support technology</a:t>
            </a:r>
          </a:p>
          <a:p>
            <a:r>
              <a:rPr lang="en-US" smtClean="0"/>
              <a:t>Address binding</a:t>
            </a:r>
          </a:p>
          <a:p>
            <a:r>
              <a:rPr lang="en-US" smtClean="0"/>
              <a:t>Error reporting</a:t>
            </a:r>
          </a:p>
          <a:p>
            <a:r>
              <a:rPr lang="en-US" smtClean="0"/>
              <a:t>Bootstraping</a:t>
            </a:r>
          </a:p>
          <a:p>
            <a:r>
              <a:rPr lang="en-US" smtClean="0"/>
              <a:t>Address translation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IP defines a best-effort communication service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datagrams can be lost, duplicated, delayed, or delivered out of order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Best-effort service weak on error detection b</a:t>
            </a:r>
            <a:r>
              <a:rPr lang="en-US" sz="2000" smtClean="0"/>
              <a:t>ut IP attempts to avoid errors and to report problems when they occur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One example of error detection in IP: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Header checksum is used to detect transmission errors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checksum covers the header of IP datagram</a:t>
            </a:r>
          </a:p>
          <a:p>
            <a:pPr lvl="2">
              <a:lnSpc>
                <a:spcPct val="80000"/>
              </a:lnSpc>
            </a:pPr>
            <a:endParaRPr lang="en-US" sz="1800" smtClean="0"/>
          </a:p>
          <a:p>
            <a:pPr lvl="1">
              <a:lnSpc>
                <a:spcPct val="80000"/>
              </a:lnSpc>
            </a:pPr>
            <a:r>
              <a:rPr lang="en-US" sz="2000" smtClean="0"/>
              <a:t>The checksum is verified whenever a datagram is received</a:t>
            </a:r>
          </a:p>
          <a:p>
            <a:pPr lvl="2">
              <a:lnSpc>
                <a:spcPct val="80000"/>
              </a:lnSpc>
            </a:pPr>
            <a:endParaRPr lang="en-US" sz="1800" smtClean="0"/>
          </a:p>
          <a:p>
            <a:pPr>
              <a:lnSpc>
                <a:spcPct val="80000"/>
              </a:lnSpc>
            </a:pPr>
            <a:r>
              <a:rPr lang="en-US" sz="2400" smtClean="0"/>
              <a:t>The IP header contains a </a:t>
            </a:r>
            <a:r>
              <a:rPr lang="en-US" sz="2400" smtClean="0">
                <a:solidFill>
                  <a:srgbClr val="FF0000"/>
                </a:solidFill>
              </a:rPr>
              <a:t>TIME TO LIVE </a:t>
            </a:r>
            <a:r>
              <a:rPr lang="en-US" sz="2400" smtClean="0"/>
              <a:t>field</a:t>
            </a:r>
          </a:p>
          <a:p>
            <a:pPr lvl="1">
              <a:lnSpc>
                <a:spcPct val="80000"/>
              </a:lnSpc>
            </a:pPr>
            <a:r>
              <a:rPr lang="en-US" smtClean="0"/>
              <a:t>i.e. circular path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700" smtClean="0"/>
              <a:t>Internet Control Message Protocol (ICMP)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When a checksum</a:t>
            </a:r>
            <a:r>
              <a:rPr lang="en-US" sz="2000" smtClean="0">
                <a:solidFill>
                  <a:srgbClr val="FF0000"/>
                </a:solidFill>
              </a:rPr>
              <a:t> error </a:t>
            </a:r>
            <a:r>
              <a:rPr lang="en-US" sz="2000" smtClean="0"/>
              <a:t>is occurred: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receiver cannot </a:t>
            </a:r>
            <a:r>
              <a:rPr lang="en-US" sz="1800" smtClean="0">
                <a:solidFill>
                  <a:srgbClr val="FF0000"/>
                </a:solidFill>
              </a:rPr>
              <a:t>trust</a:t>
            </a:r>
            <a:r>
              <a:rPr lang="en-US" sz="1800" smtClean="0"/>
              <a:t> any fields in the datagram header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receiver cannot send an error message back to the sender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Thus, the receiver has no option but to </a:t>
            </a:r>
            <a:r>
              <a:rPr lang="en-US" sz="1800" smtClean="0">
                <a:solidFill>
                  <a:srgbClr val="FF0000"/>
                </a:solidFill>
              </a:rPr>
              <a:t>discard</a:t>
            </a:r>
            <a:r>
              <a:rPr lang="en-US" sz="1800" smtClean="0"/>
              <a:t> the damaged datagram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IP includes a companion protocol, ICMP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It is used to report errors back to the original source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IP and ICMP are </a:t>
            </a:r>
            <a:r>
              <a:rPr lang="en-US" sz="2000" smtClean="0">
                <a:solidFill>
                  <a:srgbClr val="FF0000"/>
                </a:solidFill>
              </a:rPr>
              <a:t>co-dependent</a:t>
            </a:r>
            <a:endParaRPr lang="en-US" sz="200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IP depends on ICMP to report errors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ICMP uses IP to carry error messages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Many ICMP messages have been defined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Figure 23.6 lists key ICMP messages and their purpose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700" smtClean="0"/>
              <a:t>Internet Control Message Protocol (ICMP) cont’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219200"/>
            <a:ext cx="77216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 ICMP contains two message types: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messages used to </a:t>
            </a:r>
            <a:r>
              <a:rPr lang="en-US" sz="1800" smtClean="0">
                <a:solidFill>
                  <a:srgbClr val="FF0000"/>
                </a:solidFill>
              </a:rPr>
              <a:t>report errors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messages used to </a:t>
            </a:r>
            <a:r>
              <a:rPr lang="en-US" sz="1800" smtClean="0">
                <a:solidFill>
                  <a:srgbClr val="FF0000"/>
                </a:solidFill>
              </a:rPr>
              <a:t>obtain information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For example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0000"/>
                </a:solidFill>
              </a:rPr>
              <a:t>Time Exceeded </a:t>
            </a:r>
            <a:r>
              <a:rPr lang="en-US" sz="1800" smtClean="0"/>
              <a:t>and </a:t>
            </a:r>
            <a:r>
              <a:rPr lang="en-US" sz="1800" smtClean="0">
                <a:solidFill>
                  <a:srgbClr val="FF0000"/>
                </a:solidFill>
              </a:rPr>
              <a:t>Destination Unreachable </a:t>
            </a:r>
            <a:r>
              <a:rPr lang="en-US" sz="1800" smtClean="0"/>
              <a:t>are for reporting errors 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 datagram </a:t>
            </a:r>
            <a:r>
              <a:rPr lang="en-US" sz="2000" smtClean="0">
                <a:solidFill>
                  <a:srgbClr val="FF0000"/>
                </a:solidFill>
              </a:rPr>
              <a:t>times out </a:t>
            </a:r>
            <a:r>
              <a:rPr lang="en-US" sz="2000" smtClean="0"/>
              <a:t>if 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either the </a:t>
            </a:r>
            <a:r>
              <a:rPr lang="en-US" sz="1800" smtClean="0">
                <a:solidFill>
                  <a:srgbClr val="FF0000"/>
                </a:solidFill>
              </a:rPr>
              <a:t>TTL</a:t>
            </a:r>
            <a:r>
              <a:rPr lang="en-US" sz="1800" smtClean="0"/>
              <a:t> count in the header expires or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fragments of the datagram do not arrive before the timer expires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Echo Request </a:t>
            </a:r>
            <a:r>
              <a:rPr lang="en-US" sz="2000" smtClean="0"/>
              <a:t>and </a:t>
            </a:r>
            <a:r>
              <a:rPr lang="en-US" sz="2000" smtClean="0">
                <a:solidFill>
                  <a:srgbClr val="FF0000"/>
                </a:solidFill>
              </a:rPr>
              <a:t>Echo Reply </a:t>
            </a:r>
            <a:r>
              <a:rPr lang="en-US" sz="2000" smtClean="0"/>
              <a:t>do not correspond to an error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used by the </a:t>
            </a:r>
            <a:r>
              <a:rPr lang="en-US" sz="1800" smtClean="0">
                <a:solidFill>
                  <a:srgbClr val="FF0000"/>
                </a:solidFill>
              </a:rPr>
              <a:t>ping</a:t>
            </a:r>
            <a:endParaRPr lang="en-US" sz="1800" smtClean="0"/>
          </a:p>
          <a:p>
            <a:pPr lvl="1">
              <a:lnSpc>
                <a:spcPct val="80000"/>
              </a:lnSpc>
            </a:pPr>
            <a:r>
              <a:rPr lang="en-US" sz="1800" smtClean="0"/>
              <a:t>When a host receives an echo request message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ICMP software on a host or router sends an echo reply that carries the same data as the request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700" smtClean="0"/>
              <a:t>Internet Control Message Protocol (ICMP) cont’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ICMP uses IP to transport each error message: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when a router has an ICMP message to send</a:t>
            </a:r>
          </a:p>
          <a:p>
            <a:pPr lvl="2">
              <a:lnSpc>
                <a:spcPct val="90000"/>
              </a:lnSpc>
            </a:pPr>
            <a:r>
              <a:rPr lang="en-US" sz="1800" smtClean="0"/>
              <a:t>it creates an IP datagram and encapsulates the ICMP message in it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ICMP message is placed in the payload area of the IP datagram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datagram is then forwarded as usual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ICMP Message Format and Encapsulation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" b="35294"/>
          <a:stretch>
            <a:fillRect/>
          </a:stretch>
        </p:blipFill>
        <p:spPr bwMode="auto">
          <a:xfrm>
            <a:off x="533400" y="3962400"/>
            <a:ext cx="79581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ICMP messages do not have special priority</a:t>
            </a:r>
          </a:p>
          <a:p>
            <a:pPr lvl="1"/>
            <a:r>
              <a:rPr lang="en-US" smtClean="0"/>
              <a:t>They are forwarded like any other datagram, with one minor </a:t>
            </a:r>
            <a:r>
              <a:rPr lang="en-US" smtClean="0">
                <a:solidFill>
                  <a:srgbClr val="FF0000"/>
                </a:solidFill>
              </a:rPr>
              <a:t>exception</a:t>
            </a:r>
          </a:p>
          <a:p>
            <a:r>
              <a:rPr lang="en-US" smtClean="0"/>
              <a:t>If an ICMP error message causes an error</a:t>
            </a:r>
          </a:p>
          <a:p>
            <a:pPr lvl="1"/>
            <a:r>
              <a:rPr lang="en-US" smtClean="0"/>
              <a:t>no error message is sent – no error messages for error messages</a:t>
            </a:r>
          </a:p>
          <a:p>
            <a:endParaRPr lang="en-US" smtClean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ICMP Message Format and Encapsulation cont’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smtClean="0"/>
              <a:t>the protocol software is initialized when powered on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For a router, the configuration manager must specify initial values for items such as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the IP address for each network connection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the protocol software to run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initial values for a forwarding table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the configuration is saved, and a router loads the values during startup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Host configuration uses bootstrapping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A protocol was invented to allow a host to obtain multiple parameters with a single request, known as the </a:t>
            </a:r>
            <a:r>
              <a:rPr lang="en-US" sz="1800" smtClean="0">
                <a:solidFill>
                  <a:srgbClr val="FF0000"/>
                </a:solidFill>
              </a:rPr>
              <a:t>Bootstrap Protocol </a:t>
            </a:r>
            <a:r>
              <a:rPr lang="en-US" sz="1800" smtClean="0"/>
              <a:t>(BOOTP)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Currently, DHCP is used to take care of most configuration needed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Protocol Software, Parameters, and Configuration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An early mechanism known as the </a:t>
            </a:r>
            <a:r>
              <a:rPr lang="en-US" sz="2400" smtClean="0">
                <a:solidFill>
                  <a:srgbClr val="FF3300"/>
                </a:solidFill>
              </a:rPr>
              <a:t>Reverse Address Resolution Protocol</a:t>
            </a:r>
            <a:r>
              <a:rPr lang="en-US" sz="2400" smtClean="0"/>
              <a:t> (RARP) allowed a computer to obtain an IP address from a server</a:t>
            </a:r>
          </a:p>
          <a:p>
            <a:r>
              <a:rPr lang="en-US" sz="2400" smtClean="0"/>
              <a:t>ICMP has </a:t>
            </a:r>
            <a:r>
              <a:rPr lang="en-US" sz="2400" smtClean="0">
                <a:solidFill>
                  <a:srgbClr val="FF3300"/>
                </a:solidFill>
              </a:rPr>
              <a:t>Address Mask Request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3300"/>
                </a:solidFill>
              </a:rPr>
              <a:t>Router Discovery</a:t>
            </a:r>
            <a:r>
              <a:rPr lang="en-US" sz="2400" smtClean="0"/>
              <a:t> messages -&gt; to obtain address mask and the address of router</a:t>
            </a:r>
          </a:p>
          <a:p>
            <a:r>
              <a:rPr lang="en-US" sz="2400" smtClean="0"/>
              <a:t>Each of the early mechanisms was used independently</a:t>
            </a:r>
          </a:p>
          <a:p>
            <a:r>
              <a:rPr lang="en-US" sz="2400" smtClean="0"/>
              <a:t>DHCP allows a computer to join a new network and obtain an IP address automatically</a:t>
            </a:r>
          </a:p>
          <a:p>
            <a:pPr lvl="1"/>
            <a:r>
              <a:rPr lang="en-US" sz="2000" smtClean="0"/>
              <a:t>The concept has been termed </a:t>
            </a:r>
            <a:r>
              <a:rPr lang="en-US" sz="2000" smtClean="0">
                <a:solidFill>
                  <a:srgbClr val="FF3300"/>
                </a:solidFill>
              </a:rPr>
              <a:t>plug-and-play </a:t>
            </a:r>
            <a:r>
              <a:rPr lang="en-US" sz="2000" smtClean="0"/>
              <a:t>networking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Dynamic Host Configuration Protocol (DHCP)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When a computer boots </a:t>
            </a:r>
          </a:p>
          <a:p>
            <a:pPr lvl="1"/>
            <a:r>
              <a:rPr lang="en-US" sz="2000" smtClean="0"/>
              <a:t>the client computer broadcasts a </a:t>
            </a:r>
            <a:r>
              <a:rPr lang="en-US" sz="2000" smtClean="0">
                <a:solidFill>
                  <a:srgbClr val="FF3300"/>
                </a:solidFill>
              </a:rPr>
              <a:t>DHCP Request</a:t>
            </a:r>
          </a:p>
          <a:p>
            <a:pPr lvl="1"/>
            <a:r>
              <a:rPr lang="en-US" sz="2000" smtClean="0"/>
              <a:t>the server sends a </a:t>
            </a:r>
            <a:r>
              <a:rPr lang="en-US" sz="2000" smtClean="0">
                <a:solidFill>
                  <a:srgbClr val="FF3300"/>
                </a:solidFill>
              </a:rPr>
              <a:t>DHCP Reply</a:t>
            </a:r>
            <a:r>
              <a:rPr lang="en-US" sz="2000" smtClean="0"/>
              <a:t> </a:t>
            </a:r>
          </a:p>
          <a:p>
            <a:pPr lvl="2"/>
            <a:r>
              <a:rPr lang="en-US" sz="1800" smtClean="0"/>
              <a:t>offering an address to the client</a:t>
            </a:r>
          </a:p>
          <a:p>
            <a:r>
              <a:rPr lang="en-US" sz="2400" smtClean="0"/>
              <a:t>DHCP server can be configured to supply two types of addresses: </a:t>
            </a:r>
          </a:p>
          <a:p>
            <a:pPr lvl="1"/>
            <a:r>
              <a:rPr lang="en-US" sz="2000" smtClean="0"/>
              <a:t>permanently assigned addresses as provided by BOOTP</a:t>
            </a:r>
          </a:p>
          <a:p>
            <a:pPr lvl="1"/>
            <a:r>
              <a:rPr lang="en-US" sz="2000" smtClean="0"/>
              <a:t>a pool of dynamic addresses to be allocated on demand</a:t>
            </a:r>
          </a:p>
          <a:p>
            <a:r>
              <a:rPr lang="en-US" sz="2400" smtClean="0"/>
              <a:t>Typically: </a:t>
            </a:r>
          </a:p>
          <a:p>
            <a:pPr lvl="1"/>
            <a:r>
              <a:rPr lang="en-US" sz="2000" smtClean="0"/>
              <a:t>A permanent address is assigned to a server </a:t>
            </a:r>
          </a:p>
          <a:p>
            <a:pPr lvl="1"/>
            <a:r>
              <a:rPr lang="en-US" sz="2000" smtClean="0"/>
              <a:t>A dynamic address is assigned to an arbitrary host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Dynamic Host Configuration Protocol (DHCP) cont’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DHCP issues a lease on the address for a finite period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When the lease expires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the server places the address to the pool of available addresses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this allows the address to be assigned to another computer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When a lease expires: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A host can relinquish the address </a:t>
            </a:r>
          </a:p>
          <a:p>
            <a:pPr lvl="1">
              <a:lnSpc>
                <a:spcPct val="90000"/>
              </a:lnSpc>
            </a:pPr>
            <a:r>
              <a:rPr lang="en-US" sz="1600" smtClean="0"/>
              <a:t>Renegotiate with DHCP to extend the lease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Normally, DHCP approves each lease extension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computer continues to operate without any interruption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It is possible to deny lease extension for administrative or technical reasons – client must stop using the address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DHCP grants absolute control of leasing to a server  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Dynamic Host Configuration Protocol (DHCP) cont’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A crucial step of the forwarding process requires a translation: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forwarding uses IP addresses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a frame MUST contain the MAC address of the next hop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IP must be translated into a MAC address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The principle is: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IP addresses are </a:t>
            </a:r>
            <a:r>
              <a:rPr lang="en-US" sz="1800" smtClean="0">
                <a:solidFill>
                  <a:srgbClr val="FF0000"/>
                </a:solidFill>
              </a:rPr>
              <a:t>logical addresses</a:t>
            </a:r>
            <a:endParaRPr lang="en-US" sz="1600" smtClean="0"/>
          </a:p>
          <a:p>
            <a:pPr lvl="1">
              <a:lnSpc>
                <a:spcPct val="80000"/>
              </a:lnSpc>
            </a:pPr>
            <a:r>
              <a:rPr lang="en-US" sz="1800" smtClean="0"/>
              <a:t>IP address cannot uniquely identify a computer</a:t>
            </a:r>
          </a:p>
          <a:p>
            <a:pPr lvl="2">
              <a:lnSpc>
                <a:spcPct val="80000"/>
              </a:lnSpc>
            </a:pPr>
            <a:r>
              <a:rPr lang="en-US" sz="1600" smtClean="0"/>
              <a:t>needs equivalent MAC address </a:t>
            </a:r>
          </a:p>
          <a:p>
            <a:pPr>
              <a:lnSpc>
                <a:spcPct val="80000"/>
              </a:lnSpc>
            </a:pPr>
            <a:r>
              <a:rPr lang="en-US" sz="2000" smtClean="0">
                <a:solidFill>
                  <a:srgbClr val="FF0000"/>
                </a:solidFill>
              </a:rPr>
              <a:t>Address resolution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When an IP address obtains MAC address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Address resolution is local to a network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Address Resolution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Recovery from loss or duplication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DHCP is designed to insure that missing or duplicate packets do not result in misconfiguration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If no response is received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a host retransmits its request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If a duplicate response arrives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a host ignores the extra copy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Caching of a server address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once a DHCP server is found 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the host caches the server's address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Avoidance of synchronized flooding, e.g., power failure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When multiple hosts request address simultaneously -&gt; have the clients delay a random time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DHCP Protocol Operation and Optimizations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DHCP adopted a slightly modified version of the BOOTP message format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Figure 23.8 illustrates the DHCP message format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3300"/>
                </a:solidFill>
              </a:rPr>
              <a:t>OP</a:t>
            </a:r>
            <a:r>
              <a:rPr lang="en-US" sz="1800" smtClean="0"/>
              <a:t> specifies whether the message is a Request or a Response 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3300"/>
                </a:solidFill>
              </a:rPr>
              <a:t>HTYPE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FF3300"/>
                </a:solidFill>
              </a:rPr>
              <a:t>HLEN</a:t>
            </a:r>
            <a:r>
              <a:rPr lang="en-US" sz="1800" smtClean="0"/>
              <a:t> fields specify the network hardware type and the length of a hardware address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3300"/>
                </a:solidFill>
              </a:rPr>
              <a:t>FLAGS</a:t>
            </a:r>
            <a:r>
              <a:rPr lang="en-US" sz="1800" smtClean="0"/>
              <a:t> specifies whether it can receive broadcast or directed replies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3300"/>
                </a:solidFill>
              </a:rPr>
              <a:t>HOPS</a:t>
            </a:r>
            <a:r>
              <a:rPr lang="en-US" sz="1800" smtClean="0"/>
              <a:t> specifies how many servers forwarded the request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3300"/>
                </a:solidFill>
              </a:rPr>
              <a:t>TRANSACTION IDENTIFIER</a:t>
            </a:r>
            <a:r>
              <a:rPr lang="en-US" sz="1800" smtClean="0"/>
              <a:t> provides a value that a client can use to determine if an incoming response matches its request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 </a:t>
            </a:r>
            <a:r>
              <a:rPr lang="en-US" sz="1800" smtClean="0">
                <a:solidFill>
                  <a:srgbClr val="FF3300"/>
                </a:solidFill>
              </a:rPr>
              <a:t>SECONDS ELAPSED</a:t>
            </a:r>
            <a:r>
              <a:rPr lang="en-US" sz="1800" smtClean="0"/>
              <a:t> specifies how many seconds have elapsed since the host began to boot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DHCP Message Format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324600" cy="546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Later fields in the message are used in a response to carry information back to the host that sent a request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if a host does not know its IP address, the server uses field </a:t>
            </a:r>
            <a:r>
              <a:rPr lang="en-US" sz="2000" smtClean="0">
                <a:solidFill>
                  <a:srgbClr val="FF3300"/>
                </a:solidFill>
              </a:rPr>
              <a:t>YOUR IP ADDRESS</a:t>
            </a:r>
            <a:r>
              <a:rPr lang="en-US" sz="2000" smtClean="0"/>
              <a:t> to supply the value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server uses fields </a:t>
            </a:r>
            <a:r>
              <a:rPr lang="en-US" sz="2000" smtClean="0">
                <a:solidFill>
                  <a:srgbClr val="FF3300"/>
                </a:solidFill>
              </a:rPr>
              <a:t>SERVER IP ADDRESS</a:t>
            </a:r>
            <a:r>
              <a:rPr lang="en-US" sz="2000" smtClean="0"/>
              <a:t> and </a:t>
            </a:r>
            <a:r>
              <a:rPr lang="en-US" sz="2000" smtClean="0">
                <a:solidFill>
                  <a:srgbClr val="FF3300"/>
                </a:solidFill>
              </a:rPr>
              <a:t>SERVER HOST NAME</a:t>
            </a:r>
            <a:r>
              <a:rPr lang="en-US" sz="2000" smtClean="0"/>
              <a:t> to give the host information about the location of a server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 </a:t>
            </a:r>
            <a:r>
              <a:rPr lang="en-US" sz="2000" smtClean="0">
                <a:solidFill>
                  <a:srgbClr val="FF3300"/>
                </a:solidFill>
              </a:rPr>
              <a:t>ROUTER IP ADDRESS</a:t>
            </a:r>
            <a:r>
              <a:rPr lang="en-US" sz="2000" smtClean="0"/>
              <a:t> contains the IP address of a default router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DHCP allows a computer to negotiate to find a </a:t>
            </a:r>
            <a:r>
              <a:rPr lang="en-US" sz="2400" smtClean="0">
                <a:solidFill>
                  <a:srgbClr val="FF0000"/>
                </a:solidFill>
              </a:rPr>
              <a:t>boot image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To do so, the host fills in field </a:t>
            </a:r>
            <a:r>
              <a:rPr lang="en-US" sz="2000" smtClean="0">
                <a:solidFill>
                  <a:srgbClr val="FF3300"/>
                </a:solidFill>
              </a:rPr>
              <a:t>BOOT FILE NAME</a:t>
            </a:r>
            <a:r>
              <a:rPr lang="en-US" sz="2000" smtClean="0"/>
              <a:t> with a request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DHCP server does not send an image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DHCP Message Format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DHCP broadcasts on the local network to find a server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DHCP does not require each individual network to have a server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Instead, a DHCP relay agent forwards requests and responses between a client and the server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At least one relay agent must be present on each network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and the relay agent must be configured with the address of the appropriate DHCP server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When the server responds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the relay agent forwards the response to the client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Purpose of having one DHCP server with agent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Administrative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Routers provides relay agent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Indirect DHCP Server Access Through a Relay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IP addresses getting scare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subnet and classless addressing (CIDR) were introduced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Another mechanism was invented for sharing a single, globally valid IP address, known as </a:t>
            </a:r>
            <a:r>
              <a:rPr lang="en-US" sz="2000" smtClean="0">
                <a:solidFill>
                  <a:srgbClr val="FF3300"/>
                </a:solidFill>
              </a:rPr>
              <a:t>Network Address Translation</a:t>
            </a:r>
            <a:r>
              <a:rPr lang="en-US" sz="2000" smtClean="0"/>
              <a:t> (NAT)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NAT provides </a:t>
            </a:r>
            <a:r>
              <a:rPr lang="en-US" sz="2000" smtClean="0">
                <a:solidFill>
                  <a:srgbClr val="FF3300"/>
                </a:solidFill>
              </a:rPr>
              <a:t>transparent communication</a:t>
            </a:r>
            <a:r>
              <a:rPr lang="en-US" sz="20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a host in the Internet always appears to receive communication from a single computer rather than from one of many computers at the site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NAT runs as an </a:t>
            </a:r>
            <a:r>
              <a:rPr lang="en-US" sz="2000" smtClean="0">
                <a:solidFill>
                  <a:srgbClr val="FF3300"/>
                </a:solidFill>
              </a:rPr>
              <a:t>in-line service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It must be placed on the connection between the Internet and a site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Most implementations embed NAT in another device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such as a Wi-Fi wireless access point or an Internet router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Network Address Translation (NAT)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76400"/>
            <a:ext cx="7924800" cy="4040188"/>
          </a:xfrm>
          <a:noFill/>
        </p:spPr>
      </p:pic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The goal of NAT is to provide an </a:t>
            </a:r>
            <a:r>
              <a:rPr lang="en-US" sz="2400" smtClean="0">
                <a:solidFill>
                  <a:srgbClr val="FF0000"/>
                </a:solidFill>
              </a:rPr>
              <a:t>illusion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When viewed from the Internet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site appears to consist of a single host computer that has been assigned a valid IP address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all datagrams sent from the site appear to originate from one host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and all datagrams sent to the site appear to be sent to one host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When viewed from a host in the site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Internet appears to accept and route private addresses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A single IP address cannot be assigned to multiple computers  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NAT Operation and Private Addresses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800" smtClean="0"/>
              <a:t>NAT solves the problem by using two (</a:t>
            </a:r>
            <a:r>
              <a:rPr lang="en-US" sz="1800" smtClean="0">
                <a:solidFill>
                  <a:srgbClr val="FF3300"/>
                </a:solidFill>
              </a:rPr>
              <a:t>2</a:t>
            </a:r>
            <a:r>
              <a:rPr lang="en-US" sz="1800" smtClean="0"/>
              <a:t>) types of addresses</a:t>
            </a:r>
          </a:p>
          <a:p>
            <a:pPr lvl="1"/>
            <a:r>
              <a:rPr lang="en-US" sz="1600" smtClean="0"/>
              <a:t>The NAT device itself is assigned a single </a:t>
            </a:r>
            <a:r>
              <a:rPr lang="en-US" sz="1600" smtClean="0">
                <a:solidFill>
                  <a:srgbClr val="FF3300"/>
                </a:solidFill>
              </a:rPr>
              <a:t>globally-valid IP</a:t>
            </a:r>
            <a:r>
              <a:rPr lang="en-US" sz="1600" smtClean="0"/>
              <a:t> address</a:t>
            </a:r>
          </a:p>
          <a:p>
            <a:pPr lvl="1"/>
            <a:r>
              <a:rPr lang="en-US" sz="1600" smtClean="0"/>
              <a:t>Each computer at the site is assigned a </a:t>
            </a:r>
            <a:r>
              <a:rPr lang="en-US" sz="1600" smtClean="0">
                <a:solidFill>
                  <a:srgbClr val="FF3300"/>
                </a:solidFill>
              </a:rPr>
              <a:t>unique private address</a:t>
            </a:r>
          </a:p>
          <a:p>
            <a:r>
              <a:rPr lang="en-US" sz="1800" smtClean="0"/>
              <a:t>The following addresses are designated as </a:t>
            </a:r>
            <a:r>
              <a:rPr lang="en-US" sz="1800" smtClean="0">
                <a:solidFill>
                  <a:srgbClr val="FF3300"/>
                </a:solidFill>
              </a:rPr>
              <a:t>private </a:t>
            </a:r>
            <a:r>
              <a:rPr lang="en-US" sz="1800" smtClean="0"/>
              <a:t>by IETF</a:t>
            </a:r>
          </a:p>
          <a:p>
            <a:endParaRPr lang="en-US" sz="1800" smtClean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NAT Operation and Private Addresses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42"/>
          <a:stretch>
            <a:fillRect/>
          </a:stretch>
        </p:blipFill>
        <p:spPr bwMode="auto">
          <a:xfrm>
            <a:off x="1219200" y="3429000"/>
            <a:ext cx="66294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Private addressing is valid within a site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Must have valid IP address before a datagram  allowed onto the Internet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NAT must translate the private IP into a globally valid IP address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other way around should be done, too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Basic function of NAT is a two-way translation, such as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source address translation 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as a datagram passes from the site to the Internet and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destination address translation 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as a datagram passes from the Internet to the site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NAT Operation and Private Addresses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When two computers communicate</a:t>
            </a:r>
          </a:p>
          <a:p>
            <a:pPr lvl="1"/>
            <a:r>
              <a:rPr lang="en-US" sz="1800" smtClean="0"/>
              <a:t>Both are local: can resolve address </a:t>
            </a:r>
          </a:p>
          <a:p>
            <a:pPr lvl="1"/>
            <a:r>
              <a:rPr lang="en-US" sz="1800" smtClean="0"/>
              <a:t>a computer on a remote network: needs address resolution technique</a:t>
            </a:r>
          </a:p>
          <a:p>
            <a:pPr lvl="1"/>
            <a:r>
              <a:rPr lang="en-US" sz="1800" smtClean="0"/>
              <a:t>Address resolution is always restricted to a single network.</a:t>
            </a:r>
          </a:p>
          <a:p>
            <a:pPr lvl="1"/>
            <a:endParaRPr lang="en-US" sz="1800" smtClean="0"/>
          </a:p>
          <a:p>
            <a:pPr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endParaRPr lang="en-US" sz="2400" smtClean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Address resolution cont’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5"/>
          <a:stretch>
            <a:fillRect/>
          </a:stretch>
        </p:blipFill>
        <p:spPr bwMode="auto">
          <a:xfrm>
            <a:off x="1066800" y="3810000"/>
            <a:ext cx="69342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1" b="5882"/>
          <a:stretch>
            <a:fillRect/>
          </a:stretch>
        </p:blipFill>
        <p:spPr bwMode="auto">
          <a:xfrm>
            <a:off x="533400" y="2362200"/>
            <a:ext cx="8229600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Most implementations of NAT use a </a:t>
            </a:r>
            <a:r>
              <a:rPr lang="en-US" sz="2000" smtClean="0">
                <a:solidFill>
                  <a:srgbClr val="FF0000"/>
                </a:solidFill>
              </a:rPr>
              <a:t>translation table  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to store the information needed to rewrite addresses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Figure 23.12 (below) shows a translation table that corresponds to the address mapping in Figure 23.11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smtClean="0"/>
              <a:t>NAT Operation and Private Addresses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527"/>
          <a:stretch>
            <a:fillRect/>
          </a:stretch>
        </p:blipFill>
        <p:spPr bwMode="auto">
          <a:xfrm>
            <a:off x="685800" y="3124200"/>
            <a:ext cx="7772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NAT handles situations in which each host at a site communicates with a unique server in the Internet</a:t>
            </a:r>
          </a:p>
          <a:p>
            <a:r>
              <a:rPr lang="en-US" sz="2400" smtClean="0"/>
              <a:t>If two hosts at the site attempt to communicate with remote server </a:t>
            </a:r>
            <a:r>
              <a:rPr lang="en-US" sz="2400" smtClean="0">
                <a:solidFill>
                  <a:srgbClr val="FF3300"/>
                </a:solidFill>
              </a:rPr>
              <a:t>X</a:t>
            </a:r>
            <a:r>
              <a:rPr lang="en-US" sz="2400" smtClean="0"/>
              <a:t>, </a:t>
            </a:r>
          </a:p>
          <a:p>
            <a:pPr lvl="1"/>
            <a:r>
              <a:rPr lang="en-US" sz="2000" smtClean="0"/>
              <a:t>the translation table will contain multiple entries for </a:t>
            </a:r>
            <a:r>
              <a:rPr lang="en-US" sz="2000" smtClean="0">
                <a:solidFill>
                  <a:srgbClr val="FF3300"/>
                </a:solidFill>
              </a:rPr>
              <a:t>X</a:t>
            </a:r>
            <a:endParaRPr lang="en-US" sz="2000" smtClean="0"/>
          </a:p>
          <a:p>
            <a:pPr lvl="1"/>
            <a:r>
              <a:rPr lang="en-US" sz="2000" smtClean="0"/>
              <a:t>and NAT will not be able to route incoming datagrams</a:t>
            </a:r>
          </a:p>
          <a:p>
            <a:r>
              <a:rPr lang="en-US" sz="2400" smtClean="0"/>
              <a:t>When two or more applications running on a given host at a site attempt simultaneous communication with different destinations on the Internet, basic NAT will fail</a:t>
            </a:r>
          </a:p>
          <a:p>
            <a:endParaRPr lang="en-US" sz="240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Transport-Layer NAT (NAPT)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A variation of NAT, called </a:t>
            </a:r>
            <a:r>
              <a:rPr lang="en-US" sz="2400" smtClean="0">
                <a:solidFill>
                  <a:srgbClr val="FF3300"/>
                </a:solidFill>
              </a:rPr>
              <a:t>Network Address and Port Translation</a:t>
            </a:r>
            <a:r>
              <a:rPr lang="en-US" sz="2400" smtClean="0"/>
              <a:t> (NAPT) avoids such problems: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It allows a site to have arbitrary numbers of applications running on arbitrary hosts</a:t>
            </a:r>
          </a:p>
          <a:p>
            <a:pPr lvl="2">
              <a:lnSpc>
                <a:spcPct val="80000"/>
              </a:lnSpc>
            </a:pPr>
            <a:r>
              <a:rPr lang="en-US" sz="1800" smtClean="0"/>
              <a:t>all communicating simultaneously with arbitrary destinations throughout the Internet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most networking professionals assume the term NAT means NAPT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Applications use protocol port numbers to distinguish among services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 addition to a table of source and destination addresses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NAPT uses port numbers to associate each datagram with a TCP or UDP flow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Transport-Layer NAT (NAPT)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smtClean="0"/>
              <a:t>Instead of stopping at the IP-layer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NAPT operates on transport-layer headers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NAPT entries contain a </a:t>
            </a:r>
            <a:r>
              <a:rPr lang="en-US" sz="2000" smtClean="0">
                <a:solidFill>
                  <a:srgbClr val="FF3300"/>
                </a:solidFill>
              </a:rPr>
              <a:t>4-tuple</a:t>
            </a:r>
            <a:r>
              <a:rPr lang="en-US" sz="2000" smtClean="0"/>
              <a:t> of source and destination IP addresses and protocol port numbers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To avoid a conflict</a:t>
            </a:r>
          </a:p>
          <a:p>
            <a:pPr lvl="1">
              <a:lnSpc>
                <a:spcPct val="80000"/>
              </a:lnSpc>
            </a:pPr>
            <a:r>
              <a:rPr lang="en-US" sz="1800" smtClean="0"/>
              <a:t>NAPT must choose an alternative TCP source port for the connections</a:t>
            </a:r>
          </a:p>
          <a:p>
            <a:pPr>
              <a:lnSpc>
                <a:spcPct val="80000"/>
              </a:lnSpc>
            </a:pPr>
            <a:r>
              <a:rPr lang="en-US" sz="2000" smtClean="0"/>
              <a:t>Figure 23.13 (below) shows one possibility (web-server)</a:t>
            </a:r>
          </a:p>
          <a:p>
            <a:pPr>
              <a:lnSpc>
                <a:spcPct val="80000"/>
              </a:lnSpc>
            </a:pPr>
            <a:endParaRPr lang="en-US" sz="2000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Transport-Layer NAT (NAPT)</a:t>
            </a:r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82"/>
          <a:stretch>
            <a:fillRect/>
          </a:stretch>
        </p:blipFill>
        <p:spPr bwMode="auto">
          <a:xfrm>
            <a:off x="838200" y="4038600"/>
            <a:ext cx="75342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smtClean="0"/>
              <a:t>NAT system builds a translation table automatically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by watching outgoing traffic and establishing a new mapping whenever an application at the site initiates communication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Automatic table construction does not work well for communication initiated from the Internet to the site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For example, if multiple computers at a site each run a web server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the NAT device cannot know which computer should receive an incoming web connection</a:t>
            </a:r>
          </a:p>
          <a:p>
            <a:pPr>
              <a:lnSpc>
                <a:spcPct val="90000"/>
              </a:lnSpc>
            </a:pPr>
            <a:r>
              <a:rPr lang="en-US" sz="2000" smtClean="0"/>
              <a:t>A variant of NAT called </a:t>
            </a:r>
            <a:r>
              <a:rPr lang="en-US" sz="2000" smtClean="0">
                <a:solidFill>
                  <a:srgbClr val="FF3300"/>
                </a:solidFill>
              </a:rPr>
              <a:t>Twice NAT</a:t>
            </a:r>
            <a:r>
              <a:rPr lang="en-US" sz="2000" smtClean="0"/>
              <a:t> has been created to allow a site to run </a:t>
            </a:r>
            <a:r>
              <a:rPr lang="en-US" sz="2000" smtClean="0">
                <a:solidFill>
                  <a:srgbClr val="FF3300"/>
                </a:solidFill>
              </a:rPr>
              <a:t>multiple servers</a:t>
            </a:r>
            <a:r>
              <a:rPr lang="en-US" sz="200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Twice NAT arranges for the NAT system to interact with the site's DNS server</a:t>
            </a:r>
          </a:p>
          <a:p>
            <a:pPr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NAT and Servers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NAT is especially useful at a residence or small business that has a broadband connection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it allows a set of computers to share the connection</a:t>
            </a:r>
          </a:p>
          <a:p>
            <a:pPr lvl="2">
              <a:lnSpc>
                <a:spcPct val="90000"/>
              </a:lnSpc>
            </a:pPr>
            <a:endParaRPr lang="en-US" sz="1800" smtClean="0"/>
          </a:p>
          <a:p>
            <a:pPr>
              <a:lnSpc>
                <a:spcPct val="90000"/>
              </a:lnSpc>
            </a:pPr>
            <a:r>
              <a:rPr lang="en-US" sz="2400" smtClean="0"/>
              <a:t>A NAT software can make a PC act as a NAT device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dedicated NAT hardware systems are available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Such systems are usually called </a:t>
            </a:r>
            <a:r>
              <a:rPr lang="en-US" sz="2000" smtClean="0">
                <a:solidFill>
                  <a:srgbClr val="FF3300"/>
                </a:solidFill>
              </a:rPr>
              <a:t>wireless routers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The terminology is slightly misleading because such routers also provide wired connections for host computers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Figure 23.14 illustrates how such a router is connected</a:t>
            </a:r>
          </a:p>
          <a:p>
            <a:pPr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NAT Software and Systems for Use at Home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884363"/>
            <a:ext cx="7772400" cy="3886200"/>
          </a:xfr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smtClean="0"/>
              <a:t>NAT Software and Systems for Use at Home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Consider Figure 23.2</a:t>
            </a:r>
          </a:p>
          <a:p>
            <a:pPr lvl="1"/>
            <a:r>
              <a:rPr lang="en-US" sz="2000" smtClean="0"/>
              <a:t>Suppose </a:t>
            </a:r>
            <a:r>
              <a:rPr lang="en-US" sz="2000" smtClean="0">
                <a:solidFill>
                  <a:srgbClr val="FF0000"/>
                </a:solidFill>
              </a:rPr>
              <a:t>B</a:t>
            </a:r>
            <a:r>
              <a:rPr lang="en-US" sz="2000" smtClean="0"/>
              <a:t> needs to resolve the IP address of </a:t>
            </a:r>
            <a:r>
              <a:rPr lang="en-US" sz="2000" smtClean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B</a:t>
            </a:r>
            <a:r>
              <a:rPr lang="en-US" sz="2000" smtClean="0"/>
              <a:t> broadcasts a request that says:</a:t>
            </a:r>
          </a:p>
          <a:p>
            <a:pPr lvl="1">
              <a:buFont typeface="Wingdings" pitchFamily="2" charset="2"/>
              <a:buNone/>
            </a:pPr>
            <a:endParaRPr lang="en-US" sz="600" smtClean="0"/>
          </a:p>
          <a:p>
            <a:pPr lvl="1">
              <a:buFont typeface="Wingdings" pitchFamily="2" charset="2"/>
              <a:buNone/>
            </a:pPr>
            <a:r>
              <a:rPr lang="en-US" sz="1700" smtClean="0"/>
              <a:t>   “</a:t>
            </a:r>
            <a:r>
              <a:rPr lang="en-US" sz="1700" i="1" smtClean="0"/>
              <a:t>I'm looking for the MAC address of a computer that has IP address </a:t>
            </a:r>
            <a:r>
              <a:rPr lang="en-US" sz="1700" i="1" smtClean="0">
                <a:solidFill>
                  <a:srgbClr val="FF0000"/>
                </a:solidFill>
              </a:rPr>
              <a:t>C</a:t>
            </a:r>
            <a:r>
              <a:rPr lang="en-US" sz="1700" smtClean="0"/>
              <a:t>”</a:t>
            </a:r>
          </a:p>
          <a:p>
            <a:pPr lvl="1">
              <a:buFont typeface="Wingdings" pitchFamily="2" charset="2"/>
              <a:buNone/>
            </a:pPr>
            <a:endParaRPr lang="en-US" sz="600" smtClean="0"/>
          </a:p>
          <a:p>
            <a:pPr lvl="1"/>
            <a:r>
              <a:rPr lang="en-US" sz="2000" smtClean="0"/>
              <a:t>The broadcast only travels across one network</a:t>
            </a:r>
          </a:p>
          <a:p>
            <a:pPr lvl="1"/>
            <a:r>
              <a:rPr lang="en-US" sz="2000" smtClean="0"/>
              <a:t>An ARP </a:t>
            </a:r>
            <a:r>
              <a:rPr lang="en-US" sz="2000" smtClean="0">
                <a:solidFill>
                  <a:srgbClr val="FF3300"/>
                </a:solidFill>
              </a:rPr>
              <a:t>request</a:t>
            </a:r>
            <a:r>
              <a:rPr lang="en-US" sz="2000" smtClean="0"/>
              <a:t> message reaches all computers on a network</a:t>
            </a:r>
          </a:p>
          <a:p>
            <a:pPr lvl="1"/>
            <a:r>
              <a:rPr lang="en-US" sz="2000" smtClean="0"/>
              <a:t>When </a:t>
            </a:r>
            <a:r>
              <a:rPr lang="en-US" sz="2000" smtClean="0">
                <a:solidFill>
                  <a:srgbClr val="FF0000"/>
                </a:solidFill>
              </a:rPr>
              <a:t>C</a:t>
            </a:r>
            <a:r>
              <a:rPr lang="en-US" sz="2000" smtClean="0"/>
              <a:t> receives a copy of the request along other hosts</a:t>
            </a:r>
          </a:p>
          <a:p>
            <a:pPr lvl="2"/>
            <a:r>
              <a:rPr lang="en-US" sz="1800" smtClean="0"/>
              <a:t>Only </a:t>
            </a:r>
            <a:r>
              <a:rPr lang="en-US" sz="1800" smtClean="0">
                <a:solidFill>
                  <a:srgbClr val="FF0000"/>
                </a:solidFill>
              </a:rPr>
              <a:t>C </a:t>
            </a:r>
            <a:r>
              <a:rPr lang="en-US" sz="1800" smtClean="0"/>
              <a:t>sends a </a:t>
            </a:r>
            <a:r>
              <a:rPr lang="en-US" sz="1800" smtClean="0">
                <a:solidFill>
                  <a:srgbClr val="FF0000"/>
                </a:solidFill>
              </a:rPr>
              <a:t>directed reply </a:t>
            </a:r>
            <a:r>
              <a:rPr lang="en-US" sz="1800" smtClean="0"/>
              <a:t>back to </a:t>
            </a:r>
            <a:r>
              <a:rPr lang="en-US" sz="1800" smtClean="0">
                <a:solidFill>
                  <a:srgbClr val="FF0000"/>
                </a:solidFill>
              </a:rPr>
              <a:t>B</a:t>
            </a:r>
            <a:r>
              <a:rPr lang="en-US" sz="1800" smtClean="0"/>
              <a:t> that says:</a:t>
            </a:r>
          </a:p>
          <a:p>
            <a:pPr lvl="2">
              <a:buFont typeface="Wingdings" pitchFamily="2" charset="2"/>
              <a:buNone/>
            </a:pPr>
            <a:endParaRPr lang="en-US" sz="600" smtClean="0"/>
          </a:p>
          <a:p>
            <a:pPr lvl="1">
              <a:buFont typeface="Wingdings" pitchFamily="2" charset="2"/>
              <a:buNone/>
            </a:pPr>
            <a:r>
              <a:rPr lang="en-US" sz="1700" smtClean="0"/>
              <a:t>   “</a:t>
            </a:r>
            <a:r>
              <a:rPr lang="en-US" sz="1700" i="1" smtClean="0"/>
              <a:t>I'm the computer with IP address </a:t>
            </a:r>
            <a:r>
              <a:rPr lang="en-US" sz="1700" i="1" smtClean="0">
                <a:solidFill>
                  <a:srgbClr val="FF0000"/>
                </a:solidFill>
              </a:rPr>
              <a:t>C</a:t>
            </a:r>
            <a:r>
              <a:rPr lang="en-US" sz="1700" i="1" smtClean="0"/>
              <a:t>, and my MAC address is </a:t>
            </a:r>
            <a:r>
              <a:rPr lang="en-US" sz="1700" i="1" smtClean="0">
                <a:solidFill>
                  <a:srgbClr val="FF0000"/>
                </a:solidFill>
              </a:rPr>
              <a:t>M</a:t>
            </a:r>
            <a:r>
              <a:rPr lang="en-US" sz="1700" i="1" smtClean="0"/>
              <a:t>”</a:t>
            </a:r>
          </a:p>
          <a:p>
            <a:pPr lvl="1">
              <a:buFont typeface="Wingdings" pitchFamily="2" charset="2"/>
              <a:buNone/>
            </a:pPr>
            <a:endParaRPr lang="en-US" sz="600" i="1" smtClean="0"/>
          </a:p>
          <a:p>
            <a:endParaRPr lang="en-US" sz="2400" smtClean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500" smtClean="0"/>
              <a:t>The Address Resolution Protocol (ARP)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5"/>
          <a:stretch>
            <a:fillRect/>
          </a:stretch>
        </p:blipFill>
        <p:spPr bwMode="auto">
          <a:xfrm>
            <a:off x="914400" y="1676400"/>
            <a:ext cx="7569200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The standard describes a general form for ARP messages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Choosing a fixed size for a hardware address is not suitable 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New network technologies might be using different size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A fixed-size field at the beginning of an ARP message specifies the size of the hardware addresses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For example, when ARP is used with an Ethernet</a:t>
            </a:r>
          </a:p>
          <a:p>
            <a:pPr lvl="1">
              <a:lnSpc>
                <a:spcPct val="80000"/>
              </a:lnSpc>
            </a:pPr>
            <a:r>
              <a:rPr lang="en-US" sz="2000" smtClean="0"/>
              <a:t>the hardware address length is set to</a:t>
            </a:r>
            <a:r>
              <a:rPr lang="en-US" sz="2000" smtClean="0">
                <a:solidFill>
                  <a:srgbClr val="FF0000"/>
                </a:solidFill>
              </a:rPr>
              <a:t> 6 </a:t>
            </a:r>
            <a:r>
              <a:rPr lang="en-US" sz="2000" smtClean="0"/>
              <a:t>octets 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Message Format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smtClean="0"/>
              <a:t>To increase the generality of ARP</a:t>
            </a:r>
          </a:p>
          <a:p>
            <a:pPr lvl="1">
              <a:lnSpc>
                <a:spcPct val="80000"/>
              </a:lnSpc>
            </a:pPr>
            <a:r>
              <a:rPr lang="en-US" sz="2000" smtClean="0">
                <a:solidFill>
                  <a:srgbClr val="FF0000"/>
                </a:solidFill>
              </a:rPr>
              <a:t>address length field </a:t>
            </a:r>
            <a:r>
              <a:rPr lang="en-US" sz="2000" smtClean="0"/>
              <a:t> 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ARP protocol can be used to </a:t>
            </a:r>
            <a:r>
              <a:rPr lang="en-US" sz="2400" smtClean="0">
                <a:solidFill>
                  <a:srgbClr val="FF0000"/>
                </a:solidFill>
              </a:rPr>
              <a:t>bind </a:t>
            </a:r>
            <a:r>
              <a:rPr lang="en-US" sz="2400" smtClean="0"/>
              <a:t>an arbitrary high-level address to an arbitrary hardware address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In practice, the generality of ARP is seldom used</a:t>
            </a:r>
          </a:p>
          <a:p>
            <a:pPr lvl="1">
              <a:lnSpc>
                <a:spcPct val="80000"/>
              </a:lnSpc>
            </a:pPr>
            <a:endParaRPr lang="en-US" sz="2000" smtClean="0"/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ARP Message Format cont’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 smtClean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305800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</TotalTime>
  <Words>2661</Words>
  <Application>Microsoft Office PowerPoint</Application>
  <PresentationFormat>On-screen Show (4:3)</PresentationFormat>
  <Paragraphs>329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Verdana</vt:lpstr>
      <vt:lpstr>Arial</vt:lpstr>
      <vt:lpstr>Lucida Sans Unicode</vt:lpstr>
      <vt:lpstr>Wingdings 3</vt:lpstr>
      <vt:lpstr>Wingdings 2</vt:lpstr>
      <vt:lpstr>Calibri</vt:lpstr>
      <vt:lpstr>Wingdings</vt:lpstr>
      <vt:lpstr>Concourse</vt:lpstr>
      <vt:lpstr>Support Protocols  and  Technologies</vt:lpstr>
      <vt:lpstr>Introduction</vt:lpstr>
      <vt:lpstr>Address Resolution</vt:lpstr>
      <vt:lpstr>Address resolution cont’</vt:lpstr>
      <vt:lpstr>The Address Resolution Protocol (ARP)</vt:lpstr>
      <vt:lpstr>PowerPoint Presentation</vt:lpstr>
      <vt:lpstr>ARP Message Format</vt:lpstr>
      <vt:lpstr>ARP Message Format cont’</vt:lpstr>
      <vt:lpstr>PowerPoint Presentation</vt:lpstr>
      <vt:lpstr>ARP Message Format cont’</vt:lpstr>
      <vt:lpstr>ARP Message Format cont’</vt:lpstr>
      <vt:lpstr>ARP Message Format cont’</vt:lpstr>
      <vt:lpstr>ARP Encapsulation</vt:lpstr>
      <vt:lpstr>ARP Encapsulation cont’</vt:lpstr>
      <vt:lpstr>ARP Caching and Message Processing</vt:lpstr>
      <vt:lpstr>ARP Caching and Message Processing cont’</vt:lpstr>
      <vt:lpstr>ARP algorithm</vt:lpstr>
      <vt:lpstr>The Conceptual Address Boundary</vt:lpstr>
      <vt:lpstr>PowerPoint Presentation</vt:lpstr>
      <vt:lpstr>Internet Control Message Protocol (ICMP)</vt:lpstr>
      <vt:lpstr>Internet Control Message Protocol (ICMP) cont’</vt:lpstr>
      <vt:lpstr>PowerPoint Presentation</vt:lpstr>
      <vt:lpstr>Internet Control Message Protocol (ICMP) cont’</vt:lpstr>
      <vt:lpstr>ICMP Message Format and Encapsulation</vt:lpstr>
      <vt:lpstr>ICMP Message Format and Encapsulation cont’</vt:lpstr>
      <vt:lpstr>Protocol Software, Parameters, and Configuration</vt:lpstr>
      <vt:lpstr>Dynamic Host Configuration Protocol (DHCP)</vt:lpstr>
      <vt:lpstr>Dynamic Host Configuration Protocol (DHCP) cont’</vt:lpstr>
      <vt:lpstr>Dynamic Host Configuration Protocol (DHCP) cont’</vt:lpstr>
      <vt:lpstr>DHCP Protocol Operation and Optimizations</vt:lpstr>
      <vt:lpstr>DHCP Message Format</vt:lpstr>
      <vt:lpstr>PowerPoint Presentation</vt:lpstr>
      <vt:lpstr>DHCP Message Format</vt:lpstr>
      <vt:lpstr>Indirect DHCP Server Access Through a Relay</vt:lpstr>
      <vt:lpstr>Network Address Translation (NAT)</vt:lpstr>
      <vt:lpstr>PowerPoint Presentation</vt:lpstr>
      <vt:lpstr>NAT Operation and Private Addresses</vt:lpstr>
      <vt:lpstr>NAT Operation and Private Addresses</vt:lpstr>
      <vt:lpstr>NAT Operation and Private Addresses</vt:lpstr>
      <vt:lpstr>PowerPoint Presentation</vt:lpstr>
      <vt:lpstr>NAT Operation and Private Addresses</vt:lpstr>
      <vt:lpstr>Transport-Layer NAT (NAPT)</vt:lpstr>
      <vt:lpstr>Transport-Layer NAT (NAPT)</vt:lpstr>
      <vt:lpstr>Transport-Layer NAT (NAPT)</vt:lpstr>
      <vt:lpstr>NAT and Servers</vt:lpstr>
      <vt:lpstr>NAT Software and Systems for Use at Home</vt:lpstr>
      <vt:lpstr>NAT Software and Systems for Use at Home</vt:lpstr>
    </vt:vector>
  </TitlesOfParts>
  <Company>Towson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Protocols  and  Technologies</dc:title>
  <dc:creator>csuser</dc:creator>
  <cp:lastModifiedBy>csuser</cp:lastModifiedBy>
  <cp:revision>15</cp:revision>
  <dcterms:created xsi:type="dcterms:W3CDTF">2009-04-27T20:41:41Z</dcterms:created>
  <dcterms:modified xsi:type="dcterms:W3CDTF">2013-11-21T18:47:20Z</dcterms:modified>
</cp:coreProperties>
</file>