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84A1FA-2F35-4A29-A067-8619C9DCCBF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374F12-B6E0-43C9-9479-B21B4C6C58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Data 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COSC350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7"/>
          <a:stretch>
            <a:fillRect/>
          </a:stretch>
        </p:blipFill>
        <p:spPr bwMode="auto">
          <a:xfrm>
            <a:off x="3810000" y="228600"/>
            <a:ext cx="38766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3928" y="2057400"/>
            <a:ext cx="255647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5.3 </a:t>
            </a:r>
          </a:p>
          <a:p>
            <a:r>
              <a:rPr lang="en-US" dirty="0" smtClean="0"/>
              <a:t>A conceptual framework for a data communications system. Multiple</a:t>
            </a:r>
          </a:p>
          <a:p>
            <a:r>
              <a:rPr lang="en-US" dirty="0" smtClean="0"/>
              <a:t>sources send to multiple destinations through an underlying</a:t>
            </a:r>
          </a:p>
          <a:p>
            <a:r>
              <a:rPr lang="en-US" dirty="0" smtClean="0"/>
              <a:t>physical channel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"/>
          <a:stretch>
            <a:fillRect/>
          </a:stretch>
        </p:blipFill>
        <p:spPr bwMode="auto">
          <a:xfrm>
            <a:off x="2590800" y="228600"/>
            <a:ext cx="62484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624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Processing at the transmitter/sender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7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"/>
            <a:ext cx="6372225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266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Processing </a:t>
            </a:r>
            <a:r>
              <a:rPr lang="en-US" dirty="0"/>
              <a:t>at the receiver end</a:t>
            </a:r>
          </a:p>
        </p:txBody>
      </p:sp>
    </p:spTree>
    <p:extLst>
      <p:ext uri="{BB962C8B-B14F-4D97-AF65-F5344CB8AC3E}">
        <p14:creationId xmlns:p14="http://schemas.microsoft.com/office/powerpoint/2010/main" val="228444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of the boxes in Figure 5.3 corresponds to one subtopic of data </a:t>
            </a:r>
            <a:r>
              <a:rPr lang="en-US" dirty="0" smtClean="0"/>
              <a:t>communications</a:t>
            </a:r>
            <a:endParaRPr lang="en-US" dirty="0"/>
          </a:p>
          <a:p>
            <a:r>
              <a:rPr lang="en-US" dirty="0"/>
              <a:t> Information Sources </a:t>
            </a:r>
          </a:p>
          <a:p>
            <a:pPr lvl="1"/>
            <a:r>
              <a:rPr lang="en-US" dirty="0" smtClean="0"/>
              <a:t>Either </a:t>
            </a:r>
            <a:r>
              <a:rPr lang="en-US" dirty="0">
                <a:solidFill>
                  <a:srgbClr val="FF0000"/>
                </a:solidFill>
              </a:rPr>
              <a:t>analog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Characteristics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signals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amplitude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frequency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phase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aperiodic</a:t>
            </a:r>
          </a:p>
          <a:p>
            <a:pPr lvl="1"/>
            <a:endParaRPr lang="en-US" dirty="0"/>
          </a:p>
          <a:p>
            <a:r>
              <a:rPr lang="en-US" dirty="0"/>
              <a:t> Source Encoder and Decoder</a:t>
            </a:r>
          </a:p>
          <a:p>
            <a:pPr lvl="1"/>
            <a:r>
              <a:rPr lang="en-US" dirty="0"/>
              <a:t>Once </a:t>
            </a:r>
            <a:r>
              <a:rPr lang="en-US" dirty="0" smtClean="0">
                <a:solidFill>
                  <a:srgbClr val="FF0000"/>
                </a:solidFill>
              </a:rPr>
              <a:t>digitized</a:t>
            </a:r>
            <a:r>
              <a:rPr lang="en-US" dirty="0"/>
              <a:t>, digital representations can be transformed and converted</a:t>
            </a:r>
          </a:p>
          <a:p>
            <a:pPr lvl="1"/>
            <a:r>
              <a:rPr lang="en-US" dirty="0"/>
              <a:t>Concepts include data </a:t>
            </a:r>
            <a:r>
              <a:rPr lang="en-US" dirty="0">
                <a:solidFill>
                  <a:srgbClr val="FF0000"/>
                </a:solidFill>
              </a:rPr>
              <a:t>compression</a:t>
            </a:r>
            <a:r>
              <a:rPr lang="en-US" dirty="0"/>
              <a:t> and consequences for communications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</a:t>
            </a:r>
            <a:r>
              <a:rPr lang="en-US" sz="4400" dirty="0" smtClean="0"/>
              <a:t>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2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Encryptor</a:t>
            </a:r>
            <a:r>
              <a:rPr lang="en-US" dirty="0"/>
              <a:t> and </a:t>
            </a:r>
            <a:r>
              <a:rPr lang="en-US" dirty="0" err="1"/>
              <a:t>Decryptor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</a:t>
            </a:r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encrypted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decrypted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Cryptographic</a:t>
            </a:r>
            <a:r>
              <a:rPr lang="en-US" dirty="0" smtClean="0"/>
              <a:t> </a:t>
            </a:r>
            <a:r>
              <a:rPr lang="en-US" dirty="0"/>
              <a:t>techniques and algorithms</a:t>
            </a:r>
          </a:p>
          <a:p>
            <a:pPr>
              <a:lnSpc>
                <a:spcPct val="90000"/>
              </a:lnSpc>
            </a:pPr>
            <a:r>
              <a:rPr lang="en-US" dirty="0"/>
              <a:t>Channel Encoder and Decoder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Channel coding is used to </a:t>
            </a:r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transmission </a:t>
            </a:r>
            <a:r>
              <a:rPr lang="en-US" dirty="0">
                <a:solidFill>
                  <a:srgbClr val="FF0000"/>
                </a:solidFill>
              </a:rPr>
              <a:t>errors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Parity</a:t>
            </a:r>
            <a:r>
              <a:rPr lang="en-US" dirty="0" smtClean="0"/>
              <a:t> </a:t>
            </a:r>
            <a:r>
              <a:rPr lang="en-US" dirty="0"/>
              <a:t>checking, </a:t>
            </a:r>
            <a:r>
              <a:rPr lang="en-US" dirty="0">
                <a:solidFill>
                  <a:srgbClr val="FF0000"/>
                </a:solidFill>
              </a:rPr>
              <a:t>checksums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cyclic redundancy </a:t>
            </a:r>
            <a:r>
              <a:rPr lang="en-US" dirty="0" smtClean="0">
                <a:solidFill>
                  <a:srgbClr val="FF0000"/>
                </a:solidFill>
              </a:rPr>
              <a:t>codes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Multiplexor and </a:t>
            </a:r>
            <a:r>
              <a:rPr lang="en-US" dirty="0" err="1"/>
              <a:t>Demultiplexor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Multiplexing:</a:t>
            </a:r>
            <a:r>
              <a:rPr lang="en-US" dirty="0" smtClean="0"/>
              <a:t> information </a:t>
            </a:r>
            <a:r>
              <a:rPr lang="en-US" dirty="0"/>
              <a:t>from multiple sources is combined for transmission across a </a:t>
            </a:r>
            <a:r>
              <a:rPr lang="en-US" dirty="0">
                <a:solidFill>
                  <a:srgbClr val="FF0000"/>
                </a:solidFill>
              </a:rPr>
              <a:t>shared medium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Simultaneous </a:t>
            </a:r>
            <a:r>
              <a:rPr lang="en-US" dirty="0">
                <a:solidFill>
                  <a:srgbClr val="FF0000"/>
                </a:solidFill>
              </a:rPr>
              <a:t>sharing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taking </a:t>
            </a:r>
            <a:r>
              <a:rPr lang="en-US" dirty="0">
                <a:solidFill>
                  <a:srgbClr val="FF0000"/>
                </a:solidFill>
              </a:rPr>
              <a:t>turns</a:t>
            </a:r>
            <a:r>
              <a:rPr lang="en-US" dirty="0"/>
              <a:t> when using the medium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Subtopics </a:t>
            </a:r>
            <a:r>
              <a:rPr lang="en-US" sz="4400" dirty="0" err="1" smtClean="0"/>
              <a:t>con’t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9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Modulator and Demodulator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Modulation</a:t>
            </a:r>
            <a:r>
              <a:rPr lang="en-US" dirty="0"/>
              <a:t> refers to the way electromagnetic radiation is used to send information</a:t>
            </a:r>
          </a:p>
          <a:p>
            <a:pPr lvl="2"/>
            <a:r>
              <a:rPr lang="en-US" dirty="0" smtClean="0"/>
              <a:t>analog </a:t>
            </a:r>
            <a:r>
              <a:rPr lang="en-US" dirty="0"/>
              <a:t>and digital modulation schemes</a:t>
            </a:r>
          </a:p>
          <a:p>
            <a:pPr lvl="2"/>
            <a:r>
              <a:rPr lang="en-US" dirty="0" smtClean="0"/>
              <a:t>modems</a:t>
            </a:r>
            <a:endParaRPr lang="en-US" dirty="0"/>
          </a:p>
          <a:p>
            <a:r>
              <a:rPr lang="en-US" dirty="0"/>
              <a:t> Physical Channel and Transmission</a:t>
            </a:r>
          </a:p>
          <a:p>
            <a:pPr lvl="1"/>
            <a:r>
              <a:rPr lang="en-US" dirty="0"/>
              <a:t>transmission </a:t>
            </a:r>
            <a:r>
              <a:rPr lang="en-US" dirty="0">
                <a:solidFill>
                  <a:srgbClr val="FF0000"/>
                </a:solidFill>
              </a:rPr>
              <a:t>media</a:t>
            </a:r>
          </a:p>
          <a:p>
            <a:pPr lvl="1"/>
            <a:r>
              <a:rPr lang="en-US" dirty="0"/>
              <a:t>transmission </a:t>
            </a:r>
            <a:r>
              <a:rPr lang="en-US" dirty="0">
                <a:solidFill>
                  <a:srgbClr val="FF0000"/>
                </a:solidFill>
              </a:rPr>
              <a:t>modes, </a:t>
            </a:r>
            <a:r>
              <a:rPr lang="en-US" dirty="0"/>
              <a:t>such as </a:t>
            </a:r>
            <a:r>
              <a:rPr lang="en-US" dirty="0">
                <a:solidFill>
                  <a:srgbClr val="FF0000"/>
                </a:solidFill>
              </a:rPr>
              <a:t>serial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pPr lvl="1"/>
            <a:r>
              <a:rPr lang="en-US" dirty="0"/>
              <a:t>channel </a:t>
            </a:r>
            <a:r>
              <a:rPr lang="en-US" dirty="0">
                <a:solidFill>
                  <a:srgbClr val="FF0000"/>
                </a:solidFill>
              </a:rPr>
              <a:t>bandwidth</a:t>
            </a:r>
            <a:endParaRPr lang="en-US" dirty="0"/>
          </a:p>
          <a:p>
            <a:pPr lvl="1"/>
            <a:r>
              <a:rPr lang="en-US" dirty="0"/>
              <a:t>electrical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interference</a:t>
            </a:r>
            <a:endParaRPr lang="en-US" dirty="0"/>
          </a:p>
          <a:p>
            <a:pPr lvl="1"/>
            <a:r>
              <a:rPr lang="en-US" dirty="0"/>
              <a:t>channel </a:t>
            </a:r>
            <a:r>
              <a:rPr lang="en-US" dirty="0">
                <a:solidFill>
                  <a:srgbClr val="FF0000"/>
                </a:solidFill>
              </a:rPr>
              <a:t>capacity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Subtopics </a:t>
            </a:r>
            <a:r>
              <a:rPr lang="en-US" sz="4400" dirty="0" err="1" smtClean="0"/>
              <a:t>con’t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893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subject is a combination of ideas and approaches from three </a:t>
            </a:r>
            <a:r>
              <a:rPr lang="en-US" dirty="0" smtClean="0"/>
              <a:t>disciplines as in 5.1</a:t>
            </a:r>
            <a:endParaRPr lang="en-US" dirty="0"/>
          </a:p>
          <a:p>
            <a:r>
              <a:rPr lang="en-US" dirty="0"/>
              <a:t>Involves the transmission of information over </a:t>
            </a:r>
            <a:r>
              <a:rPr lang="en-US" dirty="0">
                <a:solidFill>
                  <a:srgbClr val="FF0000"/>
                </a:solidFill>
              </a:rPr>
              <a:t>physical media</a:t>
            </a:r>
          </a:p>
          <a:p>
            <a:r>
              <a:rPr lang="en-US" dirty="0"/>
              <a:t>The subject draws on ideas about electric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light</a:t>
            </a:r>
            <a:r>
              <a:rPr lang="en-US" dirty="0"/>
              <a:t>, and other forms of </a:t>
            </a:r>
            <a:r>
              <a:rPr lang="en-US" dirty="0">
                <a:solidFill>
                  <a:srgbClr val="FF0000"/>
                </a:solidFill>
              </a:rPr>
              <a:t>electromagnetic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radiation</a:t>
            </a:r>
          </a:p>
          <a:p>
            <a:r>
              <a:rPr lang="en-US" dirty="0"/>
              <a:t>Information is </a:t>
            </a:r>
            <a:r>
              <a:rPr lang="en-US" dirty="0">
                <a:solidFill>
                  <a:srgbClr val="FF0000"/>
                </a:solidFill>
              </a:rPr>
              <a:t>digitized</a:t>
            </a:r>
            <a:r>
              <a:rPr lang="en-US" dirty="0"/>
              <a:t> and digital data is transmitted</a:t>
            </a:r>
          </a:p>
          <a:p>
            <a:r>
              <a:rPr lang="en-US" dirty="0"/>
              <a:t>Data communications uses mathematics and includes various forms of analysis</a:t>
            </a:r>
          </a:p>
          <a:p>
            <a:pPr lvl="1"/>
            <a:r>
              <a:rPr lang="en-US" dirty="0"/>
              <a:t>Goal is to develop practical ways to design and build transmission systems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Essence of Data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0"/>
          <a:stretch>
            <a:fillRect/>
          </a:stretch>
        </p:blipFill>
        <p:spPr bwMode="auto">
          <a:xfrm>
            <a:off x="1219200" y="500063"/>
            <a:ext cx="66294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3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US" dirty="0"/>
              <a:t>Three main </a:t>
            </a:r>
            <a:r>
              <a:rPr lang="en-US" dirty="0" smtClean="0"/>
              <a:t>ideas</a:t>
            </a:r>
            <a:endParaRPr lang="en-US" dirty="0"/>
          </a:p>
          <a:p>
            <a:pPr marL="838200" lvl="1" indent="-381000">
              <a:buFontTx/>
              <a:buAutoNum type="arabicPeriod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sources of information</a:t>
            </a:r>
            <a:r>
              <a:rPr lang="en-US" dirty="0"/>
              <a:t> can be of arbitrary types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Transmission</a:t>
            </a:r>
            <a:r>
              <a:rPr lang="en-US" dirty="0"/>
              <a:t> uses a physical system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Multiple sources</a:t>
            </a:r>
            <a:r>
              <a:rPr lang="en-US" dirty="0"/>
              <a:t> of information can </a:t>
            </a:r>
            <a:r>
              <a:rPr lang="en-US" dirty="0">
                <a:solidFill>
                  <a:srgbClr val="FF0000"/>
                </a:solidFill>
              </a:rPr>
              <a:t>share</a:t>
            </a:r>
            <a:r>
              <a:rPr lang="en-US" dirty="0"/>
              <a:t> the underlying medium</a:t>
            </a:r>
          </a:p>
          <a:p>
            <a:pPr marL="457200" indent="-457200"/>
            <a:r>
              <a:rPr lang="en-US" dirty="0"/>
              <a:t>The first </a:t>
            </a:r>
            <a:r>
              <a:rPr lang="en-US" dirty="0" smtClean="0"/>
              <a:t>point (multimedia):</a:t>
            </a:r>
            <a:endParaRPr lang="en-US" dirty="0"/>
          </a:p>
          <a:p>
            <a:pPr marL="838200" lvl="1" indent="-381000"/>
            <a:r>
              <a:rPr lang="en-US" dirty="0"/>
              <a:t>information is not restricted to bits that have been stored in a computer</a:t>
            </a:r>
          </a:p>
          <a:p>
            <a:pPr marL="838200" lvl="1" indent="-381000"/>
            <a:r>
              <a:rPr lang="en-US" dirty="0"/>
              <a:t>information can also be derived from the physical world, including audio and video</a:t>
            </a:r>
          </a:p>
          <a:p>
            <a:pPr marL="838200" lvl="1" indent="-381000"/>
            <a:r>
              <a:rPr lang="en-US" dirty="0"/>
              <a:t>various sources and forms of information available and one form can be transformed into another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r>
              <a:rPr lang="en-US" dirty="0"/>
              <a:t>and Scope of the Subject </a:t>
            </a:r>
          </a:p>
        </p:txBody>
      </p:sp>
    </p:spTree>
    <p:extLst>
      <p:ext uri="{BB962C8B-B14F-4D97-AF65-F5344CB8AC3E}">
        <p14:creationId xmlns:p14="http://schemas.microsoft.com/office/powerpoint/2010/main" val="30753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/>
              <a:t>The second point </a:t>
            </a:r>
            <a:r>
              <a:rPr lang="en-US" dirty="0" smtClean="0"/>
              <a:t>(use of </a:t>
            </a:r>
            <a:r>
              <a:rPr lang="en-US" dirty="0"/>
              <a:t>natural </a:t>
            </a:r>
            <a:r>
              <a:rPr lang="en-US" dirty="0" smtClean="0"/>
              <a:t>phenomena)</a:t>
            </a:r>
            <a:endParaRPr lang="en-US" dirty="0"/>
          </a:p>
          <a:p>
            <a:pPr marL="838200" lvl="1" indent="-381000"/>
            <a:r>
              <a:rPr lang="en-US" dirty="0" smtClean="0"/>
              <a:t>electricity </a:t>
            </a:r>
            <a:r>
              <a:rPr lang="en-US" dirty="0"/>
              <a:t>and electromagnetic radiation, </a:t>
            </a:r>
            <a:r>
              <a:rPr lang="en-US" dirty="0" smtClean="0"/>
              <a:t>etc. to </a:t>
            </a:r>
            <a:r>
              <a:rPr lang="en-US" dirty="0"/>
              <a:t>transmit information</a:t>
            </a:r>
          </a:p>
          <a:p>
            <a:pPr marL="457200" indent="-457200"/>
            <a:r>
              <a:rPr lang="en-US" dirty="0" smtClean="0"/>
              <a:t>Important issues</a:t>
            </a:r>
            <a:r>
              <a:rPr lang="en-US" dirty="0"/>
              <a:t>:</a:t>
            </a:r>
          </a:p>
          <a:p>
            <a:pPr marL="838200" lvl="1" indent="-381000"/>
            <a:r>
              <a:rPr lang="en-US" dirty="0"/>
              <a:t>the types of </a:t>
            </a:r>
            <a:r>
              <a:rPr lang="en-US" dirty="0" smtClean="0"/>
              <a:t>available media </a:t>
            </a:r>
            <a:endParaRPr lang="en-US" dirty="0"/>
          </a:p>
          <a:p>
            <a:pPr marL="838200" lvl="1" indent="-381000"/>
            <a:r>
              <a:rPr lang="en-US" dirty="0"/>
              <a:t>the properties of each media</a:t>
            </a:r>
          </a:p>
          <a:p>
            <a:pPr marL="838200" lvl="1" indent="-381000"/>
            <a:r>
              <a:rPr lang="en-US" dirty="0"/>
              <a:t>how physical phenomena can be used to transmit information over each medium</a:t>
            </a:r>
          </a:p>
          <a:p>
            <a:pPr marL="838200" lvl="1" indent="-381000"/>
            <a:r>
              <a:rPr lang="en-US" dirty="0"/>
              <a:t>the relationship between data communications and the underlying transmission</a:t>
            </a:r>
          </a:p>
          <a:p>
            <a:pPr marL="838200" lvl="1" indent="-381000"/>
            <a:r>
              <a:rPr lang="en-US" dirty="0"/>
              <a:t>the limits of physical systems</a:t>
            </a:r>
          </a:p>
          <a:p>
            <a:pPr marL="838200" lvl="1" indent="-381000"/>
            <a:r>
              <a:rPr lang="en-US" dirty="0"/>
              <a:t>the problems that can arise during transmission</a:t>
            </a:r>
          </a:p>
          <a:p>
            <a:pPr marL="838200" lvl="1" indent="-381000"/>
            <a:r>
              <a:rPr lang="en-US" dirty="0"/>
              <a:t>techniques that can be used to detect or solve the problems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and Scope of the Subject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third point </a:t>
            </a:r>
            <a:r>
              <a:rPr lang="en-US" dirty="0" smtClean="0"/>
              <a:t>(sharing)</a:t>
            </a:r>
            <a:endParaRPr lang="en-US" dirty="0"/>
          </a:p>
          <a:p>
            <a:pPr marL="598932" lvl="1" indent="-342900"/>
            <a:r>
              <a:rPr lang="en-US" dirty="0" smtClean="0"/>
              <a:t>A </a:t>
            </a:r>
            <a:r>
              <a:rPr lang="en-US" dirty="0"/>
              <a:t>network usually permits multiple pairs of communicating entities to communicate over a given physical </a:t>
            </a:r>
            <a:r>
              <a:rPr lang="en-US" dirty="0" smtClean="0"/>
              <a:t>medium</a:t>
            </a:r>
          </a:p>
          <a:p>
            <a:pPr marL="598932" lvl="1" indent="-342900"/>
            <a:r>
              <a:rPr lang="en-US" dirty="0" smtClean="0"/>
              <a:t>There </a:t>
            </a:r>
            <a:r>
              <a:rPr lang="en-US" dirty="0"/>
              <a:t>are possible ways underlying facilities can be </a:t>
            </a:r>
            <a:r>
              <a:rPr lang="en-US" dirty="0" smtClean="0"/>
              <a:t>shared</a:t>
            </a:r>
          </a:p>
          <a:p>
            <a:pPr marL="598932" lvl="1" indent="-342900"/>
            <a:r>
              <a:rPr lang="en-US" dirty="0" smtClean="0"/>
              <a:t>There are advantages </a:t>
            </a:r>
            <a:r>
              <a:rPr lang="en-US" dirty="0"/>
              <a:t>and disadvantages of </a:t>
            </a:r>
            <a:r>
              <a:rPr lang="en-US" dirty="0" smtClean="0"/>
              <a:t>each sharing method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and Scope of the Subject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451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sources of information and allows each source to send to a separate destination</a:t>
            </a:r>
          </a:p>
          <a:p>
            <a:r>
              <a:rPr lang="en-US" dirty="0" smtClean="0"/>
              <a:t>Each </a:t>
            </a:r>
            <a:r>
              <a:rPr lang="en-US" dirty="0"/>
              <a:t>source needs a mechanism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gather</a:t>
            </a:r>
            <a:r>
              <a:rPr lang="en-US" dirty="0" smtClean="0"/>
              <a:t> </a:t>
            </a:r>
            <a:r>
              <a:rPr lang="en-US" dirty="0"/>
              <a:t>the information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/>
              <a:t>the information for </a:t>
            </a:r>
            <a:r>
              <a:rPr lang="en-US" dirty="0" smtClean="0"/>
              <a:t>transmission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transmit</a:t>
            </a:r>
            <a:r>
              <a:rPr lang="en-US" dirty="0" smtClean="0"/>
              <a:t> the information across the shared physical medium</a:t>
            </a:r>
          </a:p>
          <a:p>
            <a:r>
              <a:rPr lang="en-US" dirty="0" smtClean="0"/>
              <a:t>Each destination needs a </a:t>
            </a:r>
            <a:r>
              <a:rPr lang="en-US" dirty="0"/>
              <a:t>mechanism </a:t>
            </a:r>
            <a:r>
              <a:rPr lang="en-US" dirty="0" smtClean="0"/>
              <a:t>to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delivers</a:t>
            </a:r>
            <a:r>
              <a:rPr lang="en-US" dirty="0" smtClean="0"/>
              <a:t> </a:t>
            </a:r>
            <a:r>
              <a:rPr lang="en-US" dirty="0"/>
              <a:t>the information</a:t>
            </a:r>
          </a:p>
          <a:p>
            <a:r>
              <a:rPr lang="en-US" dirty="0"/>
              <a:t>Figure 5.2 illustrates the simplistic 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Conceptual Pieces of a Communication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b="3624"/>
          <a:stretch>
            <a:fillRect/>
          </a:stretch>
        </p:blipFill>
        <p:spPr bwMode="auto">
          <a:xfrm>
            <a:off x="838200" y="228600"/>
            <a:ext cx="7467600" cy="620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complexity</a:t>
            </a:r>
            <a:endParaRPr lang="en-US" dirty="0"/>
          </a:p>
          <a:p>
            <a:pPr lvl="1"/>
            <a:r>
              <a:rPr lang="en-US" dirty="0" smtClean="0"/>
              <a:t>Different sources of Information</a:t>
            </a:r>
            <a:endParaRPr lang="en-US" dirty="0"/>
          </a:p>
          <a:p>
            <a:pPr lvl="1"/>
            <a:r>
              <a:rPr lang="en-US" dirty="0" smtClean="0"/>
              <a:t>Digitization needed for the transmission</a:t>
            </a:r>
            <a:endParaRPr lang="en-US" dirty="0"/>
          </a:p>
          <a:p>
            <a:pPr lvl="1"/>
            <a:r>
              <a:rPr lang="en-US" dirty="0"/>
              <a:t>Extra data must be added to protect against </a:t>
            </a:r>
            <a:r>
              <a:rPr lang="en-US" dirty="0">
                <a:solidFill>
                  <a:srgbClr val="FF0000"/>
                </a:solidFill>
              </a:rPr>
              <a:t>channel errors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need to be </a:t>
            </a:r>
            <a:r>
              <a:rPr lang="en-US" dirty="0" smtClean="0">
                <a:solidFill>
                  <a:srgbClr val="FF0000"/>
                </a:solidFill>
              </a:rPr>
              <a:t>encrypted </a:t>
            </a:r>
            <a:r>
              <a:rPr lang="en-US" dirty="0" smtClean="0"/>
              <a:t>for secure transmission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To send </a:t>
            </a:r>
            <a:r>
              <a:rPr lang="en-US" dirty="0">
                <a:solidFill>
                  <a:srgbClr val="FF0000"/>
                </a:solidFill>
              </a:rPr>
              <a:t>multiple streams</a:t>
            </a:r>
            <a:r>
              <a:rPr lang="en-US" dirty="0"/>
              <a:t> of information across a shared media</a:t>
            </a:r>
          </a:p>
          <a:p>
            <a:pPr lvl="2"/>
            <a:r>
              <a:rPr lang="en-US" dirty="0"/>
              <a:t>the information from each source must be </a:t>
            </a:r>
            <a:r>
              <a:rPr lang="en-US" dirty="0">
                <a:solidFill>
                  <a:srgbClr val="FF0000"/>
                </a:solidFill>
              </a:rPr>
              <a:t>identified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from all the sources must be </a:t>
            </a:r>
            <a:r>
              <a:rPr lang="en-US" dirty="0">
                <a:solidFill>
                  <a:srgbClr val="FF0000"/>
                </a:solidFill>
              </a:rPr>
              <a:t>intermixed</a:t>
            </a:r>
            <a:r>
              <a:rPr lang="en-US" dirty="0"/>
              <a:t> for transmission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Conceptual Pieces of a Communication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626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Lucida Sans Unicode</vt:lpstr>
      <vt:lpstr>Verdana</vt:lpstr>
      <vt:lpstr>Wingdings 2</vt:lpstr>
      <vt:lpstr>Wingdings 3</vt:lpstr>
      <vt:lpstr>Concourse</vt:lpstr>
      <vt:lpstr>Overview of Data Communications</vt:lpstr>
      <vt:lpstr>The Essence of Data Communications</vt:lpstr>
      <vt:lpstr>PowerPoint Presentation</vt:lpstr>
      <vt:lpstr>Motivation and Scope of the Subject </vt:lpstr>
      <vt:lpstr>Motivation and Scope of the Subject cont’</vt:lpstr>
      <vt:lpstr>Motivation and Scope of the Subject cont’</vt:lpstr>
      <vt:lpstr>The Conceptual Pieces of a Communication System</vt:lpstr>
      <vt:lpstr>PowerPoint Presentation</vt:lpstr>
      <vt:lpstr>The Conceptual Pieces of a Communication System</vt:lpstr>
      <vt:lpstr>PowerPoint Presentation</vt:lpstr>
      <vt:lpstr>PowerPoint Presentation</vt:lpstr>
      <vt:lpstr>PowerPoint Presentation</vt:lpstr>
      <vt:lpstr>The Subtopics</vt:lpstr>
      <vt:lpstr>The Subtopics con’t</vt:lpstr>
      <vt:lpstr>The Subtopics con’t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 Communications</dc:title>
  <dc:creator>csuser</dc:creator>
  <cp:lastModifiedBy>Song, Yeong-tae</cp:lastModifiedBy>
  <cp:revision>7</cp:revision>
  <dcterms:created xsi:type="dcterms:W3CDTF">2013-09-10T17:50:44Z</dcterms:created>
  <dcterms:modified xsi:type="dcterms:W3CDTF">2015-09-08T17:32:10Z</dcterms:modified>
</cp:coreProperties>
</file>