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layfair Display"/>
      <p:regular r:id="rId23"/>
      <p:bold r:id="rId24"/>
      <p:italic r:id="rId25"/>
      <p:boldItalic r:id="rId26"/>
    </p:embeddedFont>
    <p:embeddedFont>
      <p:font typeface="PT Sans Narrow"/>
      <p:regular r:id="rId27"/>
      <p:bold r:id="rId28"/>
    </p:embeddedFont>
    <p:embeddedFont>
      <p:font typeface="La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b44402f1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b44402f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a9ff3c71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a9ff3c7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b44402f1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b44402f1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b44402f1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b44402f1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7f2898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7f2898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37f2898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7f2898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850038e5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850038e5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a9ff3c71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a9ff3c71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b44402f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b44402f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b44402f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b44402f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b44402f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b44402f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b44402f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b44402f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b44402f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b44402f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a9ff3c71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a9ff3c71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a9ff3c7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a9ff3c7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4"/>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4"/>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70" name="Google Shape;70;p14"/>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rtl="0">
              <a:spcBef>
                <a:spcPts val="1000"/>
              </a:spcBef>
              <a:spcAft>
                <a:spcPts val="0"/>
              </a:spcAft>
              <a:buSzPts val="4800"/>
              <a:buNone/>
              <a:defRPr sz="4800"/>
            </a:lvl1pPr>
            <a:lvl2pPr lvl="1" rtl="0">
              <a:spcBef>
                <a:spcPts val="1000"/>
              </a:spcBef>
              <a:spcAft>
                <a:spcPts val="0"/>
              </a:spcAft>
              <a:buSzPts val="4800"/>
              <a:buNone/>
              <a:defRPr sz="4800"/>
            </a:lvl2pPr>
            <a:lvl3pPr lvl="2" rtl="0">
              <a:spcBef>
                <a:spcPts val="1000"/>
              </a:spcBef>
              <a:spcAft>
                <a:spcPts val="0"/>
              </a:spcAft>
              <a:buSzPts val="4800"/>
              <a:buNone/>
              <a:defRPr sz="4800"/>
            </a:lvl3pPr>
            <a:lvl4pPr lvl="3" rtl="0">
              <a:spcBef>
                <a:spcPts val="1000"/>
              </a:spcBef>
              <a:spcAft>
                <a:spcPts val="0"/>
              </a:spcAft>
              <a:buSzPts val="4800"/>
              <a:buNone/>
              <a:defRPr sz="4800"/>
            </a:lvl4pPr>
            <a:lvl5pPr lvl="4" rtl="0">
              <a:spcBef>
                <a:spcPts val="1000"/>
              </a:spcBef>
              <a:spcAft>
                <a:spcPts val="0"/>
              </a:spcAft>
              <a:buSzPts val="4800"/>
              <a:buNone/>
              <a:defRPr sz="4800"/>
            </a:lvl5pPr>
            <a:lvl6pPr lvl="5" rtl="0">
              <a:spcBef>
                <a:spcPts val="1000"/>
              </a:spcBef>
              <a:spcAft>
                <a:spcPts val="0"/>
              </a:spcAft>
              <a:buSzPts val="4800"/>
              <a:buNone/>
              <a:defRPr sz="4800"/>
            </a:lvl6pPr>
            <a:lvl7pPr lvl="6" rtl="0">
              <a:spcBef>
                <a:spcPts val="1000"/>
              </a:spcBef>
              <a:spcAft>
                <a:spcPts val="0"/>
              </a:spcAft>
              <a:buSzPts val="4800"/>
              <a:buNone/>
              <a:defRPr sz="4800"/>
            </a:lvl7pPr>
            <a:lvl8pPr lvl="7" rtl="0">
              <a:spcBef>
                <a:spcPts val="1000"/>
              </a:spcBef>
              <a:spcAft>
                <a:spcPts val="0"/>
              </a:spcAft>
              <a:buSzPts val="4800"/>
              <a:buNone/>
              <a:defRPr sz="4800"/>
            </a:lvl8pPr>
            <a:lvl9pPr lvl="8" rtl="0">
              <a:spcBef>
                <a:spcPts val="1000"/>
              </a:spcBef>
              <a:spcAft>
                <a:spcPts val="0"/>
              </a:spcAft>
              <a:buSzPts val="4800"/>
              <a:buNone/>
              <a:defRPr sz="4800"/>
            </a:lvl9pPr>
          </a:lstStyle>
          <a:p/>
        </p:txBody>
      </p:sp>
      <p:sp>
        <p:nvSpPr>
          <p:cNvPr id="71" name="Google Shape;71;p14"/>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rtl="0">
              <a:lnSpc>
                <a:spcPct val="100000"/>
              </a:lnSpc>
              <a:spcBef>
                <a:spcPts val="1000"/>
              </a:spcBef>
              <a:spcAft>
                <a:spcPts val="0"/>
              </a:spcAft>
              <a:buClr>
                <a:schemeClr val="accent6"/>
              </a:buClr>
              <a:buSzPts val="2400"/>
              <a:buNone/>
              <a:defRPr sz="2400">
                <a:solidFill>
                  <a:schemeClr val="accent6"/>
                </a:solidFill>
              </a:defRPr>
            </a:lvl1pPr>
            <a:lvl2pPr lvl="1" rtl="0">
              <a:lnSpc>
                <a:spcPct val="100000"/>
              </a:lnSpc>
              <a:spcBef>
                <a:spcPts val="1000"/>
              </a:spcBef>
              <a:spcAft>
                <a:spcPts val="0"/>
              </a:spcAft>
              <a:buClr>
                <a:schemeClr val="accent6"/>
              </a:buClr>
              <a:buSzPts val="2400"/>
              <a:buNone/>
              <a:defRPr sz="2400">
                <a:solidFill>
                  <a:schemeClr val="accent6"/>
                </a:solidFill>
              </a:defRPr>
            </a:lvl2pPr>
            <a:lvl3pPr lvl="2" rtl="0">
              <a:lnSpc>
                <a:spcPct val="100000"/>
              </a:lnSpc>
              <a:spcBef>
                <a:spcPts val="1000"/>
              </a:spcBef>
              <a:spcAft>
                <a:spcPts val="0"/>
              </a:spcAft>
              <a:buClr>
                <a:schemeClr val="accent6"/>
              </a:buClr>
              <a:buSzPts val="2400"/>
              <a:buNone/>
              <a:defRPr sz="2400">
                <a:solidFill>
                  <a:schemeClr val="accent6"/>
                </a:solidFill>
              </a:defRPr>
            </a:lvl3pPr>
            <a:lvl4pPr lvl="3" rtl="0">
              <a:lnSpc>
                <a:spcPct val="100000"/>
              </a:lnSpc>
              <a:spcBef>
                <a:spcPts val="1000"/>
              </a:spcBef>
              <a:spcAft>
                <a:spcPts val="0"/>
              </a:spcAft>
              <a:buClr>
                <a:schemeClr val="accent6"/>
              </a:buClr>
              <a:buSzPts val="2400"/>
              <a:buNone/>
              <a:defRPr sz="2400">
                <a:solidFill>
                  <a:schemeClr val="accent6"/>
                </a:solidFill>
              </a:defRPr>
            </a:lvl4pPr>
            <a:lvl5pPr lvl="4" rtl="0">
              <a:lnSpc>
                <a:spcPct val="100000"/>
              </a:lnSpc>
              <a:spcBef>
                <a:spcPts val="1000"/>
              </a:spcBef>
              <a:spcAft>
                <a:spcPts val="0"/>
              </a:spcAft>
              <a:buClr>
                <a:schemeClr val="accent6"/>
              </a:buClr>
              <a:buSzPts val="2400"/>
              <a:buNone/>
              <a:defRPr sz="2400">
                <a:solidFill>
                  <a:schemeClr val="accent6"/>
                </a:solidFill>
              </a:defRPr>
            </a:lvl5pPr>
            <a:lvl6pPr lvl="5" rtl="0">
              <a:lnSpc>
                <a:spcPct val="100000"/>
              </a:lnSpc>
              <a:spcBef>
                <a:spcPts val="1000"/>
              </a:spcBef>
              <a:spcAft>
                <a:spcPts val="0"/>
              </a:spcAft>
              <a:buClr>
                <a:schemeClr val="accent6"/>
              </a:buClr>
              <a:buSzPts val="2400"/>
              <a:buNone/>
              <a:defRPr sz="2400">
                <a:solidFill>
                  <a:schemeClr val="accent6"/>
                </a:solidFill>
              </a:defRPr>
            </a:lvl6pPr>
            <a:lvl7pPr lvl="6" rtl="0">
              <a:lnSpc>
                <a:spcPct val="100000"/>
              </a:lnSpc>
              <a:spcBef>
                <a:spcPts val="1000"/>
              </a:spcBef>
              <a:spcAft>
                <a:spcPts val="0"/>
              </a:spcAft>
              <a:buClr>
                <a:schemeClr val="accent6"/>
              </a:buClr>
              <a:buSzPts val="2400"/>
              <a:buNone/>
              <a:defRPr sz="2400">
                <a:solidFill>
                  <a:schemeClr val="accent6"/>
                </a:solidFill>
              </a:defRPr>
            </a:lvl7pPr>
            <a:lvl8pPr lvl="7" rtl="0">
              <a:lnSpc>
                <a:spcPct val="100000"/>
              </a:lnSpc>
              <a:spcBef>
                <a:spcPts val="1000"/>
              </a:spcBef>
              <a:spcAft>
                <a:spcPts val="0"/>
              </a:spcAft>
              <a:buClr>
                <a:schemeClr val="accent6"/>
              </a:buClr>
              <a:buSzPts val="2400"/>
              <a:buNone/>
              <a:defRPr sz="2400">
                <a:solidFill>
                  <a:schemeClr val="accent6"/>
                </a:solidFill>
              </a:defRPr>
            </a:lvl8pPr>
            <a:lvl9pPr lvl="8" rtl="0">
              <a:lnSpc>
                <a:spcPct val="100000"/>
              </a:lnSpc>
              <a:spcBef>
                <a:spcPts val="1000"/>
              </a:spcBef>
              <a:spcAft>
                <a:spcPts val="0"/>
              </a:spcAft>
              <a:buClr>
                <a:schemeClr val="accent6"/>
              </a:buClr>
              <a:buSzPts val="2400"/>
              <a:buNone/>
              <a:defRPr sz="2400">
                <a:solidFill>
                  <a:schemeClr val="accent6"/>
                </a:solidFill>
              </a:defRPr>
            </a:lvl9pPr>
          </a:lstStyle>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5"/>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16"/>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6"/>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81" name="Google Shape;81;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2" name="Google Shape;82;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 name="Shape 84"/>
        <p:cNvGrpSpPr/>
        <p:nvPr/>
      </p:nvGrpSpPr>
      <p:grpSpPr>
        <a:xfrm>
          <a:off x="0" y="0"/>
          <a:ext cx="0" cy="0"/>
          <a:chOff x="0" y="0"/>
          <a:chExt cx="0" cy="0"/>
        </a:xfrm>
      </p:grpSpPr>
      <p:cxnSp>
        <p:nvCxnSpPr>
          <p:cNvPr id="85" name="Google Shape;85;p17"/>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86" name="Google Shape;86;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7" name="Google Shape;87;p17"/>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17"/>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cxnSp>
        <p:nvCxnSpPr>
          <p:cNvPr id="94" name="Google Shape;94;p19"/>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95" name="Google Shape;9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19"/>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sp>
        <p:nvSpPr>
          <p:cNvPr id="99" name="Google Shape;99;p20"/>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02" name="Google Shape;10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6" name="Google Shape;106;p21"/>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7" name="Google Shape;107;p21"/>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2100"/>
              <a:buNone/>
              <a:defRPr sz="2100">
                <a:solidFill>
                  <a:schemeClr val="accent6"/>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108" name="Google Shape;10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109" name="Google Shape;10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12" name="Google Shape;11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sp>
        <p:nvSpPr>
          <p:cNvPr id="114" name="Google Shape;114;p2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0800"/>
              <a:buNone/>
              <a:defRPr sz="10800">
                <a:solidFill>
                  <a:schemeClr val="accent6"/>
                </a:solidFill>
              </a:defRPr>
            </a:lvl1pPr>
            <a:lvl2pPr lvl="1" rtl="0" algn="ctr">
              <a:spcBef>
                <a:spcPts val="0"/>
              </a:spcBef>
              <a:spcAft>
                <a:spcPts val="0"/>
              </a:spcAft>
              <a:buClr>
                <a:schemeClr val="accent6"/>
              </a:buClr>
              <a:buSzPts val="10800"/>
              <a:buNone/>
              <a:defRPr sz="10800">
                <a:solidFill>
                  <a:schemeClr val="accent6"/>
                </a:solidFill>
              </a:defRPr>
            </a:lvl2pPr>
            <a:lvl3pPr lvl="2" rtl="0" algn="ctr">
              <a:spcBef>
                <a:spcPts val="0"/>
              </a:spcBef>
              <a:spcAft>
                <a:spcPts val="0"/>
              </a:spcAft>
              <a:buClr>
                <a:schemeClr val="accent6"/>
              </a:buClr>
              <a:buSzPts val="10800"/>
              <a:buNone/>
              <a:defRPr sz="10800">
                <a:solidFill>
                  <a:schemeClr val="accent6"/>
                </a:solidFill>
              </a:defRPr>
            </a:lvl3pPr>
            <a:lvl4pPr lvl="3" rtl="0" algn="ctr">
              <a:spcBef>
                <a:spcPts val="0"/>
              </a:spcBef>
              <a:spcAft>
                <a:spcPts val="0"/>
              </a:spcAft>
              <a:buClr>
                <a:schemeClr val="accent6"/>
              </a:buClr>
              <a:buSzPts val="10800"/>
              <a:buNone/>
              <a:defRPr sz="10800">
                <a:solidFill>
                  <a:schemeClr val="accent6"/>
                </a:solidFill>
              </a:defRPr>
            </a:lvl4pPr>
            <a:lvl5pPr lvl="4" rtl="0" algn="ctr">
              <a:spcBef>
                <a:spcPts val="0"/>
              </a:spcBef>
              <a:spcAft>
                <a:spcPts val="0"/>
              </a:spcAft>
              <a:buClr>
                <a:schemeClr val="accent6"/>
              </a:buClr>
              <a:buSzPts val="10800"/>
              <a:buNone/>
              <a:defRPr sz="10800">
                <a:solidFill>
                  <a:schemeClr val="accent6"/>
                </a:solidFill>
              </a:defRPr>
            </a:lvl5pPr>
            <a:lvl6pPr lvl="5" rtl="0" algn="ctr">
              <a:spcBef>
                <a:spcPts val="0"/>
              </a:spcBef>
              <a:spcAft>
                <a:spcPts val="0"/>
              </a:spcAft>
              <a:buClr>
                <a:schemeClr val="accent6"/>
              </a:buClr>
              <a:buSzPts val="10800"/>
              <a:buNone/>
              <a:defRPr sz="10800">
                <a:solidFill>
                  <a:schemeClr val="accent6"/>
                </a:solidFill>
              </a:defRPr>
            </a:lvl6pPr>
            <a:lvl7pPr lvl="6" rtl="0" algn="ctr">
              <a:spcBef>
                <a:spcPts val="0"/>
              </a:spcBef>
              <a:spcAft>
                <a:spcPts val="0"/>
              </a:spcAft>
              <a:buClr>
                <a:schemeClr val="accent6"/>
              </a:buClr>
              <a:buSzPts val="10800"/>
              <a:buNone/>
              <a:defRPr sz="10800">
                <a:solidFill>
                  <a:schemeClr val="accent6"/>
                </a:solidFill>
              </a:defRPr>
            </a:lvl7pPr>
            <a:lvl8pPr lvl="7" rtl="0" algn="ctr">
              <a:spcBef>
                <a:spcPts val="0"/>
              </a:spcBef>
              <a:spcAft>
                <a:spcPts val="0"/>
              </a:spcAft>
              <a:buClr>
                <a:schemeClr val="accent6"/>
              </a:buClr>
              <a:buSzPts val="10800"/>
              <a:buNone/>
              <a:defRPr sz="10800">
                <a:solidFill>
                  <a:schemeClr val="accent6"/>
                </a:solidFill>
              </a:defRPr>
            </a:lvl8pPr>
            <a:lvl9pPr lvl="8" rtl="0" algn="ctr">
              <a:spcBef>
                <a:spcPts val="0"/>
              </a:spcBef>
              <a:spcAft>
                <a:spcPts val="0"/>
              </a:spcAft>
              <a:buClr>
                <a:schemeClr val="accent6"/>
              </a:buClr>
              <a:buSzPts val="10800"/>
              <a:buNone/>
              <a:defRPr sz="10800">
                <a:solidFill>
                  <a:schemeClr val="accent6"/>
                </a:solidFill>
              </a:defRPr>
            </a:lvl9pPr>
          </a:lstStyle>
          <a:p>
            <a:r>
              <a:t>xx%</a:t>
            </a:r>
          </a:p>
        </p:txBody>
      </p:sp>
      <p:sp>
        <p:nvSpPr>
          <p:cNvPr id="117" name="Google Shape;117;p23"/>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8" name="Google Shape;11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64" name="Google Shape;64;p13"/>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Lato"/>
                <a:ea typeface="Lato"/>
                <a:cs typeface="Lato"/>
                <a:sym typeface="Lato"/>
              </a:defRPr>
            </a:lvl1pPr>
            <a:lvl2pPr lvl="1" rtl="0" algn="r">
              <a:buNone/>
              <a:defRPr sz="1000">
                <a:solidFill>
                  <a:schemeClr val="dk1"/>
                </a:solidFill>
                <a:latin typeface="Lato"/>
                <a:ea typeface="Lato"/>
                <a:cs typeface="Lato"/>
                <a:sym typeface="Lato"/>
              </a:defRPr>
            </a:lvl2pPr>
            <a:lvl3pPr lvl="2" rtl="0" algn="r">
              <a:buNone/>
              <a:defRPr sz="1000">
                <a:solidFill>
                  <a:schemeClr val="dk1"/>
                </a:solidFill>
                <a:latin typeface="Lato"/>
                <a:ea typeface="Lato"/>
                <a:cs typeface="Lato"/>
                <a:sym typeface="Lato"/>
              </a:defRPr>
            </a:lvl3pPr>
            <a:lvl4pPr lvl="3" rtl="0" algn="r">
              <a:buNone/>
              <a:defRPr sz="1000">
                <a:solidFill>
                  <a:schemeClr val="dk1"/>
                </a:solidFill>
                <a:latin typeface="Lato"/>
                <a:ea typeface="Lato"/>
                <a:cs typeface="Lato"/>
                <a:sym typeface="Lato"/>
              </a:defRPr>
            </a:lvl4pPr>
            <a:lvl5pPr lvl="4" rtl="0" algn="r">
              <a:buNone/>
              <a:defRPr sz="1000">
                <a:solidFill>
                  <a:schemeClr val="dk1"/>
                </a:solidFill>
                <a:latin typeface="Lato"/>
                <a:ea typeface="Lato"/>
                <a:cs typeface="Lato"/>
                <a:sym typeface="Lato"/>
              </a:defRPr>
            </a:lvl5pPr>
            <a:lvl6pPr lvl="5" rtl="0" algn="r">
              <a:buNone/>
              <a:defRPr sz="1000">
                <a:solidFill>
                  <a:schemeClr val="dk1"/>
                </a:solidFill>
                <a:latin typeface="Lato"/>
                <a:ea typeface="Lato"/>
                <a:cs typeface="Lato"/>
                <a:sym typeface="Lato"/>
              </a:defRPr>
            </a:lvl6pPr>
            <a:lvl7pPr lvl="6" rtl="0" algn="r">
              <a:buNone/>
              <a:defRPr sz="1000">
                <a:solidFill>
                  <a:schemeClr val="dk1"/>
                </a:solidFill>
                <a:latin typeface="Lato"/>
                <a:ea typeface="Lato"/>
                <a:cs typeface="Lato"/>
                <a:sym typeface="Lato"/>
              </a:defRPr>
            </a:lvl7pPr>
            <a:lvl8pPr lvl="7" rtl="0" algn="r">
              <a:buNone/>
              <a:defRPr sz="1000">
                <a:solidFill>
                  <a:schemeClr val="dk1"/>
                </a:solidFill>
                <a:latin typeface="Lato"/>
                <a:ea typeface="Lato"/>
                <a:cs typeface="Lato"/>
                <a:sym typeface="Lato"/>
              </a:defRPr>
            </a:lvl8pPr>
            <a:lvl9pPr lvl="8" rtl="0"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www.youtube.com/watch?v=ZnjJpa1LBO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1320900" y="1162275"/>
            <a:ext cx="6502200" cy="168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7200">
                <a:solidFill>
                  <a:schemeClr val="dk2"/>
                </a:solidFill>
              </a:rPr>
              <a:t>TUMB </a:t>
            </a:r>
            <a:r>
              <a:rPr b="1" lang="en" sz="7200">
                <a:solidFill>
                  <a:schemeClr val="dk2"/>
                </a:solidFill>
              </a:rPr>
              <a:t>Culture</a:t>
            </a:r>
            <a:endParaRPr b="1" sz="7200">
              <a:solidFill>
                <a:schemeClr val="dk2"/>
              </a:solidFill>
            </a:endParaRPr>
          </a:p>
        </p:txBody>
      </p:sp>
      <p:sp>
        <p:nvSpPr>
          <p:cNvPr id="126" name="Google Shape;126;p25"/>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2"/>
                </a:solidFill>
              </a:rPr>
              <a:t>Alumni’s Responses</a:t>
            </a:r>
            <a:endParaRPr b="1" sz="3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819150" y="208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Inclusion</a:t>
            </a:r>
            <a:endParaRPr/>
          </a:p>
        </p:txBody>
      </p:sp>
      <p:sp>
        <p:nvSpPr>
          <p:cNvPr id="178" name="Google Shape;178;p34"/>
          <p:cNvSpPr txBox="1"/>
          <p:nvPr>
            <p:ph idx="1" type="body"/>
          </p:nvPr>
        </p:nvSpPr>
        <p:spPr>
          <a:xfrm>
            <a:off x="207900" y="828600"/>
            <a:ext cx="8728200" cy="348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D2129"/>
              </a:buClr>
              <a:buSzPts val="1600"/>
              <a:buChar char="●"/>
            </a:pPr>
            <a:r>
              <a:rPr b="1" lang="en" sz="1600">
                <a:solidFill>
                  <a:srgbClr val="1D2129"/>
                </a:solidFill>
              </a:rPr>
              <a:t>I'm glad there wasn't a classmen hierarchy</a:t>
            </a:r>
            <a:r>
              <a:rPr lang="en" sz="1600">
                <a:solidFill>
                  <a:srgbClr val="1D2129"/>
                </a:solidFill>
              </a:rPr>
              <a:t>, but even more glad that staff treated students with respect and there wasn't this great divide of "the experienced people/great musicians who know everything" as teachers and "the lowly members who must show up, shut up and follow command" as students. especially in a marching band where details become super important, I think it's easy to get lost in memorizing drill/music and going through the motions as dictated. The presence of student leaders and SMAC was significant, and it made me want to work hard to make myself better and to show the people I looked up to that I was learning, listening and becoming capable of being a future leader further on in my career. it also made me hyper aware of my section and how we could work together to improve as part of the larger band organization. Thank you for encouraging an atmosphere that was open to learning from one another and being aware of our individual contributions to the entire ensemble.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idx="1" type="body"/>
          </p:nvPr>
        </p:nvSpPr>
        <p:spPr>
          <a:xfrm>
            <a:off x="0" y="431125"/>
            <a:ext cx="6939000" cy="43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1D2129"/>
              </a:solidFill>
              <a:highlight>
                <a:srgbClr val="FFFFFF"/>
              </a:highlight>
            </a:endParaRPr>
          </a:p>
          <a:p>
            <a:pPr indent="-317500" lvl="0" marL="457200" rtl="0" algn="l">
              <a:spcBef>
                <a:spcPts val="1600"/>
              </a:spcBef>
              <a:spcAft>
                <a:spcPts val="0"/>
              </a:spcAft>
              <a:buClr>
                <a:srgbClr val="1D2129"/>
              </a:buClr>
              <a:buSzPts val="1400"/>
              <a:buChar char="●"/>
            </a:pPr>
            <a:r>
              <a:rPr lang="en" sz="1400">
                <a:solidFill>
                  <a:srgbClr val="1D2129"/>
                </a:solidFill>
                <a:highlight>
                  <a:srgbClr val="FFFFFF"/>
                </a:highlight>
                <a:latin typeface="Arial"/>
                <a:ea typeface="Arial"/>
                <a:cs typeface="Arial"/>
                <a:sym typeface="Arial"/>
              </a:rPr>
              <a:t>Following up on the entitlement topic, I realized that new members of the band probably don’t realize what Towson’s investment in its marching band really looks like. For example this fall, here are just a handful of items that are already in place that will be used by band members: stipends, uniforms, trucks and trailers, drum &amp; pit equipment, electronics, staff, flags for every song, custom arranged music and drill, podiums, flip folders, stadium hardware, large school instruments. Those all look like things a marching band needs, what’s the big deal??.....well those items represent several MILLION dollars of investment that TU has made in its marching band. That’s a lot of money. Even more so when you realize that Towson has to operate on a budget and can’t just spend money on whatever it wants. Want to see that in action? Go ahead and join the men’s track team, swimming, diving, tennis, or cross country teams…well you can’t, Towson cuts those teams because it didn’t have enough money to keep them running. However, during the same period of time they cut those sports teams, they continued to invest in the marching band. </a:t>
            </a:r>
            <a:endParaRPr sz="1400">
              <a:solidFill>
                <a:srgbClr val="1D2129"/>
              </a:solidFill>
              <a:highlight>
                <a:srgbClr val="FFFFFF"/>
              </a:highlight>
            </a:endParaRPr>
          </a:p>
        </p:txBody>
      </p:sp>
      <p:sp>
        <p:nvSpPr>
          <p:cNvPr id="184" name="Google Shape;184;p35"/>
          <p:cNvSpPr txBox="1"/>
          <p:nvPr>
            <p:ph type="title"/>
          </p:nvPr>
        </p:nvSpPr>
        <p:spPr>
          <a:xfrm>
            <a:off x="193500" y="242925"/>
            <a:ext cx="8757000" cy="9546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3600"/>
              <a:buNone/>
            </a:pPr>
            <a:r>
              <a:rPr lang="en" sz="3600"/>
              <a:t>From Gary Williams  Pt 1 - Entitlement</a:t>
            </a:r>
            <a:endParaRPr sz="3600"/>
          </a:p>
          <a:p>
            <a:pPr indent="0" lvl="0" marL="0" rtl="0" algn="l">
              <a:spcBef>
                <a:spcPts val="0"/>
              </a:spcBef>
              <a:spcAft>
                <a:spcPts val="0"/>
              </a:spcAft>
              <a:buNone/>
            </a:pPr>
            <a:r>
              <a:t/>
            </a:r>
            <a:endParaRPr/>
          </a:p>
        </p:txBody>
      </p:sp>
      <p:pic>
        <p:nvPicPr>
          <p:cNvPr id="185" name="Google Shape;185;p35"/>
          <p:cNvPicPr preferRelativeResize="0"/>
          <p:nvPr/>
        </p:nvPicPr>
        <p:blipFill>
          <a:blip r:embed="rId3">
            <a:alphaModFix/>
          </a:blip>
          <a:stretch>
            <a:fillRect/>
          </a:stretch>
        </p:blipFill>
        <p:spPr>
          <a:xfrm>
            <a:off x="6938993" y="1697107"/>
            <a:ext cx="2011491" cy="2207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819150" y="208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Pt 2 - Why?</a:t>
            </a:r>
            <a:endParaRPr sz="4800"/>
          </a:p>
        </p:txBody>
      </p:sp>
      <p:sp>
        <p:nvSpPr>
          <p:cNvPr id="191" name="Google Shape;191;p36"/>
          <p:cNvSpPr txBox="1"/>
          <p:nvPr>
            <p:ph idx="1" type="body"/>
          </p:nvPr>
        </p:nvSpPr>
        <p:spPr>
          <a:xfrm>
            <a:off x="298650" y="1209950"/>
            <a:ext cx="8474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D2129"/>
              </a:buClr>
              <a:buSzPts val="1400"/>
              <a:buChar char="●"/>
            </a:pPr>
            <a:r>
              <a:rPr lang="en" sz="1400">
                <a:solidFill>
                  <a:srgbClr val="1D2129"/>
                </a:solidFill>
                <a:latin typeface="Arial"/>
                <a:ea typeface="Arial"/>
                <a:cs typeface="Arial"/>
                <a:sym typeface="Arial"/>
              </a:rPr>
              <a:t>Why? Because year in, and year out, the TUMB goes out and earns the respect that investment represents through its action on and off the field. That can’t happen every couple years when a visible event comes up. It has to happen every season, every performance, every practice. It’s so easy for someone in a budget meeting to say ‘Hey let’s move this marching band money over here for this new program. Yea they sound good but how many people care about a marching band these days?’ In moments like those what the band has done in the past doesn’t matter. You need the actions of the current band to shine through the voices of advocates we don’t even know we had: ‘I was just at the game and they were the best thing to watch’ ‘I just heard from someone at another school how respectful they were’ ‘Don’t they represent the Towson story we’re trying to tell?’ When entitlement sets in you don’t often have get those advocates so in a blink of eye, everything you’ve taken for granted can be taken away.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819150" y="304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Pt 3 - To Close</a:t>
            </a:r>
            <a:endParaRPr sz="4800"/>
          </a:p>
        </p:txBody>
      </p:sp>
      <p:sp>
        <p:nvSpPr>
          <p:cNvPr id="197" name="Google Shape;197;p37"/>
          <p:cNvSpPr txBox="1"/>
          <p:nvPr>
            <p:ph idx="1" type="body"/>
          </p:nvPr>
        </p:nvSpPr>
        <p:spPr>
          <a:xfrm>
            <a:off x="565725" y="15387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D2129"/>
              </a:buClr>
              <a:buSzPts val="1800"/>
              <a:buChar char="●"/>
            </a:pPr>
            <a:r>
              <a:rPr lang="en" sz="1800">
                <a:solidFill>
                  <a:srgbClr val="1D2129"/>
                </a:solidFill>
                <a:latin typeface="Arial"/>
                <a:ea typeface="Arial"/>
                <a:cs typeface="Arial"/>
                <a:sym typeface="Arial"/>
              </a:rPr>
              <a:t>To close, I’d say this to future TUMB leaders: You’ve been given a gift that many before you have worked hard to grow. But it’s yours now and we’re entrusting you to take it to new heights. If you give yourself to it, you’ll be rewarded with a lifetime of memories and friendships. And in the end, you’ll have the same sense of pride when it’s your turn to pass that gift along to the next generation of our TUMB family.   </a:t>
            </a:r>
            <a:endParaRPr sz="1800">
              <a:solidFill>
                <a:srgbClr val="1D2129"/>
              </a:solidFil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t>Activity</a:t>
            </a:r>
            <a:endParaRPr b="1" sz="4800"/>
          </a:p>
        </p:txBody>
      </p:sp>
      <p:sp>
        <p:nvSpPr>
          <p:cNvPr id="203" name="Google Shape;203;p38"/>
          <p:cNvSpPr txBox="1"/>
          <p:nvPr>
            <p:ph idx="1" type="body"/>
          </p:nvPr>
        </p:nvSpPr>
        <p:spPr>
          <a:xfrm>
            <a:off x="819150" y="2027275"/>
            <a:ext cx="7505700" cy="241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There</a:t>
            </a:r>
            <a:r>
              <a:rPr lang="en" sz="2400"/>
              <a:t> are 6 stations around the room. We are going to split you up into groups that will travel to each station. Use the sticky paper to put down your groups thoughts about each poster.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819150" y="277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Prompts</a:t>
            </a:r>
            <a:endParaRPr/>
          </a:p>
        </p:txBody>
      </p:sp>
      <p:sp>
        <p:nvSpPr>
          <p:cNvPr id="209" name="Google Shape;209;p39"/>
          <p:cNvSpPr txBox="1"/>
          <p:nvPr>
            <p:ph idx="1" type="body"/>
          </p:nvPr>
        </p:nvSpPr>
        <p:spPr>
          <a:xfrm>
            <a:off x="819150" y="1092000"/>
            <a:ext cx="7505700" cy="29595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This makes me feel ….</a:t>
            </a:r>
            <a:endParaRPr sz="2400"/>
          </a:p>
          <a:p>
            <a:pPr indent="-381000" lvl="0" marL="457200" rtl="0" algn="l">
              <a:lnSpc>
                <a:spcPct val="200000"/>
              </a:lnSpc>
              <a:spcBef>
                <a:spcPts val="0"/>
              </a:spcBef>
              <a:spcAft>
                <a:spcPts val="0"/>
              </a:spcAft>
              <a:buSzPts val="2400"/>
              <a:buChar char="●"/>
            </a:pPr>
            <a:r>
              <a:rPr lang="en" sz="2400"/>
              <a:t>This makes me think about...</a:t>
            </a:r>
            <a:endParaRPr sz="2400"/>
          </a:p>
          <a:p>
            <a:pPr indent="-381000" lvl="0" marL="457200" rtl="0" algn="l">
              <a:lnSpc>
                <a:spcPct val="200000"/>
              </a:lnSpc>
              <a:spcBef>
                <a:spcPts val="0"/>
              </a:spcBef>
              <a:spcAft>
                <a:spcPts val="0"/>
              </a:spcAft>
              <a:buSzPts val="2400"/>
              <a:buChar char="●"/>
            </a:pPr>
            <a:r>
              <a:rPr lang="en" sz="2400"/>
              <a:t>Some examples of…</a:t>
            </a:r>
            <a:endParaRPr sz="2400"/>
          </a:p>
          <a:p>
            <a:pPr indent="-381000" lvl="0" marL="457200" rtl="0" algn="l">
              <a:lnSpc>
                <a:spcPct val="200000"/>
              </a:lnSpc>
              <a:spcBef>
                <a:spcPts val="0"/>
              </a:spcBef>
              <a:spcAft>
                <a:spcPts val="0"/>
              </a:spcAft>
              <a:buSzPts val="2400"/>
              <a:buChar char="●"/>
            </a:pPr>
            <a:r>
              <a:rPr lang="en" sz="2400"/>
              <a:t>Do’s and Don’ts... </a:t>
            </a:r>
            <a:endParaRPr sz="2400"/>
          </a:p>
        </p:txBody>
      </p:sp>
      <p:pic>
        <p:nvPicPr>
          <p:cNvPr id="210" name="Google Shape;210;p39"/>
          <p:cNvPicPr preferRelativeResize="0"/>
          <p:nvPr/>
        </p:nvPicPr>
        <p:blipFill>
          <a:blip r:embed="rId3">
            <a:alphaModFix/>
          </a:blip>
          <a:stretch>
            <a:fillRect/>
          </a:stretch>
        </p:blipFill>
        <p:spPr>
          <a:xfrm>
            <a:off x="5088648" y="2571750"/>
            <a:ext cx="2918151" cy="2075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576750"/>
            <a:ext cx="8520600" cy="137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Leadership and Effective Collaboration</a:t>
            </a:r>
            <a:endParaRPr/>
          </a:p>
          <a:p>
            <a:pPr indent="0" lvl="0" marL="0" rtl="0" algn="ctr">
              <a:spcBef>
                <a:spcPts val="0"/>
              </a:spcBef>
              <a:spcAft>
                <a:spcPts val="0"/>
              </a:spcAft>
              <a:buNone/>
            </a:pPr>
            <a:r>
              <a:t/>
            </a:r>
            <a:endParaRPr i="1" sz="2400"/>
          </a:p>
          <a:p>
            <a:pPr indent="0" lvl="0" marL="0" rtl="0" algn="ctr">
              <a:spcBef>
                <a:spcPts val="0"/>
              </a:spcBef>
              <a:spcAft>
                <a:spcPts val="0"/>
              </a:spcAft>
              <a:buNone/>
            </a:pPr>
            <a:r>
              <a:t/>
            </a:r>
            <a:endParaRPr i="1" sz="2400"/>
          </a:p>
          <a:p>
            <a:pPr indent="0" lvl="0" marL="0" rtl="0" algn="ctr">
              <a:spcBef>
                <a:spcPts val="0"/>
              </a:spcBef>
              <a:spcAft>
                <a:spcPts val="0"/>
              </a:spcAft>
              <a:buNone/>
            </a:pPr>
            <a:r>
              <a:rPr lang="en" sz="1800"/>
              <a:t>:-)</a:t>
            </a:r>
            <a:endParaRPr sz="1800"/>
          </a:p>
        </p:txBody>
      </p:sp>
      <p:sp>
        <p:nvSpPr>
          <p:cNvPr id="216" name="Google Shape;216;p40"/>
          <p:cNvSpPr txBox="1"/>
          <p:nvPr>
            <p:ph idx="1" type="body"/>
          </p:nvPr>
        </p:nvSpPr>
        <p:spPr>
          <a:xfrm>
            <a:off x="311700" y="2659025"/>
            <a:ext cx="8520600" cy="40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u="sng">
                <a:solidFill>
                  <a:srgbClr val="1155CC"/>
                </a:solidFill>
                <a:latin typeface="Arial"/>
                <a:ea typeface="Arial"/>
                <a:cs typeface="Arial"/>
                <a:sym typeface="Arial"/>
                <a:hlinkClick r:id="rId3">
                  <a:extLst>
                    <a:ext uri="{A12FA001-AC4F-418D-AE19-62706E023703}">
                      <ahyp:hlinkClr val="tx"/>
                    </a:ext>
                  </a:extLst>
                </a:hlinkClick>
              </a:rPr>
              <a:t>https://www.youtube.com/watch?v=ZnjJpa1LBOY</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ctrTitle"/>
          </p:nvPr>
        </p:nvSpPr>
        <p:spPr>
          <a:xfrm>
            <a:off x="869700" y="1040375"/>
            <a:ext cx="7786500" cy="300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1D2129"/>
                </a:solidFill>
                <a:highlight>
                  <a:srgbClr val="FFFFFF"/>
                </a:highlight>
              </a:rPr>
              <a:t>What were the characteristics of the culture around the TUMB that as a member of the band, made your experience good? </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819150" y="475775"/>
            <a:ext cx="7505700" cy="9546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4800"/>
              <a:buNone/>
            </a:pPr>
            <a:r>
              <a:rPr lang="en" sz="4800"/>
              <a:t>Pee Chart</a:t>
            </a:r>
            <a:endParaRPr sz="4800"/>
          </a:p>
          <a:p>
            <a:pPr indent="0" lvl="0" marL="0" rtl="0" algn="l">
              <a:spcBef>
                <a:spcPts val="0"/>
              </a:spcBef>
              <a:spcAft>
                <a:spcPts val="0"/>
              </a:spcAft>
              <a:buNone/>
            </a:pPr>
            <a:r>
              <a:t/>
            </a:r>
            <a:endParaRPr/>
          </a:p>
        </p:txBody>
      </p:sp>
      <p:sp>
        <p:nvSpPr>
          <p:cNvPr id="137" name="Google Shape;137;p27"/>
          <p:cNvSpPr txBox="1"/>
          <p:nvPr>
            <p:ph idx="1" type="body"/>
          </p:nvPr>
        </p:nvSpPr>
        <p:spPr>
          <a:xfrm>
            <a:off x="127400" y="1682525"/>
            <a:ext cx="5372100" cy="2448000"/>
          </a:xfrm>
          <a:prstGeom prst="rect">
            <a:avLst/>
          </a:prstGeom>
        </p:spPr>
        <p:txBody>
          <a:bodyPr anchorCtr="0" anchor="t" bIns="91425" lIns="91425" spcFirstLastPara="1" rIns="91425" wrap="square" tIns="91425">
            <a:noAutofit/>
          </a:bodyPr>
          <a:lstStyle/>
          <a:p>
            <a:pPr indent="-381000" lvl="1" marL="914400" rtl="0" algn="l">
              <a:spcBef>
                <a:spcPts val="0"/>
              </a:spcBef>
              <a:spcAft>
                <a:spcPts val="0"/>
              </a:spcAft>
              <a:buSzPts val="2400"/>
              <a:buChar char="○"/>
            </a:pPr>
            <a:r>
              <a:rPr lang="en" sz="2400">
                <a:solidFill>
                  <a:srgbClr val="1D2129"/>
                </a:solidFill>
              </a:rPr>
              <a:t>The pee chart is a story I tell to this day and I still have my traffic cone.</a:t>
            </a:r>
            <a:endParaRPr sz="2400">
              <a:solidFill>
                <a:srgbClr val="1D2129"/>
              </a:solidFill>
            </a:endParaRPr>
          </a:p>
          <a:p>
            <a:pPr indent="-381000" lvl="1" marL="914400" rtl="0" algn="l">
              <a:spcBef>
                <a:spcPts val="0"/>
              </a:spcBef>
              <a:spcAft>
                <a:spcPts val="0"/>
              </a:spcAft>
              <a:buClr>
                <a:srgbClr val="1D2129"/>
              </a:buClr>
              <a:buSzPts val="2400"/>
              <a:buChar char="○"/>
            </a:pPr>
            <a:r>
              <a:rPr lang="en" sz="2400">
                <a:solidFill>
                  <a:srgbClr val="1D2129"/>
                </a:solidFill>
              </a:rPr>
              <a:t>Pizza Fridays!!!</a:t>
            </a:r>
            <a:endParaRPr sz="2400"/>
          </a:p>
          <a:p>
            <a:pPr indent="0" lvl="0" marL="0" rtl="0" algn="l">
              <a:spcBef>
                <a:spcPts val="1600"/>
              </a:spcBef>
              <a:spcAft>
                <a:spcPts val="1600"/>
              </a:spcAft>
              <a:buNone/>
            </a:pPr>
            <a:r>
              <a:t/>
            </a:r>
            <a:endParaRPr/>
          </a:p>
        </p:txBody>
      </p:sp>
      <p:pic>
        <p:nvPicPr>
          <p:cNvPr id="138" name="Google Shape;138;p27"/>
          <p:cNvPicPr preferRelativeResize="0"/>
          <p:nvPr/>
        </p:nvPicPr>
        <p:blipFill rotWithShape="1">
          <a:blip r:embed="rId3">
            <a:alphaModFix/>
          </a:blip>
          <a:srcRect b="0" l="0" r="0" t="35554"/>
          <a:stretch/>
        </p:blipFill>
        <p:spPr>
          <a:xfrm>
            <a:off x="5499625" y="746525"/>
            <a:ext cx="3316425" cy="38016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819150" y="201825"/>
            <a:ext cx="7505700" cy="9546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4800"/>
              <a:buNone/>
            </a:pPr>
            <a:r>
              <a:rPr lang="en" sz="4800"/>
              <a:t>Leadership opportunities</a:t>
            </a:r>
            <a:endParaRPr sz="4800"/>
          </a:p>
          <a:p>
            <a:pPr indent="0" lvl="0" marL="0" rtl="0" algn="l">
              <a:spcBef>
                <a:spcPts val="0"/>
              </a:spcBef>
              <a:spcAft>
                <a:spcPts val="0"/>
              </a:spcAft>
              <a:buNone/>
            </a:pPr>
            <a:r>
              <a:t/>
            </a:r>
            <a:endParaRPr/>
          </a:p>
        </p:txBody>
      </p:sp>
      <p:sp>
        <p:nvSpPr>
          <p:cNvPr id="144" name="Google Shape;144;p28"/>
          <p:cNvSpPr txBox="1"/>
          <p:nvPr>
            <p:ph idx="1" type="body"/>
          </p:nvPr>
        </p:nvSpPr>
        <p:spPr>
          <a:xfrm>
            <a:off x="0" y="1197325"/>
            <a:ext cx="8735100" cy="32283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b="1" lang="en" sz="1400">
                <a:solidFill>
                  <a:srgbClr val="1D2129"/>
                </a:solidFill>
              </a:rPr>
              <a:t>Being a member and leader of the TUMB shaped me into who I am today.</a:t>
            </a:r>
            <a:r>
              <a:rPr lang="en" sz="1400">
                <a:solidFill>
                  <a:srgbClr val="1D2129"/>
                </a:solidFill>
              </a:rPr>
              <a:t> I learned so much about myself, about interacting with my peers, and about working with my superiors. It really challenged me as a person and without my TUMB experiences I wouldn’t be who I am today. There were times when I had to be an “adult” and reprimand students which was VERY difficult for me. There were times when I had to direct the band and I developed my skills of music recognition and error correction. There were times when I was embarrassed by mistakes made but friends helped pick me up and make me a stronger leader. And there time (many) when I learned how to be a great instructor and leader under Mr. M. It wasn’t always pretty or easy (especially early on as we were trying to establish a new identity) but just like life, it was worth working hard at it to succeed.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819150" y="201825"/>
            <a:ext cx="7505700" cy="9546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4800"/>
              <a:buNone/>
            </a:pPr>
            <a:r>
              <a:rPr lang="en" sz="4800"/>
              <a:t>Friendships/Family</a:t>
            </a:r>
            <a:endParaRPr sz="4800"/>
          </a:p>
          <a:p>
            <a:pPr indent="0" lvl="0" marL="0" rtl="0" algn="l">
              <a:spcBef>
                <a:spcPts val="0"/>
              </a:spcBef>
              <a:spcAft>
                <a:spcPts val="0"/>
              </a:spcAft>
              <a:buNone/>
            </a:pPr>
            <a:r>
              <a:t/>
            </a:r>
            <a:endParaRPr/>
          </a:p>
        </p:txBody>
      </p:sp>
      <p:sp>
        <p:nvSpPr>
          <p:cNvPr id="150" name="Google Shape;150;p29"/>
          <p:cNvSpPr txBox="1"/>
          <p:nvPr>
            <p:ph idx="1" type="body"/>
          </p:nvPr>
        </p:nvSpPr>
        <p:spPr>
          <a:xfrm>
            <a:off x="0" y="1224925"/>
            <a:ext cx="8742000" cy="3830700"/>
          </a:xfrm>
          <a:prstGeom prst="rect">
            <a:avLst/>
          </a:prstGeom>
        </p:spPr>
        <p:txBody>
          <a:bodyPr anchorCtr="0" anchor="t" bIns="91425" lIns="91425" spcFirstLastPara="1" rIns="91425" wrap="square" tIns="91425">
            <a:noAutofit/>
          </a:bodyPr>
          <a:lstStyle/>
          <a:p>
            <a:pPr indent="-342900" lvl="1" marL="914400" rtl="0" algn="l">
              <a:spcBef>
                <a:spcPts val="0"/>
              </a:spcBef>
              <a:spcAft>
                <a:spcPts val="0"/>
              </a:spcAft>
              <a:buSzPts val="1800"/>
              <a:buChar char="○"/>
            </a:pPr>
            <a:r>
              <a:rPr b="1" lang="en" sz="1800">
                <a:solidFill>
                  <a:srgbClr val="1D2129"/>
                </a:solidFill>
              </a:rPr>
              <a:t>The sense of family that came from just being a part of it.</a:t>
            </a:r>
            <a:r>
              <a:rPr lang="en" sz="1800">
                <a:solidFill>
                  <a:srgbClr val="1D2129"/>
                </a:solidFill>
              </a:rPr>
              <a:t> I still tell kids now when I go speak at high schools that joining the band was one of the greatest things I did because there aren’t many fraternities/sororities/sports teams/interest groups/etc that allow you to meet and interact and live and work together with 250+ people almost at once like band does. Something about knowing that your specific part, your individual dot, your role in the front ensemble, your spot in the guard formation made you individual. The fact that if you didn’t hit it or play it, everyone else looked bad made you part of a team. It was truly something special.</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819150" y="201825"/>
            <a:ext cx="7505700" cy="9546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4800"/>
              <a:buNone/>
            </a:pPr>
            <a:r>
              <a:rPr lang="en" sz="4800"/>
              <a:t>Socializing</a:t>
            </a:r>
            <a:endParaRPr sz="4800"/>
          </a:p>
        </p:txBody>
      </p:sp>
      <p:sp>
        <p:nvSpPr>
          <p:cNvPr id="156" name="Google Shape;156;p30"/>
          <p:cNvSpPr txBox="1"/>
          <p:nvPr>
            <p:ph idx="1" type="body"/>
          </p:nvPr>
        </p:nvSpPr>
        <p:spPr>
          <a:xfrm>
            <a:off x="31525" y="1079825"/>
            <a:ext cx="8735100" cy="39336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sz="1400">
                <a:solidFill>
                  <a:srgbClr val="1D2129"/>
                </a:solidFill>
              </a:rPr>
              <a:t>Band was legit the BEST introduction to college. </a:t>
            </a:r>
            <a:r>
              <a:rPr b="1" lang="en" sz="1400">
                <a:solidFill>
                  <a:srgbClr val="1D2129"/>
                </a:solidFill>
              </a:rPr>
              <a:t>As a freshman/newcomer, I REALLY appreciate the upperclassmen wanting to become my friends. They asked about me and openly listened to me.</a:t>
            </a:r>
            <a:r>
              <a:rPr lang="en" sz="1400">
                <a:solidFill>
                  <a:srgbClr val="1D2129"/>
                </a:solidFill>
              </a:rPr>
              <a:t> They told me all the things I needed to know (like the lingo, where to eat, what professors were good, etc.) and they also hosted house parties where people were so responsible. Everyone made sure folks got home safe, that no one was pressuring each other, and the whole atmosphere was such a safe space and opposite of the scary house party you hear about before going to college. Plus, we all talked about band. But in general, everyone invited the newcomers to events, dinners, shows, etc. It was so very welcoming and everyone had each other's back--which was all the encouragement I needed as a newcomer not just to band, but to college.</a:t>
            </a:r>
            <a:endParaRPr sz="1400">
              <a:solidFill>
                <a:srgbClr val="1D2129"/>
              </a:solidFill>
            </a:endParaRPr>
          </a:p>
          <a:p>
            <a:pPr indent="-317500" lvl="1" marL="914400" rtl="0" algn="l">
              <a:spcBef>
                <a:spcPts val="0"/>
              </a:spcBef>
              <a:spcAft>
                <a:spcPts val="0"/>
              </a:spcAft>
              <a:buClr>
                <a:srgbClr val="1D2129"/>
              </a:buClr>
              <a:buSzPts val="1400"/>
              <a:buChar char="○"/>
            </a:pPr>
            <a:r>
              <a:rPr lang="en" sz="1400">
                <a:solidFill>
                  <a:srgbClr val="1D2129"/>
                </a:solidFill>
              </a:rPr>
              <a:t>I always appreciated the opportunities we had to socialize as a group, the band camp games, Halloween dance, banquet. </a:t>
            </a:r>
            <a:r>
              <a:rPr b="1" lang="en" sz="1400">
                <a:solidFill>
                  <a:srgbClr val="1D2129"/>
                </a:solidFill>
              </a:rPr>
              <a:t>So that spirit of fun outside of the work we did on the field helped create that family atmosphere.</a:t>
            </a:r>
            <a:endParaRPr b="1" sz="1400">
              <a:solidFill>
                <a:srgbClr val="1D2129"/>
              </a:solidFil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819150" y="208675"/>
            <a:ext cx="7505700" cy="9546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4800"/>
              <a:buNone/>
            </a:pPr>
            <a:r>
              <a:rPr lang="en" sz="4800"/>
              <a:t>Experiences</a:t>
            </a:r>
            <a:endParaRPr sz="4800"/>
          </a:p>
          <a:p>
            <a:pPr indent="0" lvl="0" marL="0" rtl="0" algn="l">
              <a:spcBef>
                <a:spcPts val="0"/>
              </a:spcBef>
              <a:spcAft>
                <a:spcPts val="0"/>
              </a:spcAft>
              <a:buNone/>
            </a:pPr>
            <a:r>
              <a:t/>
            </a:r>
            <a:endParaRPr/>
          </a:p>
        </p:txBody>
      </p:sp>
      <p:sp>
        <p:nvSpPr>
          <p:cNvPr id="162" name="Google Shape;162;p31"/>
          <p:cNvSpPr txBox="1"/>
          <p:nvPr>
            <p:ph idx="1" type="body"/>
          </p:nvPr>
        </p:nvSpPr>
        <p:spPr>
          <a:xfrm>
            <a:off x="0" y="1107225"/>
            <a:ext cx="8728200" cy="39882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sz="1400">
                <a:solidFill>
                  <a:srgbClr val="1D2129"/>
                </a:solidFill>
              </a:rPr>
              <a:t>In the time I was in the TUMB as a color guard member, I enjoyed all the amazing memories and friendships I made with everyone. </a:t>
            </a:r>
            <a:r>
              <a:rPr b="1" lang="en" sz="1400">
                <a:solidFill>
                  <a:srgbClr val="1D2129"/>
                </a:solidFill>
              </a:rPr>
              <a:t>I felt like I was apart of a family!</a:t>
            </a:r>
            <a:r>
              <a:rPr lang="en" sz="1400">
                <a:solidFill>
                  <a:srgbClr val="1D2129"/>
                </a:solidFill>
              </a:rPr>
              <a:t> I enjoyed the dressing up days, the fun music we played during football games, performing the different shows on the football field, the talent show, SAUCE and performing for the high schools. </a:t>
            </a:r>
            <a:r>
              <a:rPr b="1" lang="en" sz="1400">
                <a:solidFill>
                  <a:srgbClr val="1D2129"/>
                </a:solidFill>
              </a:rPr>
              <a:t>I miss being a part of the marching band and still, to this day, talk about my time marching.</a:t>
            </a:r>
            <a:endParaRPr sz="1400">
              <a:solidFill>
                <a:srgbClr val="1D2129"/>
              </a:solidFill>
            </a:endParaRPr>
          </a:p>
          <a:p>
            <a:pPr indent="-317500" lvl="1" marL="914400" rtl="0" algn="l">
              <a:spcBef>
                <a:spcPts val="0"/>
              </a:spcBef>
              <a:spcAft>
                <a:spcPts val="0"/>
              </a:spcAft>
              <a:buClr>
                <a:srgbClr val="1D2129"/>
              </a:buClr>
              <a:buSzPts val="1400"/>
              <a:buChar char="○"/>
            </a:pPr>
            <a:r>
              <a:rPr lang="en" sz="1400">
                <a:solidFill>
                  <a:srgbClr val="1D2129"/>
                </a:solidFill>
              </a:rPr>
              <a:t>In my 4 years as a TUMB member, the word that comes to mind is </a:t>
            </a:r>
            <a:r>
              <a:rPr b="1" lang="en" sz="1400">
                <a:solidFill>
                  <a:srgbClr val="1D2129"/>
                </a:solidFill>
              </a:rPr>
              <a:t>inclusion</a:t>
            </a:r>
            <a:r>
              <a:rPr lang="en" sz="1400">
                <a:solidFill>
                  <a:srgbClr val="1D2129"/>
                </a:solidFill>
              </a:rPr>
              <a:t>. People of all shapes, sizes, talent levels, and backgrounds coming together to accomplish a goal and be a part of something bigger than yourself. Looking back, I appreciate the performances that we made for high school students much more than when I was a member. One performance that stands out was in 2012 in Mechanicsburg, PA, where you would have thought </a:t>
            </a:r>
            <a:r>
              <a:rPr b="1" lang="en" sz="1400">
                <a:solidFill>
                  <a:srgbClr val="1D2129"/>
                </a:solidFill>
              </a:rPr>
              <a:t>we were rock stars!</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ctrTitle"/>
          </p:nvPr>
        </p:nvSpPr>
        <p:spPr>
          <a:xfrm>
            <a:off x="1381775" y="991650"/>
            <a:ext cx="6662100" cy="261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rgbClr val="1D2129"/>
                </a:solidFill>
                <a:highlight>
                  <a:srgbClr val="FFFFFF"/>
                </a:highlight>
              </a:rPr>
              <a:t>What elements or characteristics were you glad WERE NOT a part of the TUMB culture? </a:t>
            </a:r>
            <a:endParaRPr sz="3600">
              <a:solidFill>
                <a:srgbClr val="1D21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idx="1" type="body"/>
          </p:nvPr>
        </p:nvSpPr>
        <p:spPr>
          <a:xfrm>
            <a:off x="208975" y="869800"/>
            <a:ext cx="8520600" cy="17847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1D2129"/>
              </a:buClr>
              <a:buSzPts val="1600"/>
              <a:buChar char="●"/>
            </a:pPr>
            <a:r>
              <a:rPr lang="en" sz="1600">
                <a:solidFill>
                  <a:srgbClr val="1D2129"/>
                </a:solidFill>
              </a:rPr>
              <a:t>This is more a comment on Towson culture than band specific.... But I vividly recall in high school that band was not highly thought of. It felt like we were second class citizens. I always felt that </a:t>
            </a:r>
            <a:r>
              <a:rPr b="1" lang="en" sz="1600">
                <a:solidFill>
                  <a:srgbClr val="1D2129"/>
                </a:solidFill>
              </a:rPr>
              <a:t>at Towson, the marching band was respected</a:t>
            </a:r>
            <a:r>
              <a:rPr lang="en" sz="1600">
                <a:solidFill>
                  <a:srgbClr val="1D2129"/>
                </a:solidFill>
              </a:rPr>
              <a:t>.</a:t>
            </a:r>
            <a:endParaRPr sz="1600">
              <a:solidFill>
                <a:srgbClr val="1D2129"/>
              </a:solidFill>
            </a:endParaRPr>
          </a:p>
          <a:p>
            <a:pPr indent="-330200" lvl="0" marL="457200" rtl="0" algn="l">
              <a:lnSpc>
                <a:spcPct val="115000"/>
              </a:lnSpc>
              <a:spcBef>
                <a:spcPts val="0"/>
              </a:spcBef>
              <a:spcAft>
                <a:spcPts val="0"/>
              </a:spcAft>
              <a:buClr>
                <a:srgbClr val="1D2129"/>
              </a:buClr>
              <a:buSzPts val="1600"/>
              <a:buChar char="●"/>
            </a:pPr>
            <a:r>
              <a:rPr lang="en" sz="1600">
                <a:solidFill>
                  <a:srgbClr val="1D2129"/>
                </a:solidFill>
              </a:rPr>
              <a:t> I appreciated that even though I was brand new to marching band in college, that everyone was really kind and helpful and made me feel like part of the group instead of “less than” for not having years of experience.</a:t>
            </a:r>
            <a:endParaRPr sz="1600">
              <a:solidFill>
                <a:srgbClr val="1D2129"/>
              </a:solidFill>
            </a:endParaRPr>
          </a:p>
          <a:p>
            <a:pPr indent="-330200" lvl="0" marL="457200" rtl="0" algn="l">
              <a:lnSpc>
                <a:spcPct val="115000"/>
              </a:lnSpc>
              <a:spcBef>
                <a:spcPts val="0"/>
              </a:spcBef>
              <a:spcAft>
                <a:spcPts val="0"/>
              </a:spcAft>
              <a:buClr>
                <a:srgbClr val="1D2129"/>
              </a:buClr>
              <a:buSzPts val="1600"/>
              <a:buChar char="●"/>
            </a:pPr>
            <a:r>
              <a:rPr lang="en" sz="1600">
                <a:solidFill>
                  <a:srgbClr val="1D2129"/>
                </a:solidFill>
              </a:rPr>
              <a:t>I’m glad that the audition process was open. It didn't seem like we turned people away. We were willing to work with members on what skills they had. We were able to find a place for everybody.</a:t>
            </a:r>
            <a:endParaRPr sz="1600">
              <a:solidFill>
                <a:srgbClr val="1D212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