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4"/>
  </p:notesMasterIdLst>
  <p:sldIdLst>
    <p:sldId id="256" r:id="rId5"/>
    <p:sldId id="257" r:id="rId6"/>
    <p:sldId id="258" r:id="rId7"/>
    <p:sldId id="263" r:id="rId8"/>
    <p:sldId id="259" r:id="rId9"/>
    <p:sldId id="260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17143-DAF2-5557-8CFB-F65C06CA2F5F}" v="123" dt="2023-11-28T05:53:12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113213"/>
            <a:ext cx="4636800" cy="165576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>
                <a:cs typeface="Calibri"/>
              </a:rPr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pPr marL="0" indent="0" algn="ctr">
              <a:buNone/>
            </a:pPr>
            <a:r>
              <a:rPr lang="en-US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154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anchor="t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Sample Footer Text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9" name="Slide Number Placeholder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nketter1@students.towson.edu" TargetMode="External"/><Relationship Id="rId2" Type="http://schemas.openxmlformats.org/officeDocument/2006/relationships/hyperlink" Target="mailto:narella1@students.towson.edu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aowoade1@students.towsoon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kern="240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 Review of vulnerabilities in GPUs:</a:t>
            </a:r>
            <a:br>
              <a:rPr lang="en-US" sz="1800" kern="240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r>
              <a:rPr lang="en-US" sz="1800" kern="240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Related Attacks, Threats, Defenses, and Fixes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cs typeface="Calibri"/>
              </a:rPr>
              <a:t>Nick Arellano</a:t>
            </a:r>
          </a:p>
          <a:p>
            <a:r>
              <a:rPr lang="en-US">
                <a:cs typeface="Calibri"/>
              </a:rPr>
              <a:t>Nathan Ketterlinus</a:t>
            </a:r>
          </a:p>
          <a:p>
            <a:r>
              <a:rPr lang="en-US">
                <a:cs typeface="Calibri"/>
              </a:rPr>
              <a:t>Ayomide </a:t>
            </a:r>
            <a:r>
              <a:rPr lang="en-US" err="1">
                <a:cs typeface="Calibri"/>
              </a:rPr>
              <a:t>Owoade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3B41-3DA1-CCAF-81EB-EE9F2EE7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Increasing Importance of GPUs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2B74-84F7-7D5F-A884-5C67FF15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Parallelism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i="0"/>
              <a:t>Encryption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i="0"/>
              <a:t>Deep Learning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i="0"/>
              <a:t>Cloud Computing</a:t>
            </a:r>
          </a:p>
          <a:p>
            <a:pPr lvl="1"/>
            <a:r>
              <a:rPr lang="en-US" i="0"/>
              <a:t>The GPU is being used much more commonly in never-before-seen areas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i="0"/>
              <a:t>Inadequate security research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5FC7D-F15E-02F4-8D03-8BEB853D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0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928E-1D31-8CE9-50C5-3C393F75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GPU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2B75D-678B-FB36-3650-539A7253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0171" y="5950689"/>
            <a:ext cx="6683376" cy="460800"/>
          </a:xfrm>
        </p:spPr>
        <p:txBody>
          <a:bodyPr/>
          <a:lstStyle/>
          <a:p>
            <a:r>
              <a:rPr lang="en-US"/>
              <a:t>Sample Fermi Architecture GPU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5712A-1F23-1421-0B36-700D6AA9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3</a:t>
            </a:fld>
            <a:endParaRPr lang="en-US"/>
          </a:p>
        </p:txBody>
      </p:sp>
      <p:pic>
        <p:nvPicPr>
          <p:cNvPr id="8" name="Content Placeholder 7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AA31ED8C-05A3-C648-6A7C-7EE51F7B6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6556" y="1912768"/>
            <a:ext cx="6636991" cy="4040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D6C1AD-C980-323A-389A-5F45260E68AC}"/>
              </a:ext>
            </a:extLst>
          </p:cNvPr>
          <p:cNvSpPr txBox="1"/>
          <p:nvPr/>
        </p:nvSpPr>
        <p:spPr>
          <a:xfrm>
            <a:off x="888521" y="1912768"/>
            <a:ext cx="39595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GPU work is divided into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32 threads = 1 warp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Warps are handled by Streaming Multiprocessors (SMs)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SIMD execution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Load/Store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Special Function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Memory Coalescer unit combines duplicate memory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Several architectures, all follow the same basic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9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7466-EC76-D5BC-22FB-13880C24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AES Encryption?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9782-385C-FD43-8579-4B851F6C4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Symmetric encryption algorithm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/>
              <a:t>	Single key for encryption AND decryption</a:t>
            </a:r>
          </a:p>
          <a:p>
            <a:pPr lvl="1"/>
            <a:r>
              <a:rPr lang="en-US"/>
              <a:t>Initial key is 128 bits, 16 bytes</a:t>
            </a:r>
          </a:p>
          <a:p>
            <a:pPr lvl="1"/>
            <a:r>
              <a:rPr lang="en-US"/>
              <a:t>	4x4 array of each byte is scrambled</a:t>
            </a:r>
          </a:p>
          <a:p>
            <a:pPr lvl="1"/>
            <a:r>
              <a:rPr lang="en-US"/>
              <a:t>	10 rounds of 4 operations each</a:t>
            </a:r>
          </a:p>
          <a:p>
            <a:pPr lvl="1"/>
            <a:r>
              <a:rPr lang="en-US"/>
              <a:t>		</a:t>
            </a:r>
            <a:r>
              <a:rPr lang="en-US" err="1"/>
              <a:t>SubByte</a:t>
            </a:r>
            <a:r>
              <a:rPr lang="en-US"/>
              <a:t>, </a:t>
            </a:r>
            <a:r>
              <a:rPr lang="en-US" err="1"/>
              <a:t>ShiftRow</a:t>
            </a:r>
            <a:r>
              <a:rPr lang="en-US"/>
              <a:t>, </a:t>
            </a:r>
            <a:r>
              <a:rPr lang="en-US" err="1"/>
              <a:t>MixColumn</a:t>
            </a:r>
            <a:r>
              <a:rPr lang="en-US"/>
              <a:t>, </a:t>
            </a:r>
            <a:r>
              <a:rPr lang="en-US" err="1"/>
              <a:t>AddRoundKey</a:t>
            </a:r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C6D1F-9C4F-F049-3D58-5F67C94B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9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BD7-D8DE-AE99-2EA3-582A2A34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Side Channel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5E05-8C10-884A-1996-608A9A744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en-US"/>
              <a:t>Passive Electrical-level Attack</a:t>
            </a:r>
          </a:p>
          <a:p>
            <a:pPr marL="359410" indent="-359410"/>
            <a:r>
              <a:rPr lang="en-US"/>
              <a:t>Deals with physical &amp; microarchitectural Properties of hardware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r>
              <a:rPr lang="en-US"/>
              <a:t>Transmitter + Receiver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r>
              <a:rPr lang="en-US"/>
              <a:t>Hidden Channel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endParaRPr lang="en-US">
              <a:solidFill>
                <a:srgbClr val="000000">
                  <a:alpha val="6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7E2A0-A936-AAEF-8CA0-DB5A0B35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EC581D-1F64-1EB2-9139-CEF718A3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981" y="3396307"/>
            <a:ext cx="7082619" cy="23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5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26BB-2C1A-45A0-8C55-53901E28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Side Channel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3A99-BFF5-08F8-330C-D4CFDC34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797294"/>
            <a:ext cx="3394277" cy="40304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8FA3A3"/>
              </a:buClr>
              <a:buNone/>
            </a:pP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Clr>
                <a:srgbClr val="8FA3A3"/>
              </a:buClr>
            </a:pPr>
            <a:r>
              <a:rPr lang="en-US"/>
              <a:t>Temperature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r>
              <a:rPr lang="en-US"/>
              <a:t>Power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r>
              <a:rPr lang="en-US"/>
              <a:t>Magnetic emanation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r>
              <a:rPr lang="en-US"/>
              <a:t>Sound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38D92-FBE6-95B7-91B1-E1927023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200420-2284-C092-3ACF-698F4E0DC02F}"/>
              </a:ext>
            </a:extLst>
          </p:cNvPr>
          <p:cNvSpPr txBox="1">
            <a:spLocks/>
          </p:cNvSpPr>
          <p:nvPr/>
        </p:nvSpPr>
        <p:spPr>
          <a:xfrm>
            <a:off x="5723569" y="1793387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r>
              <a:rPr lang="en-US"/>
              <a:t>Timing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r>
              <a:rPr lang="en-US">
                <a:solidFill>
                  <a:srgbClr val="000000">
                    <a:alpha val="60000"/>
                  </a:srgbClr>
                </a:solidFill>
              </a:rPr>
              <a:t>Cache collision</a:t>
            </a:r>
          </a:p>
          <a:p>
            <a:pPr marL="359410" indent="-359410"/>
            <a:r>
              <a:rPr lang="en-US">
                <a:solidFill>
                  <a:srgbClr val="000000">
                    <a:alpha val="60000"/>
                  </a:srgbClr>
                </a:solidFill>
              </a:rPr>
              <a:t>Dynamic Voltage Frequency Scaling (DVFS)</a:t>
            </a:r>
          </a:p>
        </p:txBody>
      </p:sp>
    </p:spTree>
    <p:extLst>
      <p:ext uri="{BB962C8B-B14F-4D97-AF65-F5344CB8AC3E}">
        <p14:creationId xmlns:p14="http://schemas.microsoft.com/office/powerpoint/2010/main" val="316820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6DE0-8F91-2616-3380-297AED0D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these attacks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B51F3-C681-FFC6-97B7-6E4920F76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Recover search history</a:t>
            </a:r>
          </a:p>
          <a:p>
            <a:r>
              <a:rPr lang="en-US"/>
              <a:t>Recover AES Keys</a:t>
            </a:r>
          </a:p>
          <a:p>
            <a:r>
              <a:rPr lang="en-US"/>
              <a:t>Log Keystrokes</a:t>
            </a:r>
          </a:p>
          <a:p>
            <a:r>
              <a:rPr lang="en-US"/>
              <a:t>Infer activities</a:t>
            </a:r>
          </a:p>
          <a:p>
            <a:r>
              <a:rPr lang="en-US"/>
              <a:t>Rebuild seen images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5D250-0071-C81E-CE1B-3C8AD8AF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2F76D434-B5D3-6C68-6A8F-AA7E3EDA3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361" y="1131884"/>
            <a:ext cx="3089910" cy="2067560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38BE19B2-715A-8C54-7F30-F4B358EEA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982" y="5267460"/>
            <a:ext cx="2994660" cy="1097280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68A459B8-BF4E-0966-6DFD-08F4B70DF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360" y="3502795"/>
            <a:ext cx="3089910" cy="286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0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6BA8-DE99-A8FB-8720-2497805E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607FB-A2B7-E293-C569-1CB8D6E37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en-US"/>
              <a:t>Handle each discovered vulnerability on a case-by-case basis</a:t>
            </a:r>
          </a:p>
          <a:p>
            <a:pPr marL="359410" indent="-359410"/>
            <a:r>
              <a:rPr lang="en-US"/>
              <a:t>Develop architectures with adversarial thinking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r>
              <a:rPr lang="en-US"/>
              <a:t>Most solutions include adding overhead, which can limit performance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702310" lvl="1" indent="-342900">
              <a:buFont typeface="Arial" panose="020B0604020202020204" pitchFamily="34" charset="0"/>
              <a:buChar char="•"/>
            </a:pPr>
            <a:r>
              <a:rPr lang="en-US" i="0"/>
              <a:t>Operating under voltage/frequency limits</a:t>
            </a:r>
            <a:endParaRPr lang="en-US" i="0">
              <a:solidFill>
                <a:srgbClr val="000000">
                  <a:alpha val="60000"/>
                </a:srgbClr>
              </a:solidFill>
            </a:endParaRPr>
          </a:p>
          <a:p>
            <a:pPr marL="702310" lvl="1" indent="-342900">
              <a:buFont typeface="Arial" panose="020B0604020202020204" pitchFamily="34" charset="0"/>
              <a:buChar char="•"/>
            </a:pPr>
            <a:r>
              <a:rPr lang="en-US" i="0"/>
              <a:t>Adding additional noise</a:t>
            </a:r>
            <a:endParaRPr lang="en-US" i="0">
              <a:solidFill>
                <a:srgbClr val="000000">
                  <a:alpha val="60000"/>
                </a:srgbClr>
              </a:solidFill>
            </a:endParaRPr>
          </a:p>
          <a:p>
            <a:pPr marL="702310" lvl="1" indent="-342900">
              <a:buFont typeface="Arial" panose="020B0604020202020204" pitchFamily="34" charset="0"/>
              <a:buChar char="•"/>
            </a:pPr>
            <a:r>
              <a:rPr lang="en-US" i="0">
                <a:solidFill>
                  <a:srgbClr val="000000">
                    <a:alpha val="60000"/>
                  </a:srgbClr>
                </a:solidFill>
              </a:rPr>
              <a:t>Calls to memory</a:t>
            </a:r>
          </a:p>
          <a:p>
            <a:pPr marL="359410" lvl="1"/>
            <a:endParaRPr lang="en-US" i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endParaRPr lang="en-US">
              <a:solidFill>
                <a:srgbClr val="000000">
                  <a:alpha val="6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3175-DCDD-C716-7364-C5806F4B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6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2061-EE3A-EE69-1E6E-1C532529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0A187-85B5-49B4-C67E-1AB62713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641F2-C0B0-9F98-8F37-2D0338DDB2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94708" y="2876550"/>
            <a:ext cx="3856678" cy="2983947"/>
          </a:xfrm>
        </p:spPr>
        <p:txBody>
          <a:bodyPr>
            <a:normAutofit/>
          </a:bodyPr>
          <a:lstStyle/>
          <a:p>
            <a:r>
              <a:rPr lang="en-US"/>
              <a:t>Contact us @</a:t>
            </a:r>
          </a:p>
          <a:p>
            <a:r>
              <a:rPr lang="en-US" sz="1600">
                <a:hlinkClick r:id="rId2"/>
              </a:rPr>
              <a:t>narella1@students.towson.edu</a:t>
            </a:r>
            <a:endParaRPr lang="en-US" sz="1600"/>
          </a:p>
          <a:p>
            <a:r>
              <a:rPr lang="en-US" sz="1600">
                <a:hlinkClick r:id="rId3"/>
              </a:rPr>
              <a:t>nketter1@students.towson.edu</a:t>
            </a:r>
            <a:endParaRPr lang="en-US" sz="1600"/>
          </a:p>
          <a:p>
            <a:r>
              <a:rPr lang="en-US" sz="1600">
                <a:hlinkClick r:id="rId4"/>
              </a:rPr>
              <a:t>aowoade1@students.towsoon.edu</a:t>
            </a:r>
            <a:r>
              <a:rPr lang="en-US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3454000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ed design" id="{15B931B0-C7D8-4B07-ACB9-C7EFD4E6970A}" vid="{8BE1E89A-FBDD-488C-8247-991A3117B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5AEF2EE8525D468B7AC1E4241F9665" ma:contentTypeVersion="7" ma:contentTypeDescription="Create a new document." ma:contentTypeScope="" ma:versionID="086b3be786161b4650435067e78086fa">
  <xsd:schema xmlns:xsd="http://www.w3.org/2001/XMLSchema" xmlns:xs="http://www.w3.org/2001/XMLSchema" xmlns:p="http://schemas.microsoft.com/office/2006/metadata/properties" xmlns:ns3="8e574d95-6a05-441a-868a-8ac37969fa2f" xmlns:ns4="19694c2b-07c4-4158-a54e-25d3240a4a57" targetNamespace="http://schemas.microsoft.com/office/2006/metadata/properties" ma:root="true" ma:fieldsID="ab11b6ec6be369590d81c332720de443" ns3:_="" ns4:_="">
    <xsd:import namespace="8e574d95-6a05-441a-868a-8ac37969fa2f"/>
    <xsd:import namespace="19694c2b-07c4-4158-a54e-25d3240a4a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574d95-6a05-441a-868a-8ac37969fa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694c2b-07c4-4158-a54e-25d3240a4a5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e574d95-6a05-441a-868a-8ac37969fa2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F5BDFE-D96A-4189-9521-1050677855D7}">
  <ds:schemaRefs>
    <ds:schemaRef ds:uri="19694c2b-07c4-4158-a54e-25d3240a4a57"/>
    <ds:schemaRef ds:uri="8e574d95-6a05-441a-868a-8ac37969fa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474A8BD-7470-4767-A78C-01B8DE47DE70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8e574d95-6a05-441a-868a-8ac37969fa2f"/>
    <ds:schemaRef ds:uri="http://www.w3.org/XML/1998/namespace"/>
    <ds:schemaRef ds:uri="http://schemas.openxmlformats.org/package/2006/metadata/core-properties"/>
    <ds:schemaRef ds:uri="19694c2b-07c4-4158-a54e-25d3240a4a57"/>
    <ds:schemaRef ds:uri="http://purl.org/dc/dcmitype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CB9D788-52D8-46C3-92EC-553D7E4077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{F77F53AE-1380-46C4-A06F-A84FF55D490D}tf11158769_win32</Template>
  <TotalTime>0</TotalTime>
  <Words>279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Calibri</vt:lpstr>
      <vt:lpstr>Goudy Old Style</vt:lpstr>
      <vt:lpstr>Times New Roman</vt:lpstr>
      <vt:lpstr>Wingdings</vt:lpstr>
      <vt:lpstr>FrostyVTI</vt:lpstr>
      <vt:lpstr>A Review of vulnerabilities in GPUs: Related Attacks, Threats, Defenses, and Fixes</vt:lpstr>
      <vt:lpstr>The Increasing Importance of GPUs</vt:lpstr>
      <vt:lpstr>GPU Architecture</vt:lpstr>
      <vt:lpstr>What is AES Encryption?</vt:lpstr>
      <vt:lpstr>What is a Side Channel Attack</vt:lpstr>
      <vt:lpstr>Types of Side Channel Attacks</vt:lpstr>
      <vt:lpstr>What can these attacks do?</vt:lpstr>
      <vt:lpstr>Countermeasures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vulnerabilities in GPUs: Related Attacks, Threats, Defenses, and Fixes</dc:title>
  <dc:creator>Ketterlinus, Nathan</dc:creator>
  <cp:lastModifiedBy>Ketterlinus, Nathan</cp:lastModifiedBy>
  <cp:revision>1</cp:revision>
  <dcterms:created xsi:type="dcterms:W3CDTF">2023-11-28T01:39:08Z</dcterms:created>
  <dcterms:modified xsi:type="dcterms:W3CDTF">2023-11-29T04:24:23Z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0x010100355AEF2EE8525D468B7AC1E4241F9665</vt:lpwstr>
  </property>
  <property fmtid="{D5CDD505-2E9C-101B-9397-08002B2CF9AE}" pid="3" name="MediaServiceImageTags">
    <vt:lpwstr/>
  </property>
</Properties>
</file>