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400" r:id="rId3"/>
    <p:sldId id="257" r:id="rId4"/>
    <p:sldId id="287" r:id="rId5"/>
    <p:sldId id="258" r:id="rId6"/>
    <p:sldId id="289" r:id="rId7"/>
    <p:sldId id="362" r:id="rId8"/>
    <p:sldId id="288" r:id="rId9"/>
    <p:sldId id="290" r:id="rId10"/>
    <p:sldId id="304" r:id="rId11"/>
    <p:sldId id="293" r:id="rId12"/>
    <p:sldId id="294" r:id="rId13"/>
    <p:sldId id="291" r:id="rId14"/>
    <p:sldId id="295" r:id="rId15"/>
    <p:sldId id="297" r:id="rId16"/>
    <p:sldId id="298" r:id="rId17"/>
    <p:sldId id="299" r:id="rId18"/>
    <p:sldId id="300" r:id="rId19"/>
    <p:sldId id="406" r:id="rId20"/>
    <p:sldId id="402" r:id="rId21"/>
    <p:sldId id="307" r:id="rId22"/>
    <p:sldId id="405" r:id="rId23"/>
    <p:sldId id="310" r:id="rId24"/>
    <p:sldId id="306" r:id="rId25"/>
    <p:sldId id="324" r:id="rId26"/>
    <p:sldId id="328" r:id="rId27"/>
    <p:sldId id="315" r:id="rId28"/>
    <p:sldId id="408" r:id="rId29"/>
    <p:sldId id="409" r:id="rId30"/>
    <p:sldId id="301" r:id="rId31"/>
    <p:sldId id="302" r:id="rId32"/>
    <p:sldId id="303" r:id="rId33"/>
    <p:sldId id="403" r:id="rId34"/>
    <p:sldId id="305" r:id="rId35"/>
    <p:sldId id="404" r:id="rId36"/>
    <p:sldId id="332" r:id="rId37"/>
    <p:sldId id="333" r:id="rId38"/>
    <p:sldId id="399" r:id="rId39"/>
    <p:sldId id="335" r:id="rId40"/>
    <p:sldId id="308" r:id="rId41"/>
    <p:sldId id="329" r:id="rId42"/>
    <p:sldId id="330" r:id="rId43"/>
    <p:sldId id="331" r:id="rId44"/>
    <p:sldId id="407" r:id="rId45"/>
    <p:sldId id="340" r:id="rId46"/>
    <p:sldId id="341" r:id="rId47"/>
    <p:sldId id="342" r:id="rId48"/>
    <p:sldId id="343" r:id="rId49"/>
    <p:sldId id="344" r:id="rId50"/>
    <p:sldId id="345" r:id="rId51"/>
    <p:sldId id="346" r:id="rId52"/>
    <p:sldId id="348" r:id="rId53"/>
    <p:sldId id="351" r:id="rId54"/>
    <p:sldId id="360" r:id="rId55"/>
    <p:sldId id="354" r:id="rId56"/>
    <p:sldId id="355" r:id="rId57"/>
    <p:sldId id="353" r:id="rId58"/>
    <p:sldId id="357" r:id="rId59"/>
    <p:sldId id="350" r:id="rId60"/>
    <p:sldId id="359" r:id="rId61"/>
    <p:sldId id="349" r:id="rId62"/>
    <p:sldId id="361"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C0A"/>
    <a:srgbClr val="0000FF"/>
    <a:srgbClr val="009999"/>
    <a:srgbClr val="00CC99"/>
    <a:srgbClr val="CC3300"/>
    <a:srgbClr val="0066FF"/>
    <a:srgbClr val="3399FF"/>
    <a:srgbClr val="FFCC99"/>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33" autoAdjust="0"/>
  </p:normalViewPr>
  <p:slideViewPr>
    <p:cSldViewPr>
      <p:cViewPr>
        <p:scale>
          <a:sx n="97" d="100"/>
          <a:sy n="97" d="100"/>
        </p:scale>
        <p:origin x="1926" y="1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47FD32-16DC-4C26-B183-3B81860ECF88}" type="datetimeFigureOut">
              <a:rPr lang="en-US" smtClean="0"/>
              <a:pPr/>
              <a:t>9/9/2022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C0F7A1-A692-46E4-9A68-8E3B1C8DE971}" type="slidenum">
              <a:rPr lang="en-US" smtClean="0"/>
              <a:pPr/>
              <a:t>‹#›</a:t>
            </a:fld>
            <a:endParaRPr lang="en-US"/>
          </a:p>
        </p:txBody>
      </p:sp>
    </p:spTree>
    <p:extLst>
      <p:ext uri="{BB962C8B-B14F-4D97-AF65-F5344CB8AC3E}">
        <p14:creationId xmlns:p14="http://schemas.microsoft.com/office/powerpoint/2010/main" val="3543422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50131E2-8D57-4FFE-8C99-2AD260485E09}" type="datetime1">
              <a:rPr lang="en-US" smtClean="0"/>
              <a:pPr/>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213B4A-D59A-4684-AC3F-B7EC2FF9C817}" type="datetime1">
              <a:rPr lang="en-US" smtClean="0"/>
              <a:pPr/>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D18042-E118-4306-BCF9-6EA32590AFB1}" type="datetime1">
              <a:rPr lang="en-US" smtClean="0"/>
              <a:pPr/>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1E8513-B15B-4115-8278-21D4DEC6C9BA}" type="datetime1">
              <a:rPr lang="en-US" smtClean="0"/>
              <a:pPr/>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0E176B-533E-4649-9F0C-6EDA239A1C55}" type="datetime1">
              <a:rPr lang="en-US" smtClean="0"/>
              <a:pPr/>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446C32-4BCF-4923-99DF-8547A7FF7620}" type="datetime1">
              <a:rPr lang="en-US" smtClean="0"/>
              <a:pPr/>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CEA28E-123B-4C9B-A845-C8F02DE208DC}" type="datetime1">
              <a:rPr lang="en-US" smtClean="0"/>
              <a:pPr/>
              <a:t>9/9/2022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9E0483F-4DAA-4F17-87F7-9A7B0BB81521}" type="datetime1">
              <a:rPr lang="en-US" smtClean="0"/>
              <a:pPr/>
              <a:t>9/9/2022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12104A-E0F8-4EF0-A1A0-641C11198940}" type="datetime1">
              <a:rPr lang="en-US" smtClean="0"/>
              <a:pPr/>
              <a:t>9/9/2022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B488D9-3764-4DD1-9580-BEC1B7EEF5C0}" type="datetime1">
              <a:rPr lang="en-US" smtClean="0"/>
              <a:pPr/>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1D2A0E-72BF-41AC-9F7D-B015AF1385FA}" type="datetime1">
              <a:rPr lang="en-US" smtClean="0"/>
              <a:pPr/>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9EE66-35FC-40AA-9583-32A9129AC7EC}" type="datetime1">
              <a:rPr lang="en-US" smtClean="0"/>
              <a:pPr/>
              <a:t>9/9/2022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a:spLocks noChangeAspect="1"/>
          </p:cNvSpPr>
          <p:nvPr/>
        </p:nvSpPr>
        <p:spPr>
          <a:xfrm>
            <a:off x="609600" y="609600"/>
            <a:ext cx="7955280" cy="822960"/>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a:solidFill>
                  <a:srgbClr val="000000"/>
                </a:solidFill>
              </a:rPr>
              <a:t>Classes in Java</a:t>
            </a:r>
            <a:endParaRPr lang="en-US" sz="4400">
              <a:solidFill>
                <a:srgbClr val="000000"/>
              </a:solidFill>
            </a:endParaRPr>
          </a:p>
        </p:txBody>
      </p:sp>
      <p:pic>
        <p:nvPicPr>
          <p:cNvPr id="1026" name="Picture 2" descr="http://cdn0.sbnation.com/entry_photo_images/7518935/java_logo_640_large_verge_medium_landscape.jpg"/>
          <p:cNvPicPr>
            <a:picLocks noChangeAspect="1" noChangeArrowheads="1"/>
          </p:cNvPicPr>
          <p:nvPr/>
        </p:nvPicPr>
        <p:blipFill>
          <a:blip r:embed="rId2" cstate="print"/>
          <a:srcRect/>
          <a:stretch>
            <a:fillRect/>
          </a:stretch>
        </p:blipFill>
        <p:spPr bwMode="auto">
          <a:xfrm>
            <a:off x="1295400" y="1828800"/>
            <a:ext cx="6096000" cy="4067176"/>
          </a:xfrm>
          <a:prstGeom prst="rect">
            <a:avLst/>
          </a:prstGeom>
          <a:noFill/>
        </p:spPr>
      </p:pic>
      <p:sp>
        <p:nvSpPr>
          <p:cNvPr id="8" name="Slide Number Placeholder 7"/>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10" name="Rectangle 9"/>
          <p:cNvSpPr/>
          <p:nvPr/>
        </p:nvSpPr>
        <p:spPr>
          <a:xfrm>
            <a:off x="914400" y="2133600"/>
            <a:ext cx="7315200" cy="3505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spcBef>
                <a:spcPts val="300"/>
              </a:spcBef>
            </a:pPr>
            <a:endParaRPr lang="en-US" i="1">
              <a:solidFill>
                <a:schemeClr val="tx1"/>
              </a:solidFill>
            </a:endParaRPr>
          </a:p>
          <a:p>
            <a:r>
              <a:rPr lang="en-US" sz="2000" b="1" err="1">
                <a:solidFill>
                  <a:schemeClr val="tx1"/>
                </a:solidFill>
              </a:rPr>
              <a:t>XYCoord</a:t>
            </a:r>
            <a:r>
              <a:rPr lang="en-US" sz="2000" b="1">
                <a:solidFill>
                  <a:schemeClr val="tx1"/>
                </a:solidFill>
              </a:rPr>
              <a:t> coord1;</a:t>
            </a:r>
          </a:p>
          <a:p>
            <a:r>
              <a:rPr lang="en-US" sz="2000" b="1">
                <a:solidFill>
                  <a:schemeClr val="tx1"/>
                </a:solidFill>
              </a:rPr>
              <a:t>coord1 = new </a:t>
            </a:r>
            <a:r>
              <a:rPr lang="en-US" sz="2000" b="1" err="1">
                <a:solidFill>
                  <a:schemeClr val="tx1"/>
                </a:solidFill>
              </a:rPr>
              <a:t>XYCoord</a:t>
            </a:r>
            <a:r>
              <a:rPr lang="en-US" sz="2000" b="1">
                <a:solidFill>
                  <a:schemeClr val="tx1"/>
                </a:solidFill>
              </a:rPr>
              <a:t>(0,0);</a:t>
            </a:r>
          </a:p>
          <a:p>
            <a:r>
              <a:rPr lang="en-US" sz="2000" b="1">
                <a:solidFill>
                  <a:schemeClr val="tx1"/>
                </a:solidFill>
              </a:rPr>
              <a:t>coord1.print(); </a:t>
            </a:r>
          </a:p>
          <a:p>
            <a:pPr>
              <a:spcBef>
                <a:spcPts val="300"/>
              </a:spcBef>
            </a:pPr>
            <a:r>
              <a:rPr lang="en-US" sz="2000">
                <a:solidFill>
                  <a:schemeClr val="accent6">
                    <a:lumMod val="75000"/>
                  </a:schemeClr>
                </a:solidFill>
              </a:rPr>
              <a:t>Displayed:  (0, 0)</a:t>
            </a:r>
          </a:p>
          <a:p>
            <a:endParaRPr lang="en-US" sz="2000" b="1">
              <a:solidFill>
                <a:schemeClr val="tx1"/>
              </a:solidFill>
            </a:endParaRPr>
          </a:p>
          <a:p>
            <a:r>
              <a:rPr lang="en-US" sz="2000" b="1" err="1">
                <a:solidFill>
                  <a:schemeClr val="tx1"/>
                </a:solidFill>
              </a:rPr>
              <a:t>XYCoord</a:t>
            </a:r>
            <a:r>
              <a:rPr lang="en-US" sz="2000" b="1">
                <a:solidFill>
                  <a:schemeClr val="tx1"/>
                </a:solidFill>
              </a:rPr>
              <a:t> coord2;</a:t>
            </a:r>
          </a:p>
          <a:p>
            <a:r>
              <a:rPr lang="en-US" sz="2000" b="1">
                <a:solidFill>
                  <a:schemeClr val="tx1"/>
                </a:solidFill>
              </a:rPr>
              <a:t>coord2 = new </a:t>
            </a:r>
            <a:r>
              <a:rPr lang="en-US" sz="2000" b="1" err="1">
                <a:solidFill>
                  <a:schemeClr val="tx1"/>
                </a:solidFill>
              </a:rPr>
              <a:t>XYCoord</a:t>
            </a:r>
            <a:r>
              <a:rPr lang="en-US" sz="2000" b="1">
                <a:solidFill>
                  <a:schemeClr val="tx1"/>
                </a:solidFill>
              </a:rPr>
              <a:t>(20, 60);</a:t>
            </a:r>
          </a:p>
          <a:p>
            <a:r>
              <a:rPr lang="en-US" sz="2000" b="1">
                <a:solidFill>
                  <a:schemeClr val="tx1"/>
                </a:solidFill>
              </a:rPr>
              <a:t>coord2.print();</a:t>
            </a:r>
          </a:p>
          <a:p>
            <a:pPr>
              <a:spcBef>
                <a:spcPts val="300"/>
              </a:spcBef>
            </a:pPr>
            <a:r>
              <a:rPr lang="en-US" sz="2000">
                <a:solidFill>
                  <a:schemeClr val="accent6">
                    <a:lumMod val="75000"/>
                  </a:schemeClr>
                </a:solidFill>
              </a:rPr>
              <a:t>Displayed:  (20, 60)</a:t>
            </a:r>
          </a:p>
          <a:p>
            <a:pPr>
              <a:tabLst>
                <a:tab pos="457200" algn="l"/>
              </a:tabLst>
            </a:pPr>
            <a:endParaRPr lang="en-US">
              <a:solidFill>
                <a:schemeClr val="tx1"/>
              </a:solidFill>
            </a:endParaRPr>
          </a:p>
          <a:p>
            <a:r>
              <a:rPr lang="en-US" b="1">
                <a:solidFill>
                  <a:schemeClr val="tx1"/>
                </a:solidFill>
              </a:rPr>
              <a:t> </a:t>
            </a:r>
            <a:endParaRPr lang="en-US">
              <a:solidFill>
                <a:schemeClr val="tx1"/>
              </a:solidFill>
            </a:endParaRPr>
          </a:p>
          <a:p>
            <a:endParaRPr lang="en-US" sz="2400">
              <a:solidFill>
                <a:schemeClr val="tx1"/>
              </a:solidFill>
            </a:endParaRPr>
          </a:p>
          <a:p>
            <a:pPr>
              <a:spcAft>
                <a:spcPts val="600"/>
              </a:spcAft>
            </a:pPr>
            <a:endParaRPr lang="en-US" sz="2400">
              <a:solidFill>
                <a:schemeClr val="tx1"/>
              </a:solidFill>
            </a:endParaRPr>
          </a:p>
        </p:txBody>
      </p:sp>
      <p:sp>
        <p:nvSpPr>
          <p:cNvPr id="11" name="Rounded Rectangle 10"/>
          <p:cNvSpPr>
            <a:spLocks noChangeAspect="1"/>
          </p:cNvSpPr>
          <p:nvPr/>
        </p:nvSpPr>
        <p:spPr>
          <a:xfrm>
            <a:off x="457200" y="609600"/>
            <a:ext cx="8153400" cy="822960"/>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chemeClr val="tx1"/>
                </a:solidFill>
              </a:rPr>
              <a:t>Displaying the Value of an </a:t>
            </a:r>
            <a:r>
              <a:rPr lang="en-US" sz="3600" err="1">
                <a:solidFill>
                  <a:schemeClr val="tx1"/>
                </a:solidFill>
              </a:rPr>
              <a:t>XYCoord</a:t>
            </a:r>
            <a:r>
              <a:rPr lang="en-US" sz="3600">
                <a:solidFill>
                  <a:schemeClr val="tx1"/>
                </a:solidFill>
              </a:rPr>
              <a:t> Object</a:t>
            </a:r>
            <a:endParaRPr lang="en-US" sz="3600">
              <a:solidFill>
                <a:srgbClr val="000000"/>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10" name="Rectangle 9"/>
          <p:cNvSpPr/>
          <p:nvPr/>
        </p:nvSpPr>
        <p:spPr>
          <a:xfrm>
            <a:off x="914400" y="1600200"/>
            <a:ext cx="7315200" cy="502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b="1">
                <a:solidFill>
                  <a:schemeClr val="tx1"/>
                </a:solidFill>
              </a:rPr>
              <a:t>public class </a:t>
            </a:r>
            <a:r>
              <a:rPr lang="en-US" sz="1600" b="1" err="1">
                <a:solidFill>
                  <a:schemeClr val="tx1"/>
                </a:solidFill>
              </a:rPr>
              <a:t>XYCoord</a:t>
            </a:r>
            <a:endParaRPr lang="en-US" sz="1600" b="1">
              <a:solidFill>
                <a:schemeClr val="tx1"/>
              </a:solidFill>
            </a:endParaRPr>
          </a:p>
          <a:p>
            <a:r>
              <a:rPr lang="en-US" sz="1600" b="1">
                <a:solidFill>
                  <a:schemeClr val="tx1"/>
                </a:solidFill>
              </a:rPr>
              <a:t>{</a:t>
            </a:r>
          </a:p>
          <a:p>
            <a:pPr>
              <a:tabLst>
                <a:tab pos="576263" algn="l"/>
              </a:tabLst>
            </a:pPr>
            <a:r>
              <a:rPr lang="en-US" sz="1600" b="1">
                <a:solidFill>
                  <a:schemeClr val="tx1"/>
                </a:solidFill>
              </a:rPr>
              <a:t>	// instance variables </a:t>
            </a:r>
          </a:p>
          <a:p>
            <a:pPr>
              <a:tabLst>
                <a:tab pos="576263" algn="l"/>
              </a:tabLst>
            </a:pPr>
            <a:r>
              <a:rPr lang="en-US" sz="1600" b="1">
                <a:solidFill>
                  <a:schemeClr val="tx1"/>
                </a:solidFill>
              </a:rPr>
              <a:t>	private </a:t>
            </a:r>
            <a:r>
              <a:rPr lang="en-US" sz="1600" b="1" err="1">
                <a:solidFill>
                  <a:schemeClr val="tx1"/>
                </a:solidFill>
              </a:rPr>
              <a:t>int</a:t>
            </a:r>
            <a:r>
              <a:rPr lang="en-US" sz="1600" b="1">
                <a:solidFill>
                  <a:schemeClr val="tx1"/>
                </a:solidFill>
              </a:rPr>
              <a:t> x;</a:t>
            </a:r>
          </a:p>
          <a:p>
            <a:pPr>
              <a:tabLst>
                <a:tab pos="576263" algn="l"/>
              </a:tabLst>
            </a:pPr>
            <a:r>
              <a:rPr lang="en-US" sz="1600" b="1">
                <a:solidFill>
                  <a:schemeClr val="tx1"/>
                </a:solidFill>
              </a:rPr>
              <a:t>	private </a:t>
            </a:r>
            <a:r>
              <a:rPr lang="en-US" sz="1600" b="1" err="1">
                <a:solidFill>
                  <a:schemeClr val="tx1"/>
                </a:solidFill>
              </a:rPr>
              <a:t>int</a:t>
            </a:r>
            <a:r>
              <a:rPr lang="en-US" sz="1600" b="1">
                <a:solidFill>
                  <a:schemeClr val="tx1"/>
                </a:solidFill>
              </a:rPr>
              <a:t> y;</a:t>
            </a:r>
          </a:p>
          <a:p>
            <a:pPr>
              <a:tabLst>
                <a:tab pos="576263" algn="l"/>
              </a:tabLst>
            </a:pPr>
            <a:r>
              <a:rPr lang="en-US" sz="1600" b="1">
                <a:solidFill>
                  <a:schemeClr val="tx1"/>
                </a:solidFill>
              </a:rPr>
              <a:t>	.</a:t>
            </a:r>
          </a:p>
          <a:p>
            <a:pPr>
              <a:tabLst>
                <a:tab pos="576263" algn="l"/>
              </a:tabLst>
            </a:pPr>
            <a:r>
              <a:rPr lang="en-US" sz="1600" b="1">
                <a:solidFill>
                  <a:schemeClr val="tx1"/>
                </a:solidFill>
              </a:rPr>
              <a:t>	.</a:t>
            </a:r>
          </a:p>
          <a:p>
            <a:pPr>
              <a:tabLst>
                <a:tab pos="576263" algn="l"/>
              </a:tabLst>
            </a:pPr>
            <a:r>
              <a:rPr lang="en-US" sz="1600" b="1">
                <a:solidFill>
                  <a:schemeClr val="tx1"/>
                </a:solidFill>
              </a:rPr>
              <a:t>	</a:t>
            </a:r>
            <a:r>
              <a:rPr lang="en-US" sz="1600" b="1">
                <a:solidFill>
                  <a:srgbClr val="0000FF"/>
                </a:solidFill>
              </a:rPr>
              <a:t>public </a:t>
            </a:r>
            <a:r>
              <a:rPr lang="en-US" sz="1600" b="1" err="1">
                <a:solidFill>
                  <a:srgbClr val="0000FF"/>
                </a:solidFill>
              </a:rPr>
              <a:t>int</a:t>
            </a:r>
            <a:r>
              <a:rPr lang="en-US" sz="1600" b="1">
                <a:solidFill>
                  <a:srgbClr val="0000FF"/>
                </a:solidFill>
              </a:rPr>
              <a:t> </a:t>
            </a:r>
            <a:r>
              <a:rPr lang="en-US" sz="1600" b="1" err="1">
                <a:solidFill>
                  <a:srgbClr val="0000FF"/>
                </a:solidFill>
              </a:rPr>
              <a:t>getX</a:t>
            </a:r>
            <a:r>
              <a:rPr lang="en-US" sz="1600" b="1">
                <a:solidFill>
                  <a:srgbClr val="0000FF"/>
                </a:solidFill>
              </a:rPr>
              <a:t>()</a:t>
            </a:r>
          </a:p>
          <a:p>
            <a:pPr>
              <a:tabLst>
                <a:tab pos="576263" algn="l"/>
              </a:tabLst>
            </a:pPr>
            <a:r>
              <a:rPr lang="en-US" sz="1600" b="1">
                <a:solidFill>
                  <a:srgbClr val="0000FF"/>
                </a:solidFill>
              </a:rPr>
              <a:t>	{   return x; }</a:t>
            </a:r>
          </a:p>
          <a:p>
            <a:pPr>
              <a:tabLst>
                <a:tab pos="576263" algn="l"/>
              </a:tabLst>
            </a:pPr>
            <a:endParaRPr lang="en-US" sz="1600" b="1">
              <a:solidFill>
                <a:srgbClr val="0000FF"/>
              </a:solidFill>
            </a:endParaRPr>
          </a:p>
          <a:p>
            <a:pPr>
              <a:tabLst>
                <a:tab pos="576263" algn="l"/>
              </a:tabLst>
            </a:pPr>
            <a:r>
              <a:rPr lang="en-US" sz="1600" b="1">
                <a:solidFill>
                  <a:srgbClr val="0000FF"/>
                </a:solidFill>
              </a:rPr>
              <a:t>	public  void </a:t>
            </a:r>
            <a:r>
              <a:rPr lang="en-US" sz="1600" b="1" err="1">
                <a:solidFill>
                  <a:srgbClr val="0000FF"/>
                </a:solidFill>
              </a:rPr>
              <a:t>setX</a:t>
            </a:r>
            <a:r>
              <a:rPr lang="en-US" sz="1600" b="1">
                <a:solidFill>
                  <a:srgbClr val="0000FF"/>
                </a:solidFill>
              </a:rPr>
              <a:t>(</a:t>
            </a:r>
            <a:r>
              <a:rPr lang="en-US" sz="1600" b="1" err="1">
                <a:solidFill>
                  <a:srgbClr val="0000FF"/>
                </a:solidFill>
              </a:rPr>
              <a:t>int</a:t>
            </a:r>
            <a:r>
              <a:rPr lang="en-US" sz="1600" b="1">
                <a:solidFill>
                  <a:srgbClr val="0000FF"/>
                </a:solidFill>
              </a:rPr>
              <a:t> value)</a:t>
            </a:r>
          </a:p>
          <a:p>
            <a:pPr>
              <a:tabLst>
                <a:tab pos="576263" algn="l"/>
              </a:tabLst>
            </a:pPr>
            <a:r>
              <a:rPr lang="en-US" sz="1600" b="1">
                <a:solidFill>
                  <a:srgbClr val="0000FF"/>
                </a:solidFill>
              </a:rPr>
              <a:t>	{    x = value;   }</a:t>
            </a:r>
          </a:p>
          <a:p>
            <a:pPr>
              <a:tabLst>
                <a:tab pos="576263" algn="l"/>
              </a:tabLst>
            </a:pPr>
            <a:endParaRPr lang="en-US" sz="1600" b="1">
              <a:solidFill>
                <a:srgbClr val="0000FF"/>
              </a:solidFill>
            </a:endParaRPr>
          </a:p>
          <a:p>
            <a:pPr>
              <a:tabLst>
                <a:tab pos="576263" algn="l"/>
              </a:tabLst>
            </a:pPr>
            <a:r>
              <a:rPr lang="en-US" sz="1600" b="1">
                <a:solidFill>
                  <a:srgbClr val="0000FF"/>
                </a:solidFill>
              </a:rPr>
              <a:t>	public </a:t>
            </a:r>
            <a:r>
              <a:rPr lang="en-US" sz="1600" b="1" err="1">
                <a:solidFill>
                  <a:srgbClr val="0000FF"/>
                </a:solidFill>
              </a:rPr>
              <a:t>int</a:t>
            </a:r>
            <a:r>
              <a:rPr lang="en-US" sz="1600" b="1">
                <a:solidFill>
                  <a:srgbClr val="0000FF"/>
                </a:solidFill>
              </a:rPr>
              <a:t> </a:t>
            </a:r>
            <a:r>
              <a:rPr lang="en-US" sz="1600" b="1" err="1">
                <a:solidFill>
                  <a:srgbClr val="0000FF"/>
                </a:solidFill>
              </a:rPr>
              <a:t>getY</a:t>
            </a:r>
            <a:r>
              <a:rPr lang="en-US" sz="1600" b="1">
                <a:solidFill>
                  <a:srgbClr val="0000FF"/>
                </a:solidFill>
              </a:rPr>
              <a:t>()</a:t>
            </a:r>
          </a:p>
          <a:p>
            <a:pPr>
              <a:tabLst>
                <a:tab pos="576263" algn="l"/>
              </a:tabLst>
            </a:pPr>
            <a:r>
              <a:rPr lang="en-US" sz="1600" b="1">
                <a:solidFill>
                  <a:srgbClr val="0000FF"/>
                </a:solidFill>
              </a:rPr>
              <a:t>	{   return y; }</a:t>
            </a:r>
          </a:p>
          <a:p>
            <a:pPr>
              <a:tabLst>
                <a:tab pos="576263" algn="l"/>
              </a:tabLst>
            </a:pPr>
            <a:endParaRPr lang="en-US" sz="1600" b="1">
              <a:solidFill>
                <a:srgbClr val="0000FF"/>
              </a:solidFill>
            </a:endParaRPr>
          </a:p>
          <a:p>
            <a:pPr>
              <a:tabLst>
                <a:tab pos="576263" algn="l"/>
              </a:tabLst>
            </a:pPr>
            <a:r>
              <a:rPr lang="en-US" sz="1600" b="1">
                <a:solidFill>
                  <a:srgbClr val="0000FF"/>
                </a:solidFill>
              </a:rPr>
              <a:t>	public  void </a:t>
            </a:r>
            <a:r>
              <a:rPr lang="en-US" sz="1600" b="1" err="1">
                <a:solidFill>
                  <a:srgbClr val="0000FF"/>
                </a:solidFill>
              </a:rPr>
              <a:t>setY</a:t>
            </a:r>
            <a:r>
              <a:rPr lang="en-US" sz="1600" b="1">
                <a:solidFill>
                  <a:srgbClr val="0000FF"/>
                </a:solidFill>
              </a:rPr>
              <a:t>(</a:t>
            </a:r>
            <a:r>
              <a:rPr lang="en-US" sz="1600" b="1" err="1">
                <a:solidFill>
                  <a:srgbClr val="0000FF"/>
                </a:solidFill>
              </a:rPr>
              <a:t>int</a:t>
            </a:r>
            <a:r>
              <a:rPr lang="en-US" sz="1600" b="1">
                <a:solidFill>
                  <a:srgbClr val="0000FF"/>
                </a:solidFill>
              </a:rPr>
              <a:t> value)</a:t>
            </a:r>
          </a:p>
          <a:p>
            <a:pPr>
              <a:tabLst>
                <a:tab pos="576263" algn="l"/>
              </a:tabLst>
            </a:pPr>
            <a:r>
              <a:rPr lang="en-US" sz="1600" b="1">
                <a:solidFill>
                  <a:srgbClr val="0000FF"/>
                </a:solidFill>
              </a:rPr>
              <a:t>	{    y = value;   }</a:t>
            </a:r>
          </a:p>
          <a:p>
            <a:pPr>
              <a:tabLst>
                <a:tab pos="576263" algn="l"/>
              </a:tabLst>
            </a:pPr>
            <a:r>
              <a:rPr lang="en-US" sz="1600" b="1">
                <a:solidFill>
                  <a:schemeClr val="tx1"/>
                </a:solidFill>
              </a:rPr>
              <a:t>	.</a:t>
            </a:r>
          </a:p>
          <a:p>
            <a:pPr>
              <a:tabLst>
                <a:tab pos="576263" algn="l"/>
              </a:tabLst>
            </a:pPr>
            <a:r>
              <a:rPr lang="en-US" sz="1600" b="1">
                <a:solidFill>
                  <a:schemeClr val="tx1"/>
                </a:solidFill>
              </a:rPr>
              <a:t>	.</a:t>
            </a:r>
          </a:p>
          <a:p>
            <a:r>
              <a:rPr lang="en-US" sz="1600" b="1">
                <a:solidFill>
                  <a:schemeClr val="tx1"/>
                </a:solidFill>
              </a:rPr>
              <a:t> }</a:t>
            </a:r>
          </a:p>
          <a:p>
            <a:endParaRPr lang="en-US">
              <a:solidFill>
                <a:schemeClr val="tx1"/>
              </a:solidFill>
            </a:endParaRPr>
          </a:p>
          <a:p>
            <a:r>
              <a:rPr lang="en-US" b="1">
                <a:solidFill>
                  <a:schemeClr val="tx1"/>
                </a:solidFill>
              </a:rPr>
              <a:t> </a:t>
            </a:r>
            <a:endParaRPr lang="en-US">
              <a:solidFill>
                <a:schemeClr val="tx1"/>
              </a:solidFill>
            </a:endParaRPr>
          </a:p>
          <a:p>
            <a:endParaRPr lang="en-US" sz="2400">
              <a:solidFill>
                <a:schemeClr val="tx1"/>
              </a:solidFill>
            </a:endParaRPr>
          </a:p>
          <a:p>
            <a:pPr>
              <a:spcAft>
                <a:spcPts val="600"/>
              </a:spcAft>
            </a:pPr>
            <a:endParaRPr lang="en-US" sz="2400">
              <a:solidFill>
                <a:schemeClr val="tx1"/>
              </a:solidFill>
            </a:endParaRPr>
          </a:p>
        </p:txBody>
      </p:sp>
      <p:sp>
        <p:nvSpPr>
          <p:cNvPr id="11" name="Rounded Rectangle 10"/>
          <p:cNvSpPr>
            <a:spLocks noChangeAspect="1"/>
          </p:cNvSpPr>
          <p:nvPr/>
        </p:nvSpPr>
        <p:spPr>
          <a:xfrm>
            <a:off x="609600" y="609600"/>
            <a:ext cx="7955280" cy="822960"/>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chemeClr val="tx1"/>
                </a:solidFill>
              </a:rPr>
              <a:t>Adding Getter and Setters</a:t>
            </a:r>
            <a:endParaRPr lang="en-US" sz="3600">
              <a:solidFill>
                <a:srgbClr val="000000"/>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10" name="Rectangle 9"/>
          <p:cNvSpPr/>
          <p:nvPr/>
        </p:nvSpPr>
        <p:spPr>
          <a:xfrm>
            <a:off x="990600" y="685800"/>
            <a:ext cx="73152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400" b="1">
              <a:solidFill>
                <a:schemeClr val="tx1"/>
              </a:solidFill>
            </a:endParaRPr>
          </a:p>
          <a:p>
            <a:endParaRPr lang="en-US" sz="1400" b="1">
              <a:solidFill>
                <a:schemeClr val="tx1"/>
              </a:solidFill>
            </a:endParaRPr>
          </a:p>
          <a:p>
            <a:pPr>
              <a:tabLst>
                <a:tab pos="519113" algn="l"/>
              </a:tabLst>
            </a:pPr>
            <a:r>
              <a:rPr lang="en-US" sz="2000" b="1" err="1">
                <a:solidFill>
                  <a:schemeClr val="tx1"/>
                </a:solidFill>
              </a:rPr>
              <a:t>XYCoord</a:t>
            </a:r>
            <a:r>
              <a:rPr lang="en-US" sz="2000" b="1">
                <a:solidFill>
                  <a:schemeClr val="tx1"/>
                </a:solidFill>
              </a:rPr>
              <a:t> coord1;</a:t>
            </a:r>
          </a:p>
          <a:p>
            <a:pPr>
              <a:tabLst>
                <a:tab pos="519113" algn="l"/>
              </a:tabLst>
            </a:pPr>
            <a:r>
              <a:rPr lang="en-US" sz="2000" b="1">
                <a:solidFill>
                  <a:schemeClr val="tx1"/>
                </a:solidFill>
              </a:rPr>
              <a:t>coord1 = new </a:t>
            </a:r>
            <a:r>
              <a:rPr lang="en-US" sz="2000" b="1" err="1">
                <a:solidFill>
                  <a:schemeClr val="tx1"/>
                </a:solidFill>
              </a:rPr>
              <a:t>XYCoord</a:t>
            </a:r>
            <a:r>
              <a:rPr lang="en-US" sz="2000" b="1">
                <a:solidFill>
                  <a:schemeClr val="tx1"/>
                </a:solidFill>
              </a:rPr>
              <a:t>(10, 20);</a:t>
            </a:r>
          </a:p>
          <a:p>
            <a:pPr>
              <a:tabLst>
                <a:tab pos="519113" algn="l"/>
              </a:tabLst>
            </a:pPr>
            <a:endParaRPr lang="en-US" sz="2000" b="1">
              <a:solidFill>
                <a:schemeClr val="tx1"/>
              </a:solidFill>
            </a:endParaRPr>
          </a:p>
          <a:p>
            <a:pPr>
              <a:tabLst>
                <a:tab pos="519113" algn="l"/>
              </a:tabLst>
            </a:pPr>
            <a:r>
              <a:rPr lang="en-US" sz="2000" b="1">
                <a:solidFill>
                  <a:schemeClr val="tx1"/>
                </a:solidFill>
              </a:rPr>
              <a:t>coord1.print()  </a:t>
            </a:r>
            <a:r>
              <a:rPr lang="en-US" sz="2000" b="1">
                <a:solidFill>
                  <a:schemeClr val="tx1"/>
                </a:solidFill>
                <a:sym typeface="Wingdings" pitchFamily="2" charset="2"/>
              </a:rPr>
              <a:t>--&gt;   (10, 20)</a:t>
            </a:r>
            <a:endParaRPr lang="en-US" sz="2000" b="1">
              <a:solidFill>
                <a:schemeClr val="tx1"/>
              </a:solidFill>
            </a:endParaRPr>
          </a:p>
          <a:p>
            <a:pPr>
              <a:tabLst>
                <a:tab pos="519113" algn="l"/>
              </a:tabLst>
            </a:pPr>
            <a:r>
              <a:rPr lang="en-US" sz="2000" b="1">
                <a:solidFill>
                  <a:schemeClr val="tx1"/>
                </a:solidFill>
              </a:rPr>
              <a:t>.</a:t>
            </a:r>
          </a:p>
          <a:p>
            <a:pPr>
              <a:tabLst>
                <a:tab pos="519113" algn="l"/>
              </a:tabLst>
            </a:pPr>
            <a:r>
              <a:rPr lang="en-US" sz="2000" b="1">
                <a:solidFill>
                  <a:schemeClr val="tx1"/>
                </a:solidFill>
              </a:rPr>
              <a:t>.</a:t>
            </a:r>
          </a:p>
          <a:p>
            <a:pPr>
              <a:tabLst>
                <a:tab pos="519113" algn="l"/>
              </a:tabLst>
            </a:pPr>
            <a:r>
              <a:rPr lang="en-US" sz="2000" b="1">
                <a:solidFill>
                  <a:schemeClr val="tx1"/>
                </a:solidFill>
              </a:rPr>
              <a:t>coord1.getX() </a:t>
            </a:r>
            <a:r>
              <a:rPr lang="en-US" sz="2000" b="1">
                <a:solidFill>
                  <a:srgbClr val="0000FF"/>
                </a:solidFill>
                <a:sym typeface="Wingdings" pitchFamily="2" charset="2"/>
              </a:rPr>
              <a:t>--&gt;</a:t>
            </a:r>
            <a:r>
              <a:rPr lang="en-US" sz="2000" b="1">
                <a:solidFill>
                  <a:schemeClr val="tx1"/>
                </a:solidFill>
                <a:sym typeface="Wingdings" panose="05000000000000000000" pitchFamily="2" charset="2"/>
              </a:rPr>
              <a:t>  </a:t>
            </a:r>
            <a:r>
              <a:rPr lang="en-US" sz="2000" b="1">
                <a:solidFill>
                  <a:srgbClr val="E46C0A"/>
                </a:solidFill>
                <a:sym typeface="Wingdings" panose="05000000000000000000" pitchFamily="2" charset="2"/>
              </a:rPr>
              <a:t>10</a:t>
            </a:r>
            <a:endParaRPr lang="en-US" sz="2000" b="1">
              <a:solidFill>
                <a:srgbClr val="E46C0A"/>
              </a:solidFill>
            </a:endParaRPr>
          </a:p>
          <a:p>
            <a:pPr>
              <a:tabLst>
                <a:tab pos="519113" algn="l"/>
              </a:tabLst>
            </a:pPr>
            <a:r>
              <a:rPr lang="en-US" sz="2000" b="1">
                <a:solidFill>
                  <a:schemeClr val="tx1"/>
                </a:solidFill>
              </a:rPr>
              <a:t>coord1.getY() </a:t>
            </a:r>
            <a:r>
              <a:rPr lang="en-US" sz="2000" b="1">
                <a:solidFill>
                  <a:srgbClr val="0000FF"/>
                </a:solidFill>
                <a:sym typeface="Wingdings" pitchFamily="2" charset="2"/>
              </a:rPr>
              <a:t>--&gt;</a:t>
            </a:r>
            <a:r>
              <a:rPr lang="en-US" sz="2000" b="1">
                <a:solidFill>
                  <a:schemeClr val="tx1"/>
                </a:solidFill>
                <a:sym typeface="Wingdings" panose="05000000000000000000" pitchFamily="2" charset="2"/>
              </a:rPr>
              <a:t>  </a:t>
            </a:r>
            <a:r>
              <a:rPr lang="en-US" sz="2000" b="1">
                <a:solidFill>
                  <a:schemeClr val="accent6">
                    <a:lumMod val="75000"/>
                  </a:schemeClr>
                </a:solidFill>
                <a:sym typeface="Wingdings" panose="05000000000000000000" pitchFamily="2" charset="2"/>
              </a:rPr>
              <a:t>20</a:t>
            </a:r>
            <a:endParaRPr lang="en-US" sz="2000" b="1">
              <a:solidFill>
                <a:schemeClr val="accent6">
                  <a:lumMod val="75000"/>
                </a:schemeClr>
              </a:solidFill>
            </a:endParaRPr>
          </a:p>
          <a:p>
            <a:pPr>
              <a:tabLst>
                <a:tab pos="519113" algn="l"/>
              </a:tabLst>
            </a:pPr>
            <a:r>
              <a:rPr lang="en-US" sz="2000" b="1">
                <a:solidFill>
                  <a:schemeClr val="tx1"/>
                </a:solidFill>
              </a:rPr>
              <a:t>.</a:t>
            </a:r>
          </a:p>
          <a:p>
            <a:pPr>
              <a:tabLst>
                <a:tab pos="519113" algn="l"/>
              </a:tabLst>
            </a:pPr>
            <a:r>
              <a:rPr lang="en-US" sz="2000" b="1">
                <a:solidFill>
                  <a:schemeClr val="tx1"/>
                </a:solidFill>
              </a:rPr>
              <a:t>.</a:t>
            </a:r>
          </a:p>
          <a:p>
            <a:pPr>
              <a:tabLst>
                <a:tab pos="519113" algn="l"/>
              </a:tabLst>
            </a:pPr>
            <a:r>
              <a:rPr lang="en-US" sz="2000" b="1">
                <a:solidFill>
                  <a:schemeClr val="tx1"/>
                </a:solidFill>
              </a:rPr>
              <a:t>coord1.setX(5);</a:t>
            </a:r>
          </a:p>
          <a:p>
            <a:pPr>
              <a:tabLst>
                <a:tab pos="519113" algn="l"/>
              </a:tabLst>
            </a:pPr>
            <a:r>
              <a:rPr lang="en-US" sz="2000" b="1">
                <a:solidFill>
                  <a:schemeClr val="tx1"/>
                </a:solidFill>
              </a:rPr>
              <a:t>.</a:t>
            </a:r>
          </a:p>
          <a:p>
            <a:pPr>
              <a:tabLst>
                <a:tab pos="519113" algn="l"/>
              </a:tabLst>
            </a:pPr>
            <a:r>
              <a:rPr lang="en-US" sz="2000" b="1">
                <a:solidFill>
                  <a:schemeClr val="tx1"/>
                </a:solidFill>
              </a:rPr>
              <a:t>coord1.print() </a:t>
            </a:r>
            <a:r>
              <a:rPr lang="en-US" sz="2000" b="1">
                <a:solidFill>
                  <a:schemeClr val="tx1"/>
                </a:solidFill>
                <a:sym typeface="Wingdings" pitchFamily="2" charset="2"/>
              </a:rPr>
              <a:t>--&gt;   (5, 20)</a:t>
            </a:r>
            <a:endParaRPr lang="en-US" sz="2000" b="1">
              <a:solidFill>
                <a:schemeClr val="tx1"/>
              </a:solidFill>
            </a:endParaRPr>
          </a:p>
          <a:p>
            <a:pPr>
              <a:tabLst>
                <a:tab pos="519113" algn="l"/>
              </a:tabLst>
            </a:pPr>
            <a:endParaRPr lang="en-US" sz="1400" b="1">
              <a:solidFill>
                <a:schemeClr val="tx1"/>
              </a:solidFill>
            </a:endParaRPr>
          </a:p>
          <a:p>
            <a:pPr>
              <a:tabLst>
                <a:tab pos="519113" algn="l"/>
              </a:tabLst>
            </a:pPr>
            <a:endParaRPr lang="en-US" sz="1400" b="1">
              <a:solidFill>
                <a:schemeClr val="tx1"/>
              </a:solidFill>
            </a:endParaRPr>
          </a:p>
          <a:p>
            <a:pPr marL="395288" indent="-395288">
              <a:spcAft>
                <a:spcPts val="600"/>
              </a:spcAft>
            </a:pPr>
            <a:endParaRPr lang="en-US" sz="2400">
              <a:solidFill>
                <a:schemeClr val="tx1"/>
              </a:solidFill>
            </a:endParaRPr>
          </a:p>
          <a:p>
            <a:pPr>
              <a:spcAft>
                <a:spcPts val="600"/>
              </a:spcAft>
            </a:pPr>
            <a:endParaRPr lang="en-US" sz="2400">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12</a:t>
            </a:fld>
            <a:endParaRPr lang="en-US"/>
          </a:p>
        </p:txBody>
      </p:sp>
      <p:sp>
        <p:nvSpPr>
          <p:cNvPr id="9" name="Rectangle 8"/>
          <p:cNvSpPr/>
          <p:nvPr/>
        </p:nvSpPr>
        <p:spPr>
          <a:xfrm>
            <a:off x="4036142" y="2590800"/>
            <a:ext cx="3581400" cy="2590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000" b="1">
                <a:solidFill>
                  <a:schemeClr val="tx1"/>
                </a:solidFill>
              </a:rPr>
              <a:t>getters also called </a:t>
            </a:r>
            <a:r>
              <a:rPr lang="en-US" sz="2000" b="1">
                <a:solidFill>
                  <a:srgbClr val="E46C0A"/>
                </a:solidFill>
              </a:rPr>
              <a:t>accessors</a:t>
            </a:r>
            <a:r>
              <a:rPr lang="en-US" sz="2000" b="1">
                <a:solidFill>
                  <a:schemeClr val="tx1"/>
                </a:solidFill>
              </a:rPr>
              <a:t> setters also called </a:t>
            </a:r>
            <a:r>
              <a:rPr lang="en-US" sz="2000" b="1">
                <a:solidFill>
                  <a:srgbClr val="E46C0A"/>
                </a:solidFill>
              </a:rPr>
              <a:t>mutators</a:t>
            </a:r>
          </a:p>
          <a:p>
            <a:endParaRPr lang="en-US" sz="2000" b="1">
              <a:solidFill>
                <a:srgbClr val="E46C0A"/>
              </a:solidFill>
            </a:endParaRPr>
          </a:p>
          <a:p>
            <a:r>
              <a:rPr lang="en-US" sz="2000" b="1">
                <a:solidFill>
                  <a:schemeClr val="tx1"/>
                </a:solidFill>
              </a:rPr>
              <a:t>Object </a:t>
            </a:r>
            <a:r>
              <a:rPr lang="en-US" sz="2000" b="1">
                <a:solidFill>
                  <a:srgbClr val="E46C0A"/>
                </a:solidFill>
              </a:rPr>
              <a:t>mutable</a:t>
            </a:r>
            <a:r>
              <a:rPr lang="en-US" sz="2000" b="1">
                <a:solidFill>
                  <a:schemeClr val="tx1"/>
                </a:solidFill>
              </a:rPr>
              <a:t> if there are setter method.</a:t>
            </a:r>
          </a:p>
          <a:p>
            <a:endParaRPr lang="en-US" sz="2000" b="1">
              <a:solidFill>
                <a:schemeClr val="tx1"/>
              </a:solidFill>
            </a:endParaRPr>
          </a:p>
          <a:p>
            <a:r>
              <a:rPr lang="en-US" sz="2000" b="1">
                <a:solidFill>
                  <a:schemeClr val="tx1"/>
                </a:solidFill>
              </a:rPr>
              <a:t>Object </a:t>
            </a:r>
            <a:r>
              <a:rPr lang="en-US" sz="2000" b="1">
                <a:solidFill>
                  <a:srgbClr val="E46C0A"/>
                </a:solidFill>
              </a:rPr>
              <a:t>immutable</a:t>
            </a:r>
            <a:r>
              <a:rPr lang="en-US" sz="2000" b="1">
                <a:solidFill>
                  <a:schemeClr val="tx1"/>
                </a:solidFill>
              </a:rPr>
              <a:t> if there are no setter methods.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10" name="Rectangle 9"/>
          <p:cNvSpPr/>
          <p:nvPr/>
        </p:nvSpPr>
        <p:spPr>
          <a:xfrm>
            <a:off x="914400" y="2057400"/>
            <a:ext cx="7315200" cy="3505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b="1">
              <a:solidFill>
                <a:schemeClr val="tx1"/>
              </a:solidFill>
            </a:endParaRPr>
          </a:p>
          <a:p>
            <a:endParaRPr lang="en-US" b="1">
              <a:solidFill>
                <a:schemeClr val="tx1"/>
              </a:solidFill>
            </a:endParaRPr>
          </a:p>
          <a:p>
            <a:r>
              <a:rPr lang="en-US" sz="2400">
                <a:solidFill>
                  <a:schemeClr val="tx1"/>
                </a:solidFill>
              </a:rPr>
              <a:t>With the current definition of the </a:t>
            </a:r>
            <a:r>
              <a:rPr lang="en-US" sz="2400" err="1">
                <a:solidFill>
                  <a:schemeClr val="tx1"/>
                </a:solidFill>
              </a:rPr>
              <a:t>XYCoord</a:t>
            </a:r>
            <a:r>
              <a:rPr lang="en-US" sz="2400">
                <a:solidFill>
                  <a:schemeClr val="tx1"/>
                </a:solidFill>
              </a:rPr>
              <a:t> class, we can create </a:t>
            </a:r>
            <a:r>
              <a:rPr lang="en-US" sz="2400" err="1">
                <a:solidFill>
                  <a:schemeClr val="tx1"/>
                </a:solidFill>
              </a:rPr>
              <a:t>XYCoord</a:t>
            </a:r>
            <a:r>
              <a:rPr lang="en-US" sz="2400">
                <a:solidFill>
                  <a:schemeClr val="tx1"/>
                </a:solidFill>
              </a:rPr>
              <a:t> objects and display their value, but we cannot do much else with them.</a:t>
            </a:r>
          </a:p>
          <a:p>
            <a:endParaRPr lang="en-US" sz="2400">
              <a:solidFill>
                <a:schemeClr val="tx1"/>
              </a:solidFill>
            </a:endParaRPr>
          </a:p>
          <a:p>
            <a:r>
              <a:rPr lang="en-US" sz="2400">
                <a:solidFill>
                  <a:schemeClr val="tx1"/>
                </a:solidFill>
              </a:rPr>
              <a:t>Therefore, we add some useful operators, such as for determining the distance between two specific coordinate values.</a:t>
            </a:r>
          </a:p>
          <a:p>
            <a:pPr marL="395288" indent="-395288">
              <a:spcAft>
                <a:spcPts val="600"/>
              </a:spcAft>
            </a:pPr>
            <a:endParaRPr lang="en-US" sz="2400">
              <a:solidFill>
                <a:schemeClr val="tx1"/>
              </a:solidFill>
            </a:endParaRPr>
          </a:p>
          <a:p>
            <a:pPr>
              <a:spcAft>
                <a:spcPts val="600"/>
              </a:spcAft>
            </a:pPr>
            <a:endParaRPr lang="en-US" sz="2400">
              <a:solidFill>
                <a:schemeClr val="tx1"/>
              </a:solidFill>
            </a:endParaRPr>
          </a:p>
        </p:txBody>
      </p:sp>
      <p:sp>
        <p:nvSpPr>
          <p:cNvPr id="11" name="Rounded Rectangle 10"/>
          <p:cNvSpPr>
            <a:spLocks noChangeAspect="1"/>
          </p:cNvSpPr>
          <p:nvPr/>
        </p:nvSpPr>
        <p:spPr>
          <a:xfrm>
            <a:off x="609600" y="609600"/>
            <a:ext cx="7955280" cy="822960"/>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chemeClr val="tx1"/>
                </a:solidFill>
              </a:rPr>
              <a:t>Defining a More Complete XYCoord Class</a:t>
            </a:r>
            <a:endParaRPr lang="en-US" sz="3600">
              <a:solidFill>
                <a:srgbClr val="000000"/>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10" name="Rectangle 9"/>
          <p:cNvSpPr/>
          <p:nvPr/>
        </p:nvSpPr>
        <p:spPr>
          <a:xfrm>
            <a:off x="914400" y="1600200"/>
            <a:ext cx="7315200" cy="487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400" b="1">
              <a:solidFill>
                <a:schemeClr val="tx1"/>
              </a:solidFill>
            </a:endParaRPr>
          </a:p>
          <a:p>
            <a:pPr>
              <a:tabLst>
                <a:tab pos="519113" algn="l"/>
              </a:tabLst>
            </a:pPr>
            <a:r>
              <a:rPr lang="en-US" sz="1400" b="1">
                <a:solidFill>
                  <a:schemeClr val="tx1"/>
                </a:solidFill>
              </a:rPr>
              <a:t>public class </a:t>
            </a:r>
            <a:r>
              <a:rPr lang="en-US" sz="1400" b="1" err="1">
                <a:solidFill>
                  <a:schemeClr val="tx1"/>
                </a:solidFill>
              </a:rPr>
              <a:t>XYCoord</a:t>
            </a:r>
            <a:endParaRPr lang="en-US" sz="1400" b="1">
              <a:solidFill>
                <a:schemeClr val="tx1"/>
              </a:solidFill>
            </a:endParaRPr>
          </a:p>
          <a:p>
            <a:pPr>
              <a:tabLst>
                <a:tab pos="519113" algn="l"/>
              </a:tabLst>
            </a:pPr>
            <a:r>
              <a:rPr lang="en-US" sz="1400" b="1">
                <a:solidFill>
                  <a:schemeClr val="tx1"/>
                </a:solidFill>
              </a:rPr>
              <a:t>{</a:t>
            </a:r>
          </a:p>
          <a:p>
            <a:pPr>
              <a:tabLst>
                <a:tab pos="519113" algn="l"/>
              </a:tabLst>
            </a:pPr>
            <a:r>
              <a:rPr lang="en-US" sz="1400" b="1">
                <a:solidFill>
                  <a:schemeClr val="tx1"/>
                </a:solidFill>
              </a:rPr>
              <a:t>	// instance variables </a:t>
            </a:r>
          </a:p>
          <a:p>
            <a:pPr>
              <a:tabLst>
                <a:tab pos="519113" algn="l"/>
              </a:tabLst>
            </a:pPr>
            <a:r>
              <a:rPr lang="en-US" sz="1400" b="1">
                <a:solidFill>
                  <a:schemeClr val="tx1"/>
                </a:solidFill>
              </a:rPr>
              <a:t>	private </a:t>
            </a:r>
            <a:r>
              <a:rPr lang="en-US" sz="1400" b="1" err="1">
                <a:solidFill>
                  <a:schemeClr val="tx1"/>
                </a:solidFill>
              </a:rPr>
              <a:t>int</a:t>
            </a:r>
            <a:r>
              <a:rPr lang="en-US" sz="1400" b="1">
                <a:solidFill>
                  <a:schemeClr val="tx1"/>
                </a:solidFill>
              </a:rPr>
              <a:t> x;</a:t>
            </a:r>
          </a:p>
          <a:p>
            <a:pPr>
              <a:tabLst>
                <a:tab pos="519113" algn="l"/>
              </a:tabLst>
            </a:pPr>
            <a:r>
              <a:rPr lang="en-US" sz="1400" b="1">
                <a:solidFill>
                  <a:schemeClr val="tx1"/>
                </a:solidFill>
              </a:rPr>
              <a:t>	private </a:t>
            </a:r>
            <a:r>
              <a:rPr lang="en-US" sz="1400" b="1" err="1">
                <a:solidFill>
                  <a:schemeClr val="tx1"/>
                </a:solidFill>
              </a:rPr>
              <a:t>int</a:t>
            </a:r>
            <a:r>
              <a:rPr lang="en-US" sz="1400" b="1">
                <a:solidFill>
                  <a:schemeClr val="tx1"/>
                </a:solidFill>
              </a:rPr>
              <a:t> y;</a:t>
            </a:r>
          </a:p>
          <a:p>
            <a:pPr>
              <a:tabLst>
                <a:tab pos="519113" algn="l"/>
              </a:tabLst>
            </a:pPr>
            <a:endParaRPr lang="en-US" sz="1400" b="1">
              <a:solidFill>
                <a:schemeClr val="tx1"/>
              </a:solidFill>
            </a:endParaRPr>
          </a:p>
          <a:p>
            <a:pPr>
              <a:tabLst>
                <a:tab pos="519113" algn="l"/>
              </a:tabLst>
            </a:pPr>
            <a:r>
              <a:rPr lang="en-US" sz="1400" b="1">
                <a:solidFill>
                  <a:schemeClr val="tx1"/>
                </a:solidFill>
              </a:rPr>
              <a:t> 	.</a:t>
            </a:r>
          </a:p>
          <a:p>
            <a:pPr>
              <a:tabLst>
                <a:tab pos="519113" algn="l"/>
              </a:tabLst>
            </a:pPr>
            <a:r>
              <a:rPr lang="en-US" sz="1400" b="1">
                <a:solidFill>
                  <a:schemeClr val="tx1"/>
                </a:solidFill>
              </a:rPr>
              <a:t>	.</a:t>
            </a:r>
          </a:p>
          <a:p>
            <a:pPr>
              <a:tabLst>
                <a:tab pos="519113" algn="l"/>
              </a:tabLst>
            </a:pPr>
            <a:r>
              <a:rPr lang="en-US" sz="1400" b="1">
                <a:solidFill>
                  <a:schemeClr val="tx1"/>
                </a:solidFill>
              </a:rPr>
              <a:t>	.</a:t>
            </a:r>
          </a:p>
          <a:p>
            <a:pPr>
              <a:tabLst>
                <a:tab pos="519113" algn="l"/>
              </a:tabLst>
            </a:pPr>
            <a:endParaRPr lang="en-US" sz="1400" b="1">
              <a:solidFill>
                <a:schemeClr val="tx1"/>
              </a:solidFill>
            </a:endParaRPr>
          </a:p>
          <a:p>
            <a:pPr>
              <a:tabLst>
                <a:tab pos="519113" algn="l"/>
              </a:tabLst>
            </a:pPr>
            <a:r>
              <a:rPr lang="en-US" sz="1400" b="1">
                <a:solidFill>
                  <a:schemeClr val="tx1"/>
                </a:solidFill>
              </a:rPr>
              <a:t>	</a:t>
            </a:r>
            <a:r>
              <a:rPr lang="en-US" b="1">
                <a:solidFill>
                  <a:srgbClr val="0000FF"/>
                </a:solidFill>
              </a:rPr>
              <a:t>public double distance(</a:t>
            </a:r>
            <a:r>
              <a:rPr lang="en-US" b="1" err="1">
                <a:solidFill>
                  <a:srgbClr val="0000FF"/>
                </a:solidFill>
              </a:rPr>
              <a:t>XYCoord</a:t>
            </a:r>
            <a:r>
              <a:rPr lang="en-US" b="1">
                <a:solidFill>
                  <a:srgbClr val="0000FF"/>
                </a:solidFill>
              </a:rPr>
              <a:t> </a:t>
            </a:r>
            <a:r>
              <a:rPr lang="en-US" b="1" err="1">
                <a:solidFill>
                  <a:srgbClr val="0000FF"/>
                </a:solidFill>
              </a:rPr>
              <a:t>rCoord</a:t>
            </a:r>
            <a:r>
              <a:rPr lang="en-US" b="1">
                <a:solidFill>
                  <a:srgbClr val="0000FF"/>
                </a:solidFill>
              </a:rPr>
              <a:t>)</a:t>
            </a:r>
          </a:p>
          <a:p>
            <a:pPr>
              <a:tabLst>
                <a:tab pos="519113" algn="l"/>
              </a:tabLst>
            </a:pPr>
            <a:r>
              <a:rPr lang="en-US" b="1">
                <a:solidFill>
                  <a:srgbClr val="0000FF"/>
                </a:solidFill>
              </a:rPr>
              <a:t>	{</a:t>
            </a:r>
          </a:p>
          <a:p>
            <a:pPr>
              <a:tabLst>
                <a:tab pos="519113" algn="l"/>
              </a:tabLst>
            </a:pPr>
            <a:r>
              <a:rPr lang="en-US" b="1">
                <a:solidFill>
                  <a:srgbClr val="0000FF"/>
                </a:solidFill>
              </a:rPr>
              <a:t>	       </a:t>
            </a:r>
            <a:r>
              <a:rPr lang="en-US" b="1" err="1">
                <a:solidFill>
                  <a:srgbClr val="0000FF"/>
                </a:solidFill>
              </a:rPr>
              <a:t>xTerm</a:t>
            </a:r>
            <a:r>
              <a:rPr lang="en-US" b="1">
                <a:solidFill>
                  <a:srgbClr val="0000FF"/>
                </a:solidFill>
              </a:rPr>
              <a:t> = Math.pow(</a:t>
            </a:r>
            <a:r>
              <a:rPr lang="en-US" b="1" err="1">
                <a:solidFill>
                  <a:srgbClr val="0000FF"/>
                </a:solidFill>
              </a:rPr>
              <a:t>rCoord.getX</a:t>
            </a:r>
            <a:r>
              <a:rPr lang="en-US" b="1">
                <a:solidFill>
                  <a:srgbClr val="0000FF"/>
                </a:solidFill>
              </a:rPr>
              <a:t>() – x , 2);</a:t>
            </a:r>
          </a:p>
          <a:p>
            <a:pPr>
              <a:tabLst>
                <a:tab pos="519113" algn="l"/>
              </a:tabLst>
            </a:pPr>
            <a:r>
              <a:rPr lang="en-US" b="1">
                <a:solidFill>
                  <a:srgbClr val="0000FF"/>
                </a:solidFill>
              </a:rPr>
              <a:t>		</a:t>
            </a:r>
            <a:r>
              <a:rPr lang="en-US" b="1" err="1">
                <a:solidFill>
                  <a:srgbClr val="0000FF"/>
                </a:solidFill>
              </a:rPr>
              <a:t>yTerm</a:t>
            </a:r>
            <a:r>
              <a:rPr lang="en-US" b="1">
                <a:solidFill>
                  <a:srgbClr val="0000FF"/>
                </a:solidFill>
              </a:rPr>
              <a:t> = Math.pow(</a:t>
            </a:r>
            <a:r>
              <a:rPr lang="en-US" b="1" err="1">
                <a:solidFill>
                  <a:srgbClr val="0000FF"/>
                </a:solidFill>
              </a:rPr>
              <a:t>rCoord.getY</a:t>
            </a:r>
            <a:r>
              <a:rPr lang="en-US" b="1">
                <a:solidFill>
                  <a:srgbClr val="0000FF"/>
                </a:solidFill>
              </a:rPr>
              <a:t>() – y, 2);</a:t>
            </a:r>
          </a:p>
          <a:p>
            <a:pPr>
              <a:tabLst>
                <a:tab pos="519113" algn="l"/>
              </a:tabLst>
            </a:pPr>
            <a:r>
              <a:rPr lang="en-US" b="1">
                <a:solidFill>
                  <a:srgbClr val="0000FF"/>
                </a:solidFill>
              </a:rPr>
              <a:t>		distance = </a:t>
            </a:r>
            <a:r>
              <a:rPr lang="en-US" b="1" err="1">
                <a:solidFill>
                  <a:srgbClr val="0000FF"/>
                </a:solidFill>
              </a:rPr>
              <a:t>Math.sqrt</a:t>
            </a:r>
            <a:r>
              <a:rPr lang="en-US" b="1">
                <a:solidFill>
                  <a:srgbClr val="0000FF"/>
                </a:solidFill>
              </a:rPr>
              <a:t>(</a:t>
            </a:r>
            <a:r>
              <a:rPr lang="en-US" b="1" err="1">
                <a:solidFill>
                  <a:srgbClr val="0000FF"/>
                </a:solidFill>
              </a:rPr>
              <a:t>xTerm</a:t>
            </a:r>
            <a:r>
              <a:rPr lang="en-US" b="1">
                <a:solidFill>
                  <a:srgbClr val="0000FF"/>
                </a:solidFill>
              </a:rPr>
              <a:t> + </a:t>
            </a:r>
            <a:r>
              <a:rPr lang="en-US" b="1" err="1">
                <a:solidFill>
                  <a:srgbClr val="0000FF"/>
                </a:solidFill>
              </a:rPr>
              <a:t>yTerm</a:t>
            </a:r>
            <a:r>
              <a:rPr lang="en-US" b="1">
                <a:solidFill>
                  <a:srgbClr val="0000FF"/>
                </a:solidFill>
              </a:rPr>
              <a:t>);</a:t>
            </a:r>
          </a:p>
          <a:p>
            <a:pPr>
              <a:tabLst>
                <a:tab pos="519113" algn="l"/>
              </a:tabLst>
            </a:pPr>
            <a:endParaRPr lang="en-US" b="1">
              <a:solidFill>
                <a:srgbClr val="0000FF"/>
              </a:solidFill>
            </a:endParaRPr>
          </a:p>
          <a:p>
            <a:pPr>
              <a:tabLst>
                <a:tab pos="519113" algn="l"/>
              </a:tabLst>
            </a:pPr>
            <a:r>
              <a:rPr lang="en-US" b="1">
                <a:solidFill>
                  <a:srgbClr val="0000FF"/>
                </a:solidFill>
              </a:rPr>
              <a:t>		return distance;</a:t>
            </a:r>
          </a:p>
          <a:p>
            <a:pPr>
              <a:tabLst>
                <a:tab pos="519113" algn="l"/>
              </a:tabLst>
            </a:pPr>
            <a:r>
              <a:rPr lang="en-US" b="1">
                <a:solidFill>
                  <a:srgbClr val="0000FF"/>
                </a:solidFill>
              </a:rPr>
              <a:t>	}</a:t>
            </a:r>
          </a:p>
          <a:p>
            <a:pPr>
              <a:tabLst>
                <a:tab pos="519113" algn="l"/>
              </a:tabLst>
            </a:pPr>
            <a:r>
              <a:rPr lang="en-US" sz="1400" b="1">
                <a:solidFill>
                  <a:schemeClr val="tx1"/>
                </a:solidFill>
              </a:rPr>
              <a:t>}</a:t>
            </a:r>
          </a:p>
          <a:p>
            <a:pPr marL="395288" indent="-395288">
              <a:spcAft>
                <a:spcPts val="600"/>
              </a:spcAft>
            </a:pPr>
            <a:endParaRPr lang="en-US" sz="2400">
              <a:solidFill>
                <a:schemeClr val="tx1"/>
              </a:solidFill>
            </a:endParaRPr>
          </a:p>
          <a:p>
            <a:pPr>
              <a:spcAft>
                <a:spcPts val="600"/>
              </a:spcAft>
            </a:pPr>
            <a:endParaRPr lang="en-US" sz="2400">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14</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5638800" y="3810000"/>
            <a:ext cx="2428875" cy="571500"/>
          </a:xfrm>
          <a:prstGeom prst="rect">
            <a:avLst/>
          </a:prstGeom>
          <a:noFill/>
          <a:ln w="9525">
            <a:noFill/>
            <a:miter lim="800000"/>
            <a:headEnd/>
            <a:tailEnd/>
          </a:ln>
        </p:spPr>
      </p:pic>
      <p:sp>
        <p:nvSpPr>
          <p:cNvPr id="9" name="Rounded Rectangle 8"/>
          <p:cNvSpPr>
            <a:spLocks noChangeAspect="1"/>
          </p:cNvSpPr>
          <p:nvPr/>
        </p:nvSpPr>
        <p:spPr>
          <a:xfrm>
            <a:off x="609600" y="609600"/>
            <a:ext cx="7955280" cy="822960"/>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chemeClr val="tx1"/>
                </a:solidFill>
              </a:rPr>
              <a:t>Adding a General Method</a:t>
            </a:r>
            <a:endParaRPr lang="en-US" sz="3600">
              <a:solidFill>
                <a:srgbClr val="000000"/>
              </a:solidFill>
            </a:endParaRPr>
          </a:p>
        </p:txBody>
      </p:sp>
      <p:sp>
        <p:nvSpPr>
          <p:cNvPr id="11" name="Rectangle 10"/>
          <p:cNvSpPr/>
          <p:nvPr/>
        </p:nvSpPr>
        <p:spPr>
          <a:xfrm>
            <a:off x="4419600" y="2209800"/>
            <a:ext cx="3352800" cy="1066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000">
                <a:solidFill>
                  <a:schemeClr val="accent6">
                    <a:lumMod val="75000"/>
                  </a:schemeClr>
                </a:solidFill>
              </a:rPr>
              <a:t>Method distance </a:t>
            </a:r>
            <a:r>
              <a:rPr lang="en-US" sz="2000" b="1">
                <a:solidFill>
                  <a:schemeClr val="tx1"/>
                </a:solidFill>
              </a:rPr>
              <a:t>to compute the straight line distance between two coordinates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10" name="Rectangle 9"/>
          <p:cNvSpPr/>
          <p:nvPr/>
        </p:nvSpPr>
        <p:spPr>
          <a:xfrm>
            <a:off x="914400" y="609600"/>
            <a:ext cx="73152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000" b="1">
                <a:solidFill>
                  <a:schemeClr val="tx1"/>
                </a:solidFill>
              </a:rPr>
              <a:t>XYCoord coord1;</a:t>
            </a:r>
          </a:p>
          <a:p>
            <a:r>
              <a:rPr lang="en-US" sz="2000" b="1">
                <a:solidFill>
                  <a:schemeClr val="tx1"/>
                </a:solidFill>
              </a:rPr>
              <a:t>coord1 = new </a:t>
            </a:r>
            <a:r>
              <a:rPr lang="en-US" sz="2000" b="1" err="1">
                <a:solidFill>
                  <a:schemeClr val="tx1"/>
                </a:solidFill>
              </a:rPr>
              <a:t>XYCoord</a:t>
            </a:r>
            <a:r>
              <a:rPr lang="en-US" sz="2000" b="1">
                <a:solidFill>
                  <a:schemeClr val="tx1"/>
                </a:solidFill>
              </a:rPr>
              <a:t>(10, 20);</a:t>
            </a:r>
          </a:p>
          <a:p>
            <a:pPr>
              <a:spcBef>
                <a:spcPts val="300"/>
              </a:spcBef>
            </a:pPr>
            <a:endParaRPr lang="en-US" sz="1200" i="1">
              <a:solidFill>
                <a:schemeClr val="tx1"/>
              </a:solidFill>
            </a:endParaRPr>
          </a:p>
          <a:p>
            <a:r>
              <a:rPr lang="en-US" sz="2000" b="1" err="1">
                <a:solidFill>
                  <a:schemeClr val="tx1"/>
                </a:solidFill>
              </a:rPr>
              <a:t>XYCoord</a:t>
            </a:r>
            <a:r>
              <a:rPr lang="en-US" sz="2000" b="1">
                <a:solidFill>
                  <a:schemeClr val="tx1"/>
                </a:solidFill>
              </a:rPr>
              <a:t> coord1;</a:t>
            </a:r>
          </a:p>
          <a:p>
            <a:r>
              <a:rPr lang="en-US" sz="2000" b="1">
                <a:solidFill>
                  <a:schemeClr val="tx1"/>
                </a:solidFill>
              </a:rPr>
              <a:t>coord2 = new </a:t>
            </a:r>
            <a:r>
              <a:rPr lang="en-US" sz="2000" b="1" err="1">
                <a:solidFill>
                  <a:schemeClr val="tx1"/>
                </a:solidFill>
              </a:rPr>
              <a:t>XYCoord</a:t>
            </a:r>
            <a:r>
              <a:rPr lang="en-US" sz="2000" b="1">
                <a:solidFill>
                  <a:schemeClr val="tx1"/>
                </a:solidFill>
              </a:rPr>
              <a:t>(50, 70);</a:t>
            </a:r>
          </a:p>
          <a:p>
            <a:endParaRPr lang="en-US" sz="1200" b="1">
              <a:solidFill>
                <a:schemeClr val="tx1"/>
              </a:solidFill>
            </a:endParaRPr>
          </a:p>
          <a:p>
            <a:r>
              <a:rPr lang="en-US" sz="2000" b="1">
                <a:solidFill>
                  <a:schemeClr val="tx1"/>
                </a:solidFill>
              </a:rPr>
              <a:t>distance = coord1.distance(coord2);</a:t>
            </a:r>
          </a:p>
          <a:p>
            <a:endParaRPr lang="en-US" sz="2000" b="1" i="1">
              <a:solidFill>
                <a:schemeClr val="tx1"/>
              </a:solidFill>
            </a:endParaRPr>
          </a:p>
          <a:p>
            <a:endParaRPr lang="en-US" sz="2000" b="1">
              <a:solidFill>
                <a:srgbClr val="0000FF"/>
              </a:solidFill>
            </a:endParaRPr>
          </a:p>
          <a:p>
            <a:endParaRPr lang="en-US" sz="2000" b="1">
              <a:solidFill>
                <a:srgbClr val="0000FF"/>
              </a:solidFill>
            </a:endParaRPr>
          </a:p>
          <a:p>
            <a:endParaRPr lang="en-US" sz="2000" b="1">
              <a:solidFill>
                <a:srgbClr val="0000FF"/>
              </a:solidFill>
            </a:endParaRPr>
          </a:p>
          <a:p>
            <a:pPr>
              <a:spcBef>
                <a:spcPts val="600"/>
              </a:spcBef>
            </a:pPr>
            <a:r>
              <a:rPr lang="en-US" sz="2000" b="1">
                <a:solidFill>
                  <a:srgbClr val="0000FF"/>
                </a:solidFill>
              </a:rPr>
              <a:t>System.out.println(“The distance between coordinates” + </a:t>
            </a:r>
          </a:p>
          <a:p>
            <a:r>
              <a:rPr lang="en-US" sz="2000" b="1">
                <a:solidFill>
                  <a:srgbClr val="0000FF"/>
                </a:solidFill>
              </a:rPr>
              <a:t>		    “(” + coord1.getX() + “, “ + coord1.getY() + “)” +</a:t>
            </a:r>
          </a:p>
          <a:p>
            <a:r>
              <a:rPr lang="en-US" sz="2000" b="1">
                <a:solidFill>
                  <a:srgbClr val="0000FF"/>
                </a:solidFill>
              </a:rPr>
              <a:t>		    “(” + coord2.getX() + “, “ + coord2.getY() + “)”  +</a:t>
            </a:r>
          </a:p>
          <a:p>
            <a:r>
              <a:rPr lang="en-US" sz="2000" b="1">
                <a:solidFill>
                  <a:srgbClr val="0000FF"/>
                </a:solidFill>
              </a:rPr>
              <a:t>		    “is “ + distance);</a:t>
            </a:r>
            <a:endParaRPr lang="en-US" sz="2000" b="1">
              <a:solidFill>
                <a:schemeClr val="accent6">
                  <a:lumMod val="75000"/>
                </a:schemeClr>
              </a:solidFill>
            </a:endParaRPr>
          </a:p>
          <a:p>
            <a:r>
              <a:rPr lang="en-US" sz="2000" b="1">
                <a:solidFill>
                  <a:schemeClr val="accent6">
                    <a:lumMod val="75000"/>
                  </a:schemeClr>
                </a:solidFill>
              </a:rPr>
              <a:t>OUTPUT:  </a:t>
            </a:r>
          </a:p>
          <a:p>
            <a:r>
              <a:rPr lang="en-US" sz="2000" b="1">
                <a:solidFill>
                  <a:schemeClr val="tx1"/>
                </a:solidFill>
              </a:rPr>
              <a:t>The distance between coordinates (10, 20) and (50, 70) is 44.72</a:t>
            </a:r>
          </a:p>
          <a:p>
            <a:r>
              <a:rPr lang="en-US" sz="2000" b="1">
                <a:solidFill>
                  <a:schemeClr val="accent6">
                    <a:lumMod val="75000"/>
                  </a:schemeClr>
                </a:solidFill>
              </a:rPr>
              <a:t>The above </a:t>
            </a:r>
            <a:r>
              <a:rPr lang="en-US" sz="2000" b="1" err="1">
                <a:solidFill>
                  <a:schemeClr val="accent6">
                    <a:lumMod val="75000"/>
                  </a:schemeClr>
                </a:solidFill>
              </a:rPr>
              <a:t>println</a:t>
            </a:r>
            <a:r>
              <a:rPr lang="en-US" sz="2000" b="1">
                <a:solidFill>
                  <a:schemeClr val="accent6">
                    <a:lumMod val="75000"/>
                  </a:schemeClr>
                </a:solidFill>
              </a:rPr>
              <a:t> is tedious to write. Can do a better way.</a:t>
            </a:r>
          </a:p>
          <a:p>
            <a:r>
              <a:rPr lang="en-US" sz="2000" b="1">
                <a:solidFill>
                  <a:schemeClr val="tx1"/>
                </a:solidFill>
              </a:rPr>
              <a:t>		      </a:t>
            </a:r>
            <a:endParaRPr lang="en-US" sz="2000">
              <a:solidFill>
                <a:schemeClr val="tx1"/>
              </a:solidFill>
            </a:endParaRPr>
          </a:p>
          <a:p>
            <a:endParaRPr lang="en-US" sz="2000" b="1">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15</a:t>
            </a:fld>
            <a:endParaRPr lang="en-US"/>
          </a:p>
        </p:txBody>
      </p:sp>
      <p:sp>
        <p:nvSpPr>
          <p:cNvPr id="9" name="Rectangle 8"/>
          <p:cNvSpPr/>
          <p:nvPr/>
        </p:nvSpPr>
        <p:spPr>
          <a:xfrm>
            <a:off x="4724400" y="1219200"/>
            <a:ext cx="33528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000" b="1">
                <a:solidFill>
                  <a:schemeClr val="tx1"/>
                </a:solidFill>
              </a:rPr>
              <a:t>Creating new XYCoord objects</a:t>
            </a:r>
          </a:p>
        </p:txBody>
      </p:sp>
      <p:sp>
        <p:nvSpPr>
          <p:cNvPr id="11" name="Right Brace 10"/>
          <p:cNvSpPr/>
          <p:nvPr/>
        </p:nvSpPr>
        <p:spPr>
          <a:xfrm>
            <a:off x="4416552" y="762000"/>
            <a:ext cx="231648" cy="1371600"/>
          </a:xfrm>
          <a:prstGeom prst="rightBrace">
            <a:avLst/>
          </a:prstGeom>
          <a:ln w="15875">
            <a:solidFill>
              <a:srgbClr val="E46C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CC3300"/>
              </a:solidFill>
            </a:endParaRPr>
          </a:p>
        </p:txBody>
      </p:sp>
      <p:sp>
        <p:nvSpPr>
          <p:cNvPr id="12" name="Rectangle 11"/>
          <p:cNvSpPr/>
          <p:nvPr/>
        </p:nvSpPr>
        <p:spPr>
          <a:xfrm>
            <a:off x="4876800" y="2133600"/>
            <a:ext cx="32766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000" b="1">
                <a:solidFill>
                  <a:schemeClr val="tx1"/>
                </a:solidFill>
              </a:rPr>
              <a:t>Computing distance between two coordinates</a:t>
            </a:r>
          </a:p>
        </p:txBody>
      </p:sp>
      <p:sp>
        <p:nvSpPr>
          <p:cNvPr id="14" name="Rectangle 13"/>
          <p:cNvSpPr/>
          <p:nvPr/>
        </p:nvSpPr>
        <p:spPr>
          <a:xfrm>
            <a:off x="990600" y="3276600"/>
            <a:ext cx="46482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000" b="1">
                <a:solidFill>
                  <a:schemeClr val="tx1"/>
                </a:solidFill>
              </a:rPr>
              <a:t>Displaying the distance between the  two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10" name="Rectangle 9"/>
          <p:cNvSpPr/>
          <p:nvPr/>
        </p:nvSpPr>
        <p:spPr>
          <a:xfrm>
            <a:off x="914400" y="1600200"/>
            <a:ext cx="7315200" cy="47713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a:solidFill>
                  <a:schemeClr val="tx1"/>
                </a:solidFill>
              </a:rPr>
              <a:t>public class </a:t>
            </a:r>
            <a:r>
              <a:rPr lang="en-US" b="1" err="1">
                <a:solidFill>
                  <a:schemeClr val="tx1"/>
                </a:solidFill>
              </a:rPr>
              <a:t>XYCoord</a:t>
            </a:r>
            <a:endParaRPr lang="en-US">
              <a:solidFill>
                <a:schemeClr val="tx1"/>
              </a:solidFill>
            </a:endParaRPr>
          </a:p>
          <a:p>
            <a:r>
              <a:rPr lang="en-US" b="1">
                <a:solidFill>
                  <a:schemeClr val="tx1"/>
                </a:solidFill>
              </a:rPr>
              <a:t>{</a:t>
            </a:r>
            <a:endParaRPr lang="en-US">
              <a:solidFill>
                <a:schemeClr val="tx1"/>
              </a:solidFill>
            </a:endParaRPr>
          </a:p>
          <a:p>
            <a:r>
              <a:rPr lang="en-US" b="1">
                <a:solidFill>
                  <a:schemeClr val="tx1"/>
                </a:solidFill>
              </a:rPr>
              <a:t>	// instance variables </a:t>
            </a:r>
            <a:endParaRPr lang="en-US">
              <a:solidFill>
                <a:schemeClr val="tx1"/>
              </a:solidFill>
            </a:endParaRPr>
          </a:p>
          <a:p>
            <a:r>
              <a:rPr lang="en-US" b="1">
                <a:solidFill>
                  <a:schemeClr val="tx1"/>
                </a:solidFill>
              </a:rPr>
              <a:t>	 </a:t>
            </a:r>
            <a:endParaRPr lang="en-US">
              <a:solidFill>
                <a:schemeClr val="tx1"/>
              </a:solidFill>
            </a:endParaRPr>
          </a:p>
          <a:p>
            <a:r>
              <a:rPr lang="en-US" b="1">
                <a:solidFill>
                  <a:schemeClr val="tx1"/>
                </a:solidFill>
              </a:rPr>
              <a:t>	// constructors</a:t>
            </a:r>
            <a:endParaRPr lang="en-US">
              <a:solidFill>
                <a:schemeClr val="tx1"/>
              </a:solidFill>
            </a:endParaRPr>
          </a:p>
          <a:p>
            <a:r>
              <a:rPr lang="en-US" b="1">
                <a:solidFill>
                  <a:schemeClr val="tx1"/>
                </a:solidFill>
              </a:rPr>
              <a:t>	 </a:t>
            </a:r>
            <a:endParaRPr lang="en-US">
              <a:solidFill>
                <a:schemeClr val="tx1"/>
              </a:solidFill>
            </a:endParaRPr>
          </a:p>
          <a:p>
            <a:r>
              <a:rPr lang="en-US" b="1">
                <a:solidFill>
                  <a:schemeClr val="tx1"/>
                </a:solidFill>
              </a:rPr>
              <a:t>	</a:t>
            </a:r>
            <a:r>
              <a:rPr lang="en-US" b="1" strike="sngStrike">
                <a:solidFill>
                  <a:schemeClr val="tx1"/>
                </a:solidFill>
              </a:rPr>
              <a:t>public print()</a:t>
            </a:r>
            <a:endParaRPr lang="en-US" strike="sngStrike">
              <a:solidFill>
                <a:schemeClr val="tx1"/>
              </a:solidFill>
            </a:endParaRPr>
          </a:p>
          <a:p>
            <a:r>
              <a:rPr lang="en-US" b="1" strike="sngStrike">
                <a:solidFill>
                  <a:schemeClr val="tx1"/>
                </a:solidFill>
              </a:rPr>
              <a:t>	{</a:t>
            </a:r>
            <a:endParaRPr lang="en-US" strike="sngStrike">
              <a:solidFill>
                <a:schemeClr val="tx1"/>
              </a:solidFill>
            </a:endParaRPr>
          </a:p>
          <a:p>
            <a:r>
              <a:rPr lang="en-US" b="1" strike="sngStrike">
                <a:solidFill>
                  <a:schemeClr val="tx1"/>
                </a:solidFill>
              </a:rPr>
              <a:t>	        </a:t>
            </a:r>
            <a:r>
              <a:rPr lang="en-US" b="1" strike="sngStrike" err="1">
                <a:solidFill>
                  <a:schemeClr val="tx1"/>
                </a:solidFill>
              </a:rPr>
              <a:t>System.out.println</a:t>
            </a:r>
            <a:r>
              <a:rPr lang="en-US" b="1" strike="sngStrike">
                <a:solidFill>
                  <a:schemeClr val="tx1"/>
                </a:solidFill>
              </a:rPr>
              <a:t>( “(“ + x + “, “, y, “)” )	</a:t>
            </a:r>
            <a:endParaRPr lang="en-US" strike="sngStrike">
              <a:solidFill>
                <a:schemeClr val="tx1"/>
              </a:solidFill>
            </a:endParaRPr>
          </a:p>
          <a:p>
            <a:r>
              <a:rPr lang="en-US" b="1" strike="sngStrike">
                <a:solidFill>
                  <a:schemeClr val="tx1"/>
                </a:solidFill>
              </a:rPr>
              <a:t>	}</a:t>
            </a:r>
          </a:p>
          <a:p>
            <a:endParaRPr lang="en-US" b="1" strike="sngStrike">
              <a:solidFill>
                <a:schemeClr val="tx1"/>
              </a:solidFill>
            </a:endParaRPr>
          </a:p>
          <a:p>
            <a:r>
              <a:rPr lang="en-US">
                <a:solidFill>
                  <a:schemeClr val="tx1"/>
                </a:solidFill>
              </a:rPr>
              <a:t>	</a:t>
            </a:r>
            <a:r>
              <a:rPr lang="en-US" b="1">
                <a:solidFill>
                  <a:srgbClr val="0000FF"/>
                </a:solidFill>
              </a:rPr>
              <a:t>public String </a:t>
            </a:r>
            <a:r>
              <a:rPr lang="en-US" b="1" err="1">
                <a:solidFill>
                  <a:srgbClr val="0000FF"/>
                </a:solidFill>
              </a:rPr>
              <a:t>toString</a:t>
            </a:r>
            <a:r>
              <a:rPr lang="en-US" b="1">
                <a:solidFill>
                  <a:srgbClr val="0000FF"/>
                </a:solidFill>
              </a:rPr>
              <a:t>()</a:t>
            </a:r>
          </a:p>
          <a:p>
            <a:r>
              <a:rPr lang="en-US" b="1">
                <a:solidFill>
                  <a:srgbClr val="0000FF"/>
                </a:solidFill>
              </a:rPr>
              <a:t>	{</a:t>
            </a:r>
          </a:p>
          <a:p>
            <a:r>
              <a:rPr lang="en-US" b="1">
                <a:solidFill>
                  <a:srgbClr val="0000FF"/>
                </a:solidFill>
              </a:rPr>
              <a:t>	        return “(“ + x + “, “ + y + “)”;</a:t>
            </a:r>
          </a:p>
          <a:p>
            <a:r>
              <a:rPr lang="en-US" b="1">
                <a:solidFill>
                  <a:srgbClr val="0000FF"/>
                </a:solidFill>
              </a:rPr>
              <a:t>	}</a:t>
            </a:r>
          </a:p>
          <a:p>
            <a:r>
              <a:rPr lang="en-US" b="1">
                <a:solidFill>
                  <a:schemeClr val="tx1"/>
                </a:solidFill>
              </a:rPr>
              <a:t>}</a:t>
            </a:r>
            <a:endParaRPr lang="en-US">
              <a:solidFill>
                <a:schemeClr val="tx1"/>
              </a:solidFill>
            </a:endParaRPr>
          </a:p>
          <a:p>
            <a:pPr marL="395288" indent="-395288">
              <a:spcAft>
                <a:spcPts val="600"/>
              </a:spcAft>
            </a:pPr>
            <a:endParaRPr lang="en-US" sz="2400">
              <a:solidFill>
                <a:schemeClr val="tx1"/>
              </a:solidFill>
            </a:endParaRPr>
          </a:p>
          <a:p>
            <a:pPr>
              <a:spcAft>
                <a:spcPts val="600"/>
              </a:spcAft>
            </a:pPr>
            <a:endParaRPr lang="en-US" sz="2400">
              <a:solidFill>
                <a:schemeClr val="tx1"/>
              </a:solidFill>
            </a:endParaRPr>
          </a:p>
        </p:txBody>
      </p:sp>
      <p:sp>
        <p:nvSpPr>
          <p:cNvPr id="11" name="Rounded Rectangle 10"/>
          <p:cNvSpPr>
            <a:spLocks noChangeAspect="1"/>
          </p:cNvSpPr>
          <p:nvPr/>
        </p:nvSpPr>
        <p:spPr>
          <a:xfrm>
            <a:off x="609600" y="609600"/>
            <a:ext cx="7955280" cy="822960"/>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chemeClr val="tx1"/>
                </a:solidFill>
              </a:rPr>
              <a:t>Defining a toString Method</a:t>
            </a:r>
            <a:endParaRPr lang="en-US" sz="3600">
              <a:solidFill>
                <a:srgbClr val="000000"/>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16</a:t>
            </a:fld>
            <a:endParaRPr lang="en-US"/>
          </a:p>
        </p:txBody>
      </p:sp>
      <p:sp>
        <p:nvSpPr>
          <p:cNvPr id="9" name="Rectangle 8"/>
          <p:cNvSpPr>
            <a:spLocks noChangeArrowheads="1"/>
          </p:cNvSpPr>
          <p:nvPr/>
        </p:nvSpPr>
        <p:spPr bwMode="auto">
          <a:xfrm>
            <a:off x="3581400" y="2614049"/>
            <a:ext cx="4343400" cy="914400"/>
          </a:xfrm>
          <a:prstGeom prst="rect">
            <a:avLst/>
          </a:prstGeom>
          <a:solidFill>
            <a:schemeClr val="bg1">
              <a:lumMod val="85000"/>
              <a:lumOff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6000"/>
              </a:lnSpc>
              <a:spcBef>
                <a:spcPts val="0"/>
              </a:spcBef>
              <a:spcAft>
                <a:spcPts val="800"/>
              </a:spcAft>
            </a:pPr>
            <a:r>
              <a:rPr lang="en-US" sz="160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rPr>
              <a:t>It is generally </a:t>
            </a:r>
            <a:r>
              <a:rPr lang="en-US" sz="1600">
                <a:solidFill>
                  <a:srgbClr val="CC3300"/>
                </a:solidFill>
                <a:effectLst/>
                <a:latin typeface="Calibri" panose="020F0502020204030204" pitchFamily="34" charset="0"/>
                <a:ea typeface="Times New Roman" panose="02020603050405020304" pitchFamily="18" charset="0"/>
                <a:cs typeface="Times New Roman" panose="02020603050405020304" pitchFamily="18" charset="0"/>
              </a:rPr>
              <a:t>not good to have a class print out its own value</a:t>
            </a:r>
            <a:r>
              <a:rPr lang="en-US" sz="160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rPr>
              <a:t>. Instead, it should </a:t>
            </a:r>
            <a:r>
              <a:rPr lang="en-US" sz="1600">
                <a:solidFill>
                  <a:srgbClr val="CC3300"/>
                </a:solidFill>
                <a:latin typeface="Calibri" panose="020F0502020204030204" pitchFamily="34" charset="0"/>
                <a:cs typeface="Times New Roman" panose="02020603050405020304" pitchFamily="18" charset="0"/>
              </a:rPr>
              <a:t>return</a:t>
            </a:r>
            <a:r>
              <a:rPr lang="en-US" sz="160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rPr>
              <a:t> a string representation of its value that the client displays.</a:t>
            </a:r>
            <a:endParaRPr lang="en-US" sz="1600">
              <a:solidFill>
                <a:srgbClr val="0000FF"/>
              </a:solidFill>
              <a:latin typeface="Calibri" panose="020F0502020204030204" pitchFamily="34" charset="0"/>
              <a:ea typeface="Times New Roman" panose="02020603050405020304" pitchFamily="18" charset="0"/>
              <a:cs typeface="Times New Roman" panose="02020603050405020304" pitchFamily="18" charset="0"/>
              <a:sym typeface="Wingdings" panose="05000000000000000000" pitchFamily="2" charset="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10" name="Rectangle 9"/>
          <p:cNvSpPr/>
          <p:nvPr/>
        </p:nvSpPr>
        <p:spPr>
          <a:xfrm>
            <a:off x="533400" y="609600"/>
            <a:ext cx="8077200" cy="5746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b="1">
              <a:solidFill>
                <a:schemeClr val="tx1"/>
              </a:solidFill>
            </a:endParaRPr>
          </a:p>
          <a:p>
            <a:r>
              <a:rPr lang="en-US" sz="2000" b="1" err="1">
                <a:solidFill>
                  <a:schemeClr val="tx1"/>
                </a:solidFill>
              </a:rPr>
              <a:t>XYCoord</a:t>
            </a:r>
            <a:r>
              <a:rPr lang="en-US" sz="2000" b="1">
                <a:solidFill>
                  <a:schemeClr val="tx1"/>
                </a:solidFill>
              </a:rPr>
              <a:t> coord1;</a:t>
            </a:r>
          </a:p>
          <a:p>
            <a:r>
              <a:rPr lang="en-US" sz="2000" b="1">
                <a:solidFill>
                  <a:schemeClr val="tx1"/>
                </a:solidFill>
              </a:rPr>
              <a:t>coord1 = new </a:t>
            </a:r>
            <a:r>
              <a:rPr lang="en-US" sz="2000" b="1" err="1">
                <a:solidFill>
                  <a:schemeClr val="tx1"/>
                </a:solidFill>
              </a:rPr>
              <a:t>XYCoord</a:t>
            </a:r>
            <a:r>
              <a:rPr lang="en-US" sz="2000" b="1">
                <a:solidFill>
                  <a:schemeClr val="tx1"/>
                </a:solidFill>
              </a:rPr>
              <a:t>(10, 20);</a:t>
            </a:r>
          </a:p>
          <a:p>
            <a:pPr>
              <a:spcBef>
                <a:spcPts val="300"/>
              </a:spcBef>
            </a:pPr>
            <a:endParaRPr lang="en-US" sz="2000" i="1">
              <a:solidFill>
                <a:schemeClr val="tx1"/>
              </a:solidFill>
            </a:endParaRPr>
          </a:p>
          <a:p>
            <a:r>
              <a:rPr lang="en-US" sz="2000" b="1" err="1">
                <a:solidFill>
                  <a:schemeClr val="tx1"/>
                </a:solidFill>
              </a:rPr>
              <a:t>XYCoord</a:t>
            </a:r>
            <a:r>
              <a:rPr lang="en-US" sz="2000" b="1">
                <a:solidFill>
                  <a:schemeClr val="tx1"/>
                </a:solidFill>
              </a:rPr>
              <a:t> coord2;</a:t>
            </a:r>
          </a:p>
          <a:p>
            <a:r>
              <a:rPr lang="en-US" sz="2000" b="1">
                <a:solidFill>
                  <a:schemeClr val="tx1"/>
                </a:solidFill>
              </a:rPr>
              <a:t>coord2 = new </a:t>
            </a:r>
            <a:r>
              <a:rPr lang="en-US" sz="2000" b="1" err="1">
                <a:solidFill>
                  <a:schemeClr val="tx1"/>
                </a:solidFill>
              </a:rPr>
              <a:t>XYCoord</a:t>
            </a:r>
            <a:r>
              <a:rPr lang="en-US" sz="2000" b="1">
                <a:solidFill>
                  <a:schemeClr val="tx1"/>
                </a:solidFill>
              </a:rPr>
              <a:t>(50, 70);</a:t>
            </a:r>
          </a:p>
          <a:p>
            <a:endParaRPr lang="en-US" sz="2000" b="1">
              <a:solidFill>
                <a:schemeClr val="tx1"/>
              </a:solidFill>
            </a:endParaRPr>
          </a:p>
          <a:p>
            <a:r>
              <a:rPr lang="en-US" sz="2000" b="1">
                <a:solidFill>
                  <a:schemeClr val="tx1"/>
                </a:solidFill>
              </a:rPr>
              <a:t>distance = coord1.distance(coord2);</a:t>
            </a:r>
          </a:p>
          <a:p>
            <a:endParaRPr lang="en-US" sz="2000" b="1">
              <a:solidFill>
                <a:schemeClr val="tx1"/>
              </a:solidFill>
            </a:endParaRPr>
          </a:p>
          <a:p>
            <a:r>
              <a:rPr lang="en-US" sz="2000" b="1" err="1">
                <a:solidFill>
                  <a:srgbClr val="0000FF"/>
                </a:solidFill>
              </a:rPr>
              <a:t>System.out.println</a:t>
            </a:r>
            <a:r>
              <a:rPr lang="en-US" sz="2000" b="1">
                <a:solidFill>
                  <a:srgbClr val="0000FF"/>
                </a:solidFill>
              </a:rPr>
              <a:t>(“The distance between coordinates” + </a:t>
            </a:r>
          </a:p>
          <a:p>
            <a:r>
              <a:rPr lang="en-US" sz="2000" b="1">
                <a:solidFill>
                  <a:srgbClr val="0000FF"/>
                </a:solidFill>
              </a:rPr>
              <a:t>		    </a:t>
            </a:r>
            <a:r>
              <a:rPr lang="en-US" sz="2000" b="1">
                <a:solidFill>
                  <a:srgbClr val="E46C0A"/>
                </a:solidFill>
              </a:rPr>
              <a:t>coord1.toString() </a:t>
            </a:r>
            <a:r>
              <a:rPr lang="en-US" sz="2000" b="1">
                <a:solidFill>
                  <a:srgbClr val="0000FF"/>
                </a:solidFill>
              </a:rPr>
              <a:t>+ “ and ” + </a:t>
            </a:r>
          </a:p>
          <a:p>
            <a:r>
              <a:rPr lang="en-US" sz="2000" b="1">
                <a:solidFill>
                  <a:srgbClr val="0000FF"/>
                </a:solidFill>
              </a:rPr>
              <a:t>		    </a:t>
            </a:r>
            <a:r>
              <a:rPr lang="en-US" sz="2000" b="1">
                <a:solidFill>
                  <a:srgbClr val="E46C0A"/>
                </a:solidFill>
              </a:rPr>
              <a:t>coord2.toString() </a:t>
            </a:r>
            <a:r>
              <a:rPr lang="en-US" sz="2000" b="1">
                <a:solidFill>
                  <a:srgbClr val="0000FF"/>
                </a:solidFill>
              </a:rPr>
              <a:t>+ “ is “ + distance);</a:t>
            </a:r>
          </a:p>
          <a:p>
            <a:endParaRPr lang="en-US" sz="1400" b="1">
              <a:solidFill>
                <a:schemeClr val="accent6">
                  <a:lumMod val="75000"/>
                </a:schemeClr>
              </a:solidFill>
            </a:endParaRPr>
          </a:p>
          <a:p>
            <a:r>
              <a:rPr lang="en-US" sz="2000" b="1">
                <a:solidFill>
                  <a:schemeClr val="accent6">
                    <a:lumMod val="75000"/>
                  </a:schemeClr>
                </a:solidFill>
              </a:rPr>
              <a:t>OUTPUT:  </a:t>
            </a:r>
          </a:p>
          <a:p>
            <a:r>
              <a:rPr lang="en-US" sz="2000" b="1">
                <a:solidFill>
                  <a:schemeClr val="tx1"/>
                </a:solidFill>
              </a:rPr>
              <a:t>The distance between coordinates (10, 20) and (50, 70) is 44.72</a:t>
            </a:r>
          </a:p>
          <a:p>
            <a:endParaRPr lang="en-US" sz="2000" b="1">
              <a:solidFill>
                <a:schemeClr val="tx1"/>
              </a:solidFill>
            </a:endParaRPr>
          </a:p>
          <a:p>
            <a:r>
              <a:rPr lang="en-US" sz="2000" b="1">
                <a:solidFill>
                  <a:srgbClr val="0000FF"/>
                </a:solidFill>
              </a:rPr>
              <a:t>Note:</a:t>
            </a:r>
            <a:r>
              <a:rPr lang="en-US" sz="2000" b="1">
                <a:solidFill>
                  <a:schemeClr val="accent6">
                    <a:lumMod val="75000"/>
                  </a:schemeClr>
                </a:solidFill>
              </a:rPr>
              <a:t> </a:t>
            </a:r>
            <a:r>
              <a:rPr lang="en-US" sz="2000" b="1">
                <a:solidFill>
                  <a:srgbClr val="E46C0A"/>
                </a:solidFill>
              </a:rPr>
              <a:t>coord2.distance(coord1)</a:t>
            </a:r>
            <a:r>
              <a:rPr lang="en-US" sz="2000" b="1">
                <a:solidFill>
                  <a:schemeClr val="tx1"/>
                </a:solidFill>
              </a:rPr>
              <a:t> </a:t>
            </a:r>
            <a:r>
              <a:rPr lang="en-US" sz="2000" b="1">
                <a:solidFill>
                  <a:srgbClr val="0000FF"/>
                </a:solidFill>
              </a:rPr>
              <a:t>switched would give the same result</a:t>
            </a:r>
            <a:r>
              <a:rPr lang="en-US" sz="2000" b="1">
                <a:solidFill>
                  <a:schemeClr val="tx1"/>
                </a:solidFill>
              </a:rPr>
              <a:t>.</a:t>
            </a:r>
          </a:p>
          <a:p>
            <a:endParaRPr lang="en-US" sz="2000" b="1">
              <a:solidFill>
                <a:schemeClr val="accent6">
                  <a:lumMod val="75000"/>
                </a:schemeClr>
              </a:solidFill>
            </a:endParaRPr>
          </a:p>
          <a:p>
            <a:endParaRPr lang="en-US" sz="2000" b="1">
              <a:solidFill>
                <a:schemeClr val="tx1"/>
              </a:solidFill>
            </a:endParaRPr>
          </a:p>
          <a:p>
            <a:endParaRPr lang="en-US" sz="2000" b="1">
              <a:solidFill>
                <a:schemeClr val="tx1"/>
              </a:solidFill>
            </a:endParaRPr>
          </a:p>
          <a:p>
            <a:r>
              <a:rPr lang="en-US" sz="2000" b="1">
                <a:solidFill>
                  <a:schemeClr val="tx1"/>
                </a:solidFill>
              </a:rPr>
              <a:t>		      </a:t>
            </a:r>
            <a:endParaRPr lang="en-US" sz="2000">
              <a:solidFill>
                <a:schemeClr val="tx1"/>
              </a:solidFill>
            </a:endParaRPr>
          </a:p>
          <a:p>
            <a:endParaRPr lang="en-US" sz="2000" b="1">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17</a:t>
            </a:fld>
            <a:endParaRPr lang="en-US"/>
          </a:p>
        </p:txBody>
      </p:sp>
      <p:sp>
        <p:nvSpPr>
          <p:cNvPr id="9" name="Freeform 8"/>
          <p:cNvSpPr/>
          <p:nvPr/>
        </p:nvSpPr>
        <p:spPr>
          <a:xfrm>
            <a:off x="1828800" y="5791200"/>
            <a:ext cx="1501422" cy="466607"/>
          </a:xfrm>
          <a:custGeom>
            <a:avLst/>
            <a:gdLst>
              <a:gd name="connsiteX0" fmla="*/ 0 w 1501422"/>
              <a:gd name="connsiteY0" fmla="*/ 22578 h 466607"/>
              <a:gd name="connsiteX1" fmla="*/ 688622 w 1501422"/>
              <a:gd name="connsiteY1" fmla="*/ 462844 h 466607"/>
              <a:gd name="connsiteX2" fmla="*/ 1501422 w 1501422"/>
              <a:gd name="connsiteY2" fmla="*/ 0 h 466607"/>
            </a:gdLst>
            <a:ahLst/>
            <a:cxnLst>
              <a:cxn ang="0">
                <a:pos x="connsiteX0" y="connsiteY0"/>
              </a:cxn>
              <a:cxn ang="0">
                <a:pos x="connsiteX1" y="connsiteY1"/>
              </a:cxn>
              <a:cxn ang="0">
                <a:pos x="connsiteX2" y="connsiteY2"/>
              </a:cxn>
            </a:cxnLst>
            <a:rect l="l" t="t" r="r" b="b"/>
            <a:pathLst>
              <a:path w="1501422" h="466607">
                <a:moveTo>
                  <a:pt x="0" y="22578"/>
                </a:moveTo>
                <a:cubicBezTo>
                  <a:pt x="219192" y="244592"/>
                  <a:pt x="438385" y="466607"/>
                  <a:pt x="688622" y="462844"/>
                </a:cubicBezTo>
                <a:cubicBezTo>
                  <a:pt x="938859" y="459081"/>
                  <a:pt x="1220140" y="229540"/>
                  <a:pt x="1501422" y="0"/>
                </a:cubicBezTo>
              </a:path>
            </a:pathLst>
          </a:cu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10" name="Rectangle 9"/>
          <p:cNvSpPr/>
          <p:nvPr/>
        </p:nvSpPr>
        <p:spPr>
          <a:xfrm>
            <a:off x="914400" y="609600"/>
            <a:ext cx="7315200" cy="525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b="1">
              <a:solidFill>
                <a:schemeClr val="tx1"/>
              </a:solidFill>
            </a:endParaRPr>
          </a:p>
          <a:p>
            <a:r>
              <a:rPr lang="en-US" sz="2000">
                <a:solidFill>
                  <a:srgbClr val="0000FF"/>
                </a:solidFill>
              </a:rPr>
              <a:t>Can simplify this further</a:t>
            </a:r>
            <a:r>
              <a:rPr lang="en-US" sz="2000">
                <a:solidFill>
                  <a:schemeClr val="tx1"/>
                </a:solidFill>
              </a:rPr>
              <a:t>. The </a:t>
            </a:r>
            <a:r>
              <a:rPr lang="en-US" sz="2000" err="1">
                <a:solidFill>
                  <a:srgbClr val="E46C0A"/>
                </a:solidFill>
              </a:rPr>
              <a:t>toString</a:t>
            </a:r>
            <a:r>
              <a:rPr lang="en-US" sz="2000">
                <a:solidFill>
                  <a:srgbClr val="E46C0A"/>
                </a:solidFill>
              </a:rPr>
              <a:t> </a:t>
            </a:r>
            <a:r>
              <a:rPr lang="en-US" sz="2000">
                <a:solidFill>
                  <a:schemeClr val="tx1"/>
                </a:solidFill>
              </a:rPr>
              <a:t>method is a special method in Java that is </a:t>
            </a:r>
            <a:r>
              <a:rPr lang="en-US" sz="2000" u="sng">
                <a:solidFill>
                  <a:schemeClr val="tx1"/>
                </a:solidFill>
              </a:rPr>
              <a:t>automatically called </a:t>
            </a:r>
            <a:r>
              <a:rPr lang="en-US" sz="2000">
                <a:solidFill>
                  <a:schemeClr val="tx1"/>
                </a:solidFill>
              </a:rPr>
              <a:t>when an object needs to be converted to a string. </a:t>
            </a:r>
          </a:p>
          <a:p>
            <a:endParaRPr lang="en-US" sz="2000">
              <a:solidFill>
                <a:schemeClr val="tx1"/>
              </a:solidFill>
            </a:endParaRPr>
          </a:p>
          <a:p>
            <a:r>
              <a:rPr lang="en-US" sz="2000">
                <a:solidFill>
                  <a:schemeClr val="tx1"/>
                </a:solidFill>
              </a:rPr>
              <a:t>This happens, for example, when an object is concatenated with a string. Thus, can simply do the following:</a:t>
            </a:r>
          </a:p>
          <a:p>
            <a:endParaRPr lang="en-US" sz="2000" b="1">
              <a:solidFill>
                <a:schemeClr val="tx1"/>
              </a:solidFill>
            </a:endParaRPr>
          </a:p>
          <a:p>
            <a:r>
              <a:rPr lang="en-US" sz="2000" b="1" err="1">
                <a:solidFill>
                  <a:srgbClr val="0000FF"/>
                </a:solidFill>
              </a:rPr>
              <a:t>System.out.println</a:t>
            </a:r>
            <a:r>
              <a:rPr lang="en-US" sz="2000" b="1">
                <a:solidFill>
                  <a:srgbClr val="0000FF"/>
                </a:solidFill>
              </a:rPr>
              <a:t>(“The distance between coordinates” + </a:t>
            </a:r>
          </a:p>
          <a:p>
            <a:r>
              <a:rPr lang="en-US" sz="2000" b="1">
                <a:solidFill>
                  <a:srgbClr val="0000FF"/>
                </a:solidFill>
              </a:rPr>
              <a:t>		    coord1  + “ and ” + coord2 + “ is “ + distance);</a:t>
            </a:r>
          </a:p>
          <a:p>
            <a:endParaRPr lang="en-US" sz="2000" b="1">
              <a:solidFill>
                <a:schemeClr val="tx1"/>
              </a:solidFill>
            </a:endParaRPr>
          </a:p>
          <a:p>
            <a:endParaRPr lang="en-US" sz="2000" b="1">
              <a:solidFill>
                <a:schemeClr val="tx1"/>
              </a:solidFill>
            </a:endParaRPr>
          </a:p>
          <a:p>
            <a:endParaRPr lang="en-US" sz="2000" b="1">
              <a:solidFill>
                <a:schemeClr val="tx1"/>
              </a:solidFill>
            </a:endParaRPr>
          </a:p>
          <a:p>
            <a:endParaRPr lang="en-US" sz="2000" b="1">
              <a:solidFill>
                <a:schemeClr val="tx1"/>
              </a:solidFill>
            </a:endParaRPr>
          </a:p>
          <a:p>
            <a:r>
              <a:rPr lang="en-US" sz="2000" b="1">
                <a:solidFill>
                  <a:schemeClr val="tx1"/>
                </a:solidFill>
              </a:rPr>
              <a:t>		      </a:t>
            </a:r>
            <a:endParaRPr lang="en-US" sz="2000">
              <a:solidFill>
                <a:schemeClr val="tx1"/>
              </a:solidFill>
            </a:endParaRPr>
          </a:p>
          <a:p>
            <a:endParaRPr lang="en-US" sz="2000" b="1">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18</a:t>
            </a:fld>
            <a:endParaRPr lang="en-US"/>
          </a:p>
        </p:txBody>
      </p:sp>
      <p:sp>
        <p:nvSpPr>
          <p:cNvPr id="9" name="Rectangle 8"/>
          <p:cNvSpPr/>
          <p:nvPr/>
        </p:nvSpPr>
        <p:spPr>
          <a:xfrm>
            <a:off x="1219200" y="4495800"/>
            <a:ext cx="6705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000">
                <a:solidFill>
                  <a:srgbClr val="E46C0A"/>
                </a:solidFill>
              </a:rPr>
              <a:t>Automatically converted to a string type by call to the </a:t>
            </a:r>
            <a:r>
              <a:rPr lang="en-US" sz="2000" err="1">
                <a:solidFill>
                  <a:srgbClr val="E46C0A"/>
                </a:solidFill>
              </a:rPr>
              <a:t>toString</a:t>
            </a:r>
            <a:r>
              <a:rPr lang="en-US" sz="2000">
                <a:solidFill>
                  <a:srgbClr val="E46C0A"/>
                </a:solidFill>
              </a:rPr>
              <a:t> method of each object</a:t>
            </a:r>
            <a:r>
              <a:rPr lang="en-US" sz="2000">
                <a:solidFill>
                  <a:schemeClr val="tx1"/>
                </a:solidFill>
              </a:rPr>
              <a:t>.</a:t>
            </a:r>
          </a:p>
        </p:txBody>
      </p:sp>
      <p:cxnSp>
        <p:nvCxnSpPr>
          <p:cNvPr id="12" name="Straight Arrow Connector 11"/>
          <p:cNvCxnSpPr/>
          <p:nvPr/>
        </p:nvCxnSpPr>
        <p:spPr>
          <a:xfrm flipV="1">
            <a:off x="2971800" y="3733800"/>
            <a:ext cx="3810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5410200" y="3733800"/>
            <a:ext cx="3810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10" name="Rectangle 9"/>
          <p:cNvSpPr/>
          <p:nvPr/>
        </p:nvSpPr>
        <p:spPr>
          <a:xfrm>
            <a:off x="914400" y="152400"/>
            <a:ext cx="7315200" cy="65004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a:solidFill>
                <a:schemeClr val="tx1"/>
              </a:solidFill>
              <a:latin typeface="Consolas" panose="020B0609020204030204" pitchFamily="49" charset="0"/>
            </a:endParaRPr>
          </a:p>
          <a:p>
            <a:r>
              <a:rPr lang="en-US" b="1">
                <a:solidFill>
                  <a:schemeClr val="tx1"/>
                </a:solidFill>
                <a:latin typeface="Consolas" panose="020B0609020204030204" pitchFamily="49" charset="0"/>
              </a:rPr>
              <a:t>XYCoord Class </a:t>
            </a:r>
            <a:r>
              <a:rPr lang="en-US">
                <a:solidFill>
                  <a:schemeClr val="tx1"/>
                </a:solidFill>
                <a:latin typeface="Consolas" panose="020B0609020204030204" pitchFamily="49" charset="0"/>
              </a:rPr>
              <a:t>(including everything from above)</a:t>
            </a:r>
          </a:p>
          <a:p>
            <a:endParaRPr lang="en-US" sz="1400">
              <a:solidFill>
                <a:schemeClr val="tx1"/>
              </a:solidFill>
              <a:latin typeface="Consolas" panose="020B0609020204030204" pitchFamily="49" charset="0"/>
            </a:endParaRPr>
          </a:p>
          <a:p>
            <a:r>
              <a:rPr lang="en-US" sz="1400">
                <a:solidFill>
                  <a:schemeClr val="tx1"/>
                </a:solidFill>
                <a:latin typeface="Consolas" panose="020B0609020204030204" pitchFamily="49" charset="0"/>
              </a:rPr>
              <a:t>public class </a:t>
            </a:r>
            <a:r>
              <a:rPr lang="en-US" sz="1400" err="1">
                <a:solidFill>
                  <a:schemeClr val="tx1"/>
                </a:solidFill>
                <a:latin typeface="Consolas" panose="020B0609020204030204" pitchFamily="49" charset="0"/>
              </a:rPr>
              <a:t>XYCoord</a:t>
            </a:r>
            <a:r>
              <a:rPr lang="en-US" sz="1400">
                <a:solidFill>
                  <a:schemeClr val="tx1"/>
                </a:solidFill>
                <a:latin typeface="Consolas" panose="020B0609020204030204" pitchFamily="49" charset="0"/>
              </a:rPr>
              <a:t> {</a:t>
            </a:r>
          </a:p>
          <a:p>
            <a:endParaRPr lang="en-US" sz="1400">
              <a:solidFill>
                <a:schemeClr val="tx1"/>
              </a:solidFill>
              <a:latin typeface="Consolas" panose="020B0609020204030204" pitchFamily="49" charset="0"/>
            </a:endParaRPr>
          </a:p>
          <a:p>
            <a:pPr>
              <a:tabLst>
                <a:tab pos="576263" algn="l"/>
              </a:tabLst>
            </a:pPr>
            <a:r>
              <a:rPr lang="en-US" sz="1400">
                <a:solidFill>
                  <a:schemeClr val="tx1"/>
                </a:solidFill>
                <a:latin typeface="Consolas" panose="020B0609020204030204" pitchFamily="49" charset="0"/>
              </a:rPr>
              <a:t>	// instance variables </a:t>
            </a:r>
          </a:p>
          <a:p>
            <a:pPr>
              <a:tabLst>
                <a:tab pos="576263" algn="l"/>
              </a:tabLst>
            </a:pPr>
            <a:r>
              <a:rPr lang="en-US" sz="1400">
                <a:solidFill>
                  <a:schemeClr val="tx1"/>
                </a:solidFill>
                <a:latin typeface="Consolas" panose="020B0609020204030204" pitchFamily="49" charset="0"/>
              </a:rPr>
              <a:t>	private </a:t>
            </a:r>
            <a:r>
              <a:rPr lang="en-US" sz="1400" err="1">
                <a:solidFill>
                  <a:schemeClr val="tx1"/>
                </a:solidFill>
                <a:latin typeface="Consolas" panose="020B0609020204030204" pitchFamily="49" charset="0"/>
              </a:rPr>
              <a:t>int</a:t>
            </a:r>
            <a:r>
              <a:rPr lang="en-US" sz="1400">
                <a:solidFill>
                  <a:schemeClr val="tx1"/>
                </a:solidFill>
                <a:latin typeface="Consolas" panose="020B0609020204030204" pitchFamily="49" charset="0"/>
              </a:rPr>
              <a:t> x;</a:t>
            </a:r>
          </a:p>
          <a:p>
            <a:pPr>
              <a:tabLst>
                <a:tab pos="576263" algn="l"/>
              </a:tabLst>
            </a:pPr>
            <a:r>
              <a:rPr lang="en-US" sz="1400">
                <a:solidFill>
                  <a:schemeClr val="tx1"/>
                </a:solidFill>
                <a:latin typeface="Consolas" panose="020B0609020204030204" pitchFamily="49" charset="0"/>
              </a:rPr>
              <a:t>	private </a:t>
            </a:r>
            <a:r>
              <a:rPr lang="en-US" sz="1400" err="1">
                <a:solidFill>
                  <a:schemeClr val="tx1"/>
                </a:solidFill>
                <a:latin typeface="Consolas" panose="020B0609020204030204" pitchFamily="49" charset="0"/>
              </a:rPr>
              <a:t>int</a:t>
            </a:r>
            <a:r>
              <a:rPr lang="en-US" sz="1400">
                <a:solidFill>
                  <a:schemeClr val="tx1"/>
                </a:solidFill>
                <a:latin typeface="Consolas" panose="020B0609020204030204" pitchFamily="49" charset="0"/>
              </a:rPr>
              <a:t> y;</a:t>
            </a:r>
          </a:p>
          <a:p>
            <a:pPr>
              <a:tabLst>
                <a:tab pos="576263" algn="l"/>
              </a:tabLst>
            </a:pPr>
            <a:r>
              <a:rPr lang="en-US" sz="1400">
                <a:solidFill>
                  <a:schemeClr val="tx1"/>
                </a:solidFill>
                <a:latin typeface="Consolas" panose="020B0609020204030204" pitchFamily="49" charset="0"/>
              </a:rPr>
              <a:t>	</a:t>
            </a:r>
          </a:p>
          <a:p>
            <a:pPr>
              <a:tabLst>
                <a:tab pos="576263" algn="l"/>
              </a:tabLst>
            </a:pPr>
            <a:r>
              <a:rPr lang="en-US" sz="1400">
                <a:solidFill>
                  <a:schemeClr val="tx1"/>
                </a:solidFill>
                <a:latin typeface="Consolas" panose="020B0609020204030204" pitchFamily="49" charset="0"/>
              </a:rPr>
              <a:t>	// constructors</a:t>
            </a:r>
          </a:p>
          <a:p>
            <a:pPr>
              <a:tabLst>
                <a:tab pos="576263" algn="l"/>
              </a:tabLst>
            </a:pPr>
            <a:r>
              <a:rPr lang="en-US" sz="1400">
                <a:solidFill>
                  <a:schemeClr val="tx1"/>
                </a:solidFill>
                <a:latin typeface="Consolas" panose="020B0609020204030204" pitchFamily="49" charset="0"/>
              </a:rPr>
              <a:t>	public </a:t>
            </a:r>
            <a:r>
              <a:rPr lang="en-US" sz="1400" err="1">
                <a:solidFill>
                  <a:schemeClr val="tx1"/>
                </a:solidFill>
                <a:latin typeface="Consolas" panose="020B0609020204030204" pitchFamily="49" charset="0"/>
              </a:rPr>
              <a:t>XYCoord</a:t>
            </a:r>
            <a:r>
              <a:rPr lang="en-US" sz="1400">
                <a:solidFill>
                  <a:schemeClr val="tx1"/>
                </a:solidFill>
                <a:latin typeface="Consolas" panose="020B0609020204030204" pitchFamily="49" charset="0"/>
              </a:rPr>
              <a:t>(int x, int y) { </a:t>
            </a:r>
            <a:r>
              <a:rPr lang="en-US" sz="1400" err="1">
                <a:solidFill>
                  <a:schemeClr val="tx1"/>
                </a:solidFill>
                <a:latin typeface="Consolas" panose="020B0609020204030204" pitchFamily="49" charset="0"/>
              </a:rPr>
              <a:t>this.x</a:t>
            </a:r>
            <a:r>
              <a:rPr lang="en-US" sz="1400">
                <a:solidFill>
                  <a:schemeClr val="tx1"/>
                </a:solidFill>
                <a:latin typeface="Consolas" panose="020B0609020204030204" pitchFamily="49" charset="0"/>
              </a:rPr>
              <a:t> = x; </a:t>
            </a:r>
            <a:r>
              <a:rPr lang="en-US" sz="1400" err="1">
                <a:solidFill>
                  <a:schemeClr val="tx1"/>
                </a:solidFill>
                <a:latin typeface="Consolas" panose="020B0609020204030204" pitchFamily="49" charset="0"/>
              </a:rPr>
              <a:t>this.y</a:t>
            </a:r>
            <a:r>
              <a:rPr lang="en-US" sz="1400">
                <a:solidFill>
                  <a:schemeClr val="tx1"/>
                </a:solidFill>
                <a:latin typeface="Consolas" panose="020B0609020204030204" pitchFamily="49" charset="0"/>
              </a:rPr>
              <a:t> = y; }</a:t>
            </a:r>
          </a:p>
          <a:p>
            <a:pPr>
              <a:tabLst>
                <a:tab pos="576263" algn="l"/>
              </a:tabLst>
            </a:pPr>
            <a:r>
              <a:rPr lang="en-US" sz="1400">
                <a:solidFill>
                  <a:schemeClr val="tx1"/>
                </a:solidFill>
                <a:latin typeface="Consolas" panose="020B0609020204030204" pitchFamily="49" charset="0"/>
              </a:rPr>
              <a:t>	</a:t>
            </a:r>
          </a:p>
          <a:p>
            <a:pPr>
              <a:tabLst>
                <a:tab pos="576263" algn="l"/>
              </a:tabLst>
            </a:pPr>
            <a:r>
              <a:rPr lang="en-US" sz="1400">
                <a:solidFill>
                  <a:schemeClr val="tx1"/>
                </a:solidFill>
                <a:latin typeface="Consolas" panose="020B0609020204030204" pitchFamily="49" charset="0"/>
              </a:rPr>
              <a:t>	// getters and setters</a:t>
            </a:r>
          </a:p>
          <a:p>
            <a:pPr>
              <a:tabLst>
                <a:tab pos="576263" algn="l"/>
              </a:tabLst>
            </a:pPr>
            <a:r>
              <a:rPr lang="en-US" sz="1400">
                <a:solidFill>
                  <a:schemeClr val="tx1"/>
                </a:solidFill>
                <a:latin typeface="Consolas" panose="020B0609020204030204" pitchFamily="49" charset="0"/>
              </a:rPr>
              <a:t>	public int </a:t>
            </a:r>
            <a:r>
              <a:rPr lang="en-US" sz="1400" err="1">
                <a:solidFill>
                  <a:schemeClr val="tx1"/>
                </a:solidFill>
                <a:latin typeface="Consolas" panose="020B0609020204030204" pitchFamily="49" charset="0"/>
              </a:rPr>
              <a:t>getX</a:t>
            </a:r>
            <a:r>
              <a:rPr lang="en-US" sz="1400">
                <a:solidFill>
                  <a:schemeClr val="tx1"/>
                </a:solidFill>
                <a:latin typeface="Consolas" panose="020B0609020204030204" pitchFamily="49" charset="0"/>
              </a:rPr>
              <a:t>() { return x; }</a:t>
            </a:r>
          </a:p>
          <a:p>
            <a:pPr>
              <a:tabLst>
                <a:tab pos="576263" algn="l"/>
              </a:tabLst>
            </a:pPr>
            <a:r>
              <a:rPr lang="en-US" sz="1400">
                <a:solidFill>
                  <a:schemeClr val="tx1"/>
                </a:solidFill>
                <a:latin typeface="Consolas" panose="020B0609020204030204" pitchFamily="49" charset="0"/>
              </a:rPr>
              <a:t>	public void </a:t>
            </a:r>
            <a:r>
              <a:rPr lang="en-US" sz="1400" err="1">
                <a:solidFill>
                  <a:schemeClr val="tx1"/>
                </a:solidFill>
                <a:latin typeface="Consolas" panose="020B0609020204030204" pitchFamily="49" charset="0"/>
              </a:rPr>
              <a:t>setX</a:t>
            </a:r>
            <a:r>
              <a:rPr lang="en-US" sz="1400">
                <a:solidFill>
                  <a:schemeClr val="tx1"/>
                </a:solidFill>
                <a:latin typeface="Consolas" panose="020B0609020204030204" pitchFamily="49" charset="0"/>
              </a:rPr>
              <a:t>(int value) { x = value; }</a:t>
            </a:r>
          </a:p>
          <a:p>
            <a:pPr>
              <a:tabLst>
                <a:tab pos="576263" algn="l"/>
              </a:tabLst>
            </a:pPr>
            <a:r>
              <a:rPr lang="en-US" sz="1400">
                <a:solidFill>
                  <a:schemeClr val="tx1"/>
                </a:solidFill>
                <a:latin typeface="Consolas" panose="020B0609020204030204" pitchFamily="49" charset="0"/>
              </a:rPr>
              <a:t>	public int </a:t>
            </a:r>
            <a:r>
              <a:rPr lang="en-US" sz="1400" err="1">
                <a:solidFill>
                  <a:schemeClr val="tx1"/>
                </a:solidFill>
                <a:latin typeface="Consolas" panose="020B0609020204030204" pitchFamily="49" charset="0"/>
              </a:rPr>
              <a:t>getY</a:t>
            </a:r>
            <a:r>
              <a:rPr lang="en-US" sz="1400">
                <a:solidFill>
                  <a:schemeClr val="tx1"/>
                </a:solidFill>
                <a:latin typeface="Consolas" panose="020B0609020204030204" pitchFamily="49" charset="0"/>
              </a:rPr>
              <a:t>() { return y; }</a:t>
            </a:r>
          </a:p>
          <a:p>
            <a:pPr>
              <a:tabLst>
                <a:tab pos="576263" algn="l"/>
              </a:tabLst>
            </a:pPr>
            <a:r>
              <a:rPr lang="en-US" sz="1400">
                <a:solidFill>
                  <a:schemeClr val="tx1"/>
                </a:solidFill>
                <a:latin typeface="Consolas" panose="020B0609020204030204" pitchFamily="49" charset="0"/>
              </a:rPr>
              <a:t>	public void </a:t>
            </a:r>
            <a:r>
              <a:rPr lang="en-US" sz="1400" err="1">
                <a:solidFill>
                  <a:schemeClr val="tx1"/>
                </a:solidFill>
                <a:latin typeface="Consolas" panose="020B0609020204030204" pitchFamily="49" charset="0"/>
              </a:rPr>
              <a:t>setY</a:t>
            </a:r>
            <a:r>
              <a:rPr lang="en-US" sz="1400">
                <a:solidFill>
                  <a:schemeClr val="tx1"/>
                </a:solidFill>
                <a:latin typeface="Consolas" panose="020B0609020204030204" pitchFamily="49" charset="0"/>
              </a:rPr>
              <a:t>(int value) { y = value; }</a:t>
            </a:r>
          </a:p>
          <a:p>
            <a:pPr>
              <a:tabLst>
                <a:tab pos="576263" algn="l"/>
              </a:tabLst>
            </a:pPr>
            <a:endParaRPr lang="en-US" sz="1400">
              <a:solidFill>
                <a:schemeClr val="tx1"/>
              </a:solidFill>
              <a:latin typeface="Consolas" panose="020B0609020204030204" pitchFamily="49" charset="0"/>
            </a:endParaRPr>
          </a:p>
          <a:p>
            <a:pPr>
              <a:tabLst>
                <a:tab pos="576263" algn="l"/>
              </a:tabLst>
            </a:pPr>
            <a:r>
              <a:rPr lang="en-US" sz="1400">
                <a:solidFill>
                  <a:schemeClr val="tx1"/>
                </a:solidFill>
                <a:latin typeface="Consolas" panose="020B0609020204030204" pitchFamily="49" charset="0"/>
              </a:rPr>
              <a:t>	// </a:t>
            </a:r>
            <a:r>
              <a:rPr lang="en-US" sz="1400" err="1">
                <a:solidFill>
                  <a:schemeClr val="tx1"/>
                </a:solidFill>
                <a:latin typeface="Consolas" panose="020B0609020204030204" pitchFamily="49" charset="0"/>
              </a:rPr>
              <a:t>toString</a:t>
            </a:r>
            <a:r>
              <a:rPr lang="en-US" sz="1400">
                <a:solidFill>
                  <a:schemeClr val="tx1"/>
                </a:solidFill>
                <a:latin typeface="Consolas" panose="020B0609020204030204" pitchFamily="49" charset="0"/>
              </a:rPr>
              <a:t> method</a:t>
            </a:r>
          </a:p>
          <a:p>
            <a:pPr>
              <a:tabLst>
                <a:tab pos="576263" algn="l"/>
              </a:tabLst>
            </a:pPr>
            <a:r>
              <a:rPr lang="en-US" sz="1400">
                <a:solidFill>
                  <a:schemeClr val="tx1"/>
                </a:solidFill>
                <a:latin typeface="Consolas" panose="020B0609020204030204" pitchFamily="49" charset="0"/>
              </a:rPr>
              <a:t>	public String </a:t>
            </a:r>
            <a:r>
              <a:rPr lang="en-US" sz="1400" err="1">
                <a:solidFill>
                  <a:schemeClr val="tx1"/>
                </a:solidFill>
                <a:latin typeface="Consolas" panose="020B0609020204030204" pitchFamily="49" charset="0"/>
              </a:rPr>
              <a:t>toString</a:t>
            </a:r>
            <a:r>
              <a:rPr lang="en-US" sz="1400">
                <a:solidFill>
                  <a:schemeClr val="tx1"/>
                </a:solidFill>
                <a:latin typeface="Consolas" panose="020B0609020204030204" pitchFamily="49" charset="0"/>
              </a:rPr>
              <a:t>() { return “(“ + x + “, “ + y + “)”; }</a:t>
            </a:r>
          </a:p>
          <a:p>
            <a:pPr>
              <a:tabLst>
                <a:tab pos="576263" algn="l"/>
              </a:tabLst>
            </a:pPr>
            <a:endParaRPr lang="en-US" sz="1400">
              <a:solidFill>
                <a:schemeClr val="tx1"/>
              </a:solidFill>
              <a:latin typeface="Consolas" panose="020B0609020204030204" pitchFamily="49" charset="0"/>
            </a:endParaRPr>
          </a:p>
          <a:p>
            <a:pPr>
              <a:tabLst>
                <a:tab pos="576263" algn="l"/>
              </a:tabLst>
            </a:pPr>
            <a:r>
              <a:rPr lang="en-US" sz="1400">
                <a:solidFill>
                  <a:schemeClr val="tx1"/>
                </a:solidFill>
                <a:latin typeface="Consolas" panose="020B0609020204030204" pitchFamily="49" charset="0"/>
              </a:rPr>
              <a:t>	// operators</a:t>
            </a:r>
          </a:p>
          <a:p>
            <a:pPr>
              <a:tabLst>
                <a:tab pos="576263" algn="l"/>
              </a:tabLst>
            </a:pPr>
            <a:r>
              <a:rPr lang="en-US" sz="1400">
                <a:solidFill>
                  <a:schemeClr val="tx1"/>
                </a:solidFill>
                <a:latin typeface="Consolas" panose="020B0609020204030204" pitchFamily="49" charset="0"/>
              </a:rPr>
              <a:t>	public float distance(</a:t>
            </a:r>
            <a:r>
              <a:rPr lang="en-US" sz="1400" err="1">
                <a:solidFill>
                  <a:schemeClr val="tx1"/>
                </a:solidFill>
                <a:latin typeface="Consolas" panose="020B0609020204030204" pitchFamily="49" charset="0"/>
              </a:rPr>
              <a:t>XYCoord</a:t>
            </a:r>
            <a:r>
              <a:rPr lang="en-US" sz="1400">
                <a:solidFill>
                  <a:schemeClr val="tx1"/>
                </a:solidFill>
                <a:latin typeface="Consolas" panose="020B0609020204030204" pitchFamily="49" charset="0"/>
              </a:rPr>
              <a:t> </a:t>
            </a:r>
            <a:r>
              <a:rPr lang="en-US" sz="1400" err="1">
                <a:solidFill>
                  <a:schemeClr val="tx1"/>
                </a:solidFill>
                <a:latin typeface="Consolas" panose="020B0609020204030204" pitchFamily="49" charset="0"/>
              </a:rPr>
              <a:t>rCoord</a:t>
            </a:r>
            <a:r>
              <a:rPr lang="en-US" sz="1400">
                <a:solidFill>
                  <a:schemeClr val="tx1"/>
                </a:solidFill>
                <a:latin typeface="Consolas" panose="020B0609020204030204" pitchFamily="49" charset="0"/>
              </a:rPr>
              <a:t>) {</a:t>
            </a:r>
          </a:p>
          <a:p>
            <a:pPr>
              <a:tabLst>
                <a:tab pos="576263" algn="l"/>
              </a:tabLst>
            </a:pPr>
            <a:r>
              <a:rPr lang="en-US" sz="1400">
                <a:solidFill>
                  <a:schemeClr val="tx1"/>
                </a:solidFill>
                <a:latin typeface="Consolas" panose="020B0609020204030204" pitchFamily="49" charset="0"/>
              </a:rPr>
              <a:t>	  	</a:t>
            </a:r>
            <a:r>
              <a:rPr lang="en-US" sz="1400" err="1">
                <a:solidFill>
                  <a:schemeClr val="tx1"/>
                </a:solidFill>
                <a:latin typeface="Consolas" panose="020B0609020204030204" pitchFamily="49" charset="0"/>
              </a:rPr>
              <a:t>xTerm</a:t>
            </a:r>
            <a:r>
              <a:rPr lang="en-US" sz="1400">
                <a:solidFill>
                  <a:schemeClr val="tx1"/>
                </a:solidFill>
                <a:latin typeface="Consolas" panose="020B0609020204030204" pitchFamily="49" charset="0"/>
              </a:rPr>
              <a:t> = </a:t>
            </a:r>
            <a:r>
              <a:rPr lang="en-US" sz="1400" err="1">
                <a:solidFill>
                  <a:schemeClr val="tx1"/>
                </a:solidFill>
                <a:latin typeface="Consolas" panose="020B0609020204030204" pitchFamily="49" charset="0"/>
              </a:rPr>
              <a:t>Math.pow</a:t>
            </a:r>
            <a:r>
              <a:rPr lang="en-US" sz="1400">
                <a:solidFill>
                  <a:schemeClr val="tx1"/>
                </a:solidFill>
                <a:latin typeface="Consolas" panose="020B0609020204030204" pitchFamily="49" charset="0"/>
              </a:rPr>
              <a:t>(</a:t>
            </a:r>
            <a:r>
              <a:rPr lang="en-US" sz="1400" err="1">
                <a:solidFill>
                  <a:schemeClr val="tx1"/>
                </a:solidFill>
                <a:latin typeface="Consolas" panose="020B0609020204030204" pitchFamily="49" charset="0"/>
              </a:rPr>
              <a:t>rCoord.getX</a:t>
            </a:r>
            <a:r>
              <a:rPr lang="en-US" sz="1400">
                <a:solidFill>
                  <a:schemeClr val="tx1"/>
                </a:solidFill>
                <a:latin typeface="Consolas" panose="020B0609020204030204" pitchFamily="49" charset="0"/>
              </a:rPr>
              <a:t>() – x , 2);</a:t>
            </a:r>
          </a:p>
          <a:p>
            <a:pPr>
              <a:tabLst>
                <a:tab pos="576263" algn="l"/>
              </a:tabLst>
            </a:pPr>
            <a:r>
              <a:rPr lang="en-US" sz="1400">
                <a:solidFill>
                  <a:schemeClr val="tx1"/>
                </a:solidFill>
                <a:latin typeface="Consolas" panose="020B0609020204030204" pitchFamily="49" charset="0"/>
              </a:rPr>
              <a:t>		</a:t>
            </a:r>
            <a:r>
              <a:rPr lang="en-US" sz="1400" err="1">
                <a:solidFill>
                  <a:schemeClr val="tx1"/>
                </a:solidFill>
                <a:latin typeface="Consolas" panose="020B0609020204030204" pitchFamily="49" charset="0"/>
              </a:rPr>
              <a:t>yTerm</a:t>
            </a:r>
            <a:r>
              <a:rPr lang="en-US" sz="1400">
                <a:solidFill>
                  <a:schemeClr val="tx1"/>
                </a:solidFill>
                <a:latin typeface="Consolas" panose="020B0609020204030204" pitchFamily="49" charset="0"/>
              </a:rPr>
              <a:t> = </a:t>
            </a:r>
            <a:r>
              <a:rPr lang="en-US" sz="1400" err="1">
                <a:solidFill>
                  <a:schemeClr val="tx1"/>
                </a:solidFill>
                <a:latin typeface="Consolas" panose="020B0609020204030204" pitchFamily="49" charset="0"/>
              </a:rPr>
              <a:t>Math.pow</a:t>
            </a:r>
            <a:r>
              <a:rPr lang="en-US" sz="1400">
                <a:solidFill>
                  <a:schemeClr val="tx1"/>
                </a:solidFill>
                <a:latin typeface="Consolas" panose="020B0609020204030204" pitchFamily="49" charset="0"/>
              </a:rPr>
              <a:t>(</a:t>
            </a:r>
            <a:r>
              <a:rPr lang="en-US" sz="1400" err="1">
                <a:solidFill>
                  <a:schemeClr val="tx1"/>
                </a:solidFill>
                <a:latin typeface="Consolas" panose="020B0609020204030204" pitchFamily="49" charset="0"/>
              </a:rPr>
              <a:t>rCoord.getY</a:t>
            </a:r>
            <a:r>
              <a:rPr lang="en-US" sz="1400">
                <a:solidFill>
                  <a:schemeClr val="tx1"/>
                </a:solidFill>
                <a:latin typeface="Consolas" panose="020B0609020204030204" pitchFamily="49" charset="0"/>
              </a:rPr>
              <a:t>() – y, 2);</a:t>
            </a:r>
          </a:p>
          <a:p>
            <a:pPr>
              <a:tabLst>
                <a:tab pos="576263" algn="l"/>
              </a:tabLst>
            </a:pPr>
            <a:r>
              <a:rPr lang="en-US" sz="1400">
                <a:solidFill>
                  <a:schemeClr val="tx1"/>
                </a:solidFill>
                <a:latin typeface="Consolas" panose="020B0609020204030204" pitchFamily="49" charset="0"/>
              </a:rPr>
              <a:t>		distance = </a:t>
            </a:r>
            <a:r>
              <a:rPr lang="en-US" sz="1400" err="1">
                <a:solidFill>
                  <a:schemeClr val="tx1"/>
                </a:solidFill>
                <a:latin typeface="Consolas" panose="020B0609020204030204" pitchFamily="49" charset="0"/>
              </a:rPr>
              <a:t>Math.sqrt</a:t>
            </a:r>
            <a:r>
              <a:rPr lang="en-US" sz="1400">
                <a:solidFill>
                  <a:schemeClr val="tx1"/>
                </a:solidFill>
                <a:latin typeface="Consolas" panose="020B0609020204030204" pitchFamily="49" charset="0"/>
              </a:rPr>
              <a:t>(</a:t>
            </a:r>
            <a:r>
              <a:rPr lang="en-US" sz="1400" err="1">
                <a:solidFill>
                  <a:schemeClr val="tx1"/>
                </a:solidFill>
                <a:latin typeface="Consolas" panose="020B0609020204030204" pitchFamily="49" charset="0"/>
              </a:rPr>
              <a:t>xTerm</a:t>
            </a:r>
            <a:r>
              <a:rPr lang="en-US" sz="1400">
                <a:solidFill>
                  <a:schemeClr val="tx1"/>
                </a:solidFill>
                <a:latin typeface="Consolas" panose="020B0609020204030204" pitchFamily="49" charset="0"/>
              </a:rPr>
              <a:t> + </a:t>
            </a:r>
            <a:r>
              <a:rPr lang="en-US" sz="1400" err="1">
                <a:solidFill>
                  <a:schemeClr val="tx1"/>
                </a:solidFill>
                <a:latin typeface="Consolas" panose="020B0609020204030204" pitchFamily="49" charset="0"/>
              </a:rPr>
              <a:t>yTerm</a:t>
            </a:r>
            <a:r>
              <a:rPr lang="en-US" sz="1400">
                <a:solidFill>
                  <a:schemeClr val="tx1"/>
                </a:solidFill>
                <a:latin typeface="Consolas" panose="020B0609020204030204" pitchFamily="49" charset="0"/>
              </a:rPr>
              <a:t>);</a:t>
            </a:r>
          </a:p>
          <a:p>
            <a:pPr>
              <a:tabLst>
                <a:tab pos="576263" algn="l"/>
              </a:tabLst>
            </a:pPr>
            <a:endParaRPr lang="en-US" sz="1400">
              <a:solidFill>
                <a:schemeClr val="tx1"/>
              </a:solidFill>
              <a:latin typeface="Consolas" panose="020B0609020204030204" pitchFamily="49" charset="0"/>
            </a:endParaRPr>
          </a:p>
          <a:p>
            <a:pPr>
              <a:tabLst>
                <a:tab pos="576263" algn="l"/>
              </a:tabLst>
            </a:pPr>
            <a:r>
              <a:rPr lang="en-US" sz="1400">
                <a:solidFill>
                  <a:schemeClr val="tx1"/>
                </a:solidFill>
                <a:latin typeface="Consolas" panose="020B0609020204030204" pitchFamily="49" charset="0"/>
              </a:rPr>
              <a:t>		return distance;</a:t>
            </a:r>
          </a:p>
          <a:p>
            <a:pPr>
              <a:tabLst>
                <a:tab pos="576263" algn="l"/>
              </a:tabLst>
            </a:pPr>
            <a:r>
              <a:rPr lang="en-US" sz="1400">
                <a:solidFill>
                  <a:schemeClr val="tx1"/>
                </a:solidFill>
                <a:latin typeface="Consolas" panose="020B0609020204030204" pitchFamily="49" charset="0"/>
              </a:rPr>
              <a:t>	}</a:t>
            </a:r>
          </a:p>
          <a:p>
            <a:r>
              <a:rPr lang="en-US" sz="1400">
                <a:solidFill>
                  <a:schemeClr val="tx1"/>
                </a:solidFill>
                <a:latin typeface="Consolas" panose="020B0609020204030204" pitchFamily="49" charset="0"/>
              </a:rPr>
              <a:t> }</a:t>
            </a:r>
          </a:p>
          <a:p>
            <a:endParaRPr lang="en-US">
              <a:solidFill>
                <a:schemeClr val="tx1"/>
              </a:solidFill>
            </a:endParaRPr>
          </a:p>
          <a:p>
            <a:r>
              <a:rPr lang="en-US" b="1">
                <a:solidFill>
                  <a:schemeClr val="tx1"/>
                </a:solidFill>
              </a:rPr>
              <a:t> </a:t>
            </a:r>
            <a:endParaRPr lang="en-US">
              <a:solidFill>
                <a:schemeClr val="tx1"/>
              </a:solidFill>
            </a:endParaRPr>
          </a:p>
          <a:p>
            <a:endParaRPr lang="en-US" sz="2400">
              <a:solidFill>
                <a:schemeClr val="tx1"/>
              </a:solidFill>
            </a:endParaRPr>
          </a:p>
          <a:p>
            <a:pPr>
              <a:spcAft>
                <a:spcPts val="600"/>
              </a:spcAft>
            </a:pPr>
            <a:endParaRPr lang="en-US" sz="2400">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074326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a:ea typeface="+mn-ea"/>
              <a:cs typeface="+mn-cs"/>
            </a:endParaRPr>
          </a:p>
        </p:txBody>
      </p:sp>
      <p:sp>
        <p:nvSpPr>
          <p:cNvPr id="11" name="Rounded Rectangle 10"/>
          <p:cNvSpPr>
            <a:spLocks noChangeAspect="1"/>
          </p:cNvSpPr>
          <p:nvPr/>
        </p:nvSpPr>
        <p:spPr>
          <a:xfrm>
            <a:off x="731520" y="2362200"/>
            <a:ext cx="7955280" cy="1295400"/>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black"/>
                </a:solidFill>
                <a:effectLst/>
                <a:uLnTx/>
                <a:uFillTx/>
                <a:latin typeface="Calibri"/>
                <a:ea typeface="+mn-ea"/>
                <a:cs typeface="+mn-cs"/>
              </a:rPr>
              <a:t>CLASS AS A DATA TYPE</a:t>
            </a:r>
            <a:endParaRPr kumimoji="0" lang="en-US" sz="3600" b="1" i="0" u="none" strike="noStrike" kern="1200" cap="none" spc="0" normalizeH="0" baseline="0" noProof="0">
              <a:ln>
                <a:noFill/>
              </a:ln>
              <a:solidFill>
                <a:srgbClr val="000000"/>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28458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a:ea typeface="+mn-ea"/>
              <a:cs typeface="+mn-cs"/>
            </a:endParaRPr>
          </a:p>
        </p:txBody>
      </p:sp>
      <p:sp>
        <p:nvSpPr>
          <p:cNvPr id="11" name="Rounded Rectangle 10"/>
          <p:cNvSpPr>
            <a:spLocks noChangeAspect="1"/>
          </p:cNvSpPr>
          <p:nvPr/>
        </p:nvSpPr>
        <p:spPr>
          <a:xfrm>
            <a:off x="731520" y="2362200"/>
            <a:ext cx="7955280" cy="1295400"/>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black"/>
                </a:solidFill>
                <a:effectLst/>
                <a:uLnTx/>
                <a:uFillTx/>
                <a:latin typeface="Calibri"/>
                <a:ea typeface="+mn-ea"/>
                <a:cs typeface="+mn-cs"/>
              </a:rPr>
              <a:t>OBJECT REPRESENTATION IN JAVA</a:t>
            </a:r>
            <a:endParaRPr kumimoji="0" lang="en-US" sz="3600" b="1" i="0" u="none" strike="noStrike" kern="1200" cap="none" spc="0" normalizeH="0" baseline="0" noProof="0">
              <a:ln>
                <a:noFill/>
              </a:ln>
              <a:solidFill>
                <a:srgbClr val="000000"/>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754822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21</a:t>
            </a:fld>
            <a:endParaRPr lang="en-US"/>
          </a:p>
        </p:txBody>
      </p:sp>
      <p:sp>
        <p:nvSpPr>
          <p:cNvPr id="9" name="Rectangle 8"/>
          <p:cNvSpPr/>
          <p:nvPr/>
        </p:nvSpPr>
        <p:spPr>
          <a:xfrm>
            <a:off x="685800" y="1828800"/>
            <a:ext cx="7848600" cy="4527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b="1">
              <a:solidFill>
                <a:schemeClr val="tx1"/>
              </a:solidFill>
            </a:endParaRPr>
          </a:p>
          <a:p>
            <a:pPr>
              <a:tabLst>
                <a:tab pos="457200" algn="l"/>
                <a:tab pos="914400" algn="l"/>
                <a:tab pos="1371600" algn="l"/>
                <a:tab pos="1828800" algn="l"/>
              </a:tabLst>
            </a:pPr>
            <a:endParaRPr lang="en-US" sz="1600" b="1">
              <a:solidFill>
                <a:schemeClr val="tx1"/>
              </a:solidFill>
            </a:endParaRPr>
          </a:p>
          <a:p>
            <a:pPr>
              <a:tabLst>
                <a:tab pos="457200" algn="l"/>
                <a:tab pos="914400" algn="l"/>
                <a:tab pos="1371600" algn="l"/>
                <a:tab pos="1828800" algn="l"/>
              </a:tabLst>
            </a:pPr>
            <a:endParaRPr lang="en-US" sz="1600" b="1">
              <a:solidFill>
                <a:schemeClr val="tx1"/>
              </a:solidFill>
            </a:endParaRPr>
          </a:p>
          <a:p>
            <a:pPr>
              <a:tabLst>
                <a:tab pos="457200" algn="l"/>
                <a:tab pos="914400" algn="l"/>
                <a:tab pos="1371600" algn="l"/>
                <a:tab pos="1828800" algn="l"/>
              </a:tabLst>
            </a:pPr>
            <a:endParaRPr lang="en-US" sz="1600" b="1">
              <a:solidFill>
                <a:schemeClr val="tx1"/>
              </a:solidFill>
            </a:endParaRPr>
          </a:p>
          <a:p>
            <a:pPr>
              <a:tabLst>
                <a:tab pos="457200" algn="l"/>
                <a:tab pos="914400" algn="l"/>
                <a:tab pos="1371600" algn="l"/>
                <a:tab pos="1828800" algn="l"/>
              </a:tabLst>
            </a:pPr>
            <a:endParaRPr lang="en-US" sz="1600" b="1">
              <a:solidFill>
                <a:schemeClr val="tx1"/>
              </a:solidFill>
            </a:endParaRPr>
          </a:p>
          <a:p>
            <a:pPr>
              <a:tabLst>
                <a:tab pos="457200" algn="l"/>
                <a:tab pos="914400" algn="l"/>
                <a:tab pos="1371600" algn="l"/>
                <a:tab pos="1828800" algn="l"/>
              </a:tabLst>
            </a:pPr>
            <a:endParaRPr lang="en-US" sz="1600" b="1">
              <a:solidFill>
                <a:schemeClr val="tx1"/>
              </a:solidFill>
            </a:endParaRPr>
          </a:p>
          <a:p>
            <a:pPr>
              <a:tabLst>
                <a:tab pos="457200" algn="l"/>
                <a:tab pos="914400" algn="l"/>
                <a:tab pos="1371600" algn="l"/>
                <a:tab pos="1828800" algn="l"/>
              </a:tabLst>
            </a:pPr>
            <a:endParaRPr lang="en-US" sz="1600" b="1">
              <a:solidFill>
                <a:schemeClr val="tx1"/>
              </a:solidFill>
            </a:endParaRPr>
          </a:p>
          <a:p>
            <a:pPr>
              <a:tabLst>
                <a:tab pos="457200" algn="l"/>
                <a:tab pos="914400" algn="l"/>
                <a:tab pos="1371600" algn="l"/>
                <a:tab pos="1828800" algn="l"/>
              </a:tabLst>
            </a:pPr>
            <a:endParaRPr lang="en-US" sz="1600" b="1">
              <a:solidFill>
                <a:schemeClr val="tx1"/>
              </a:solidFill>
            </a:endParaRPr>
          </a:p>
          <a:p>
            <a:pPr>
              <a:tabLst>
                <a:tab pos="457200" algn="l"/>
                <a:tab pos="914400" algn="l"/>
                <a:tab pos="1371600" algn="l"/>
                <a:tab pos="1828800" algn="l"/>
              </a:tabLst>
            </a:pPr>
            <a:endParaRPr lang="en-US" sz="1600" b="1">
              <a:solidFill>
                <a:schemeClr val="tx1"/>
              </a:solidFill>
            </a:endParaRPr>
          </a:p>
          <a:p>
            <a:pPr>
              <a:tabLst>
                <a:tab pos="457200" algn="l"/>
                <a:tab pos="914400" algn="l"/>
                <a:tab pos="1371600" algn="l"/>
                <a:tab pos="1828800" algn="l"/>
              </a:tabLst>
            </a:pPr>
            <a:endParaRPr lang="en-US" sz="1600" b="1">
              <a:solidFill>
                <a:schemeClr val="tx1"/>
              </a:solidFill>
            </a:endParaRPr>
          </a:p>
          <a:p>
            <a:pPr>
              <a:tabLst>
                <a:tab pos="457200" algn="l"/>
                <a:tab pos="914400" algn="l"/>
                <a:tab pos="1371600" algn="l"/>
                <a:tab pos="1828800" algn="l"/>
              </a:tabLst>
            </a:pPr>
            <a:endParaRPr lang="en-US" sz="1600" b="1">
              <a:solidFill>
                <a:schemeClr val="tx1"/>
              </a:solidFill>
            </a:endParaRPr>
          </a:p>
          <a:p>
            <a:pPr algn="ctr">
              <a:tabLst>
                <a:tab pos="457200" algn="l"/>
                <a:tab pos="914400" algn="l"/>
                <a:tab pos="1371600" algn="l"/>
                <a:tab pos="1828800" algn="l"/>
              </a:tabLst>
            </a:pPr>
            <a:endParaRPr lang="en-US" sz="2400" b="1">
              <a:solidFill>
                <a:schemeClr val="tx1"/>
              </a:solidFill>
            </a:endParaRPr>
          </a:p>
          <a:p>
            <a:pPr algn="ctr">
              <a:tabLst>
                <a:tab pos="457200" algn="l"/>
                <a:tab pos="914400" algn="l"/>
                <a:tab pos="1371600" algn="l"/>
                <a:tab pos="1828800" algn="l"/>
              </a:tabLst>
            </a:pPr>
            <a:r>
              <a:rPr lang="en-US" sz="2800" b="1">
                <a:solidFill>
                  <a:schemeClr val="tx1"/>
                </a:solidFill>
              </a:rPr>
              <a:t>This has important implications!</a:t>
            </a:r>
            <a:r>
              <a:rPr lang="en-US" sz="2800">
                <a:solidFill>
                  <a:schemeClr val="tx1"/>
                </a:solidFill>
              </a:rPr>
              <a:t> </a:t>
            </a:r>
          </a:p>
          <a:p>
            <a:pPr>
              <a:tabLst>
                <a:tab pos="457200" algn="l"/>
                <a:tab pos="914400" algn="l"/>
                <a:tab pos="1371600" algn="l"/>
                <a:tab pos="1828800" algn="l"/>
              </a:tabLst>
            </a:pPr>
            <a:endParaRPr lang="en-US" sz="1600">
              <a:solidFill>
                <a:schemeClr val="tx1"/>
              </a:solidFill>
            </a:endParaRPr>
          </a:p>
        </p:txBody>
      </p:sp>
      <p:pic>
        <p:nvPicPr>
          <p:cNvPr id="10" name="Picture 4" descr="Fig08-02"/>
          <p:cNvPicPr>
            <a:picLocks noChangeAspect="1" noChangeArrowheads="1"/>
          </p:cNvPicPr>
          <p:nvPr/>
        </p:nvPicPr>
        <p:blipFill>
          <a:blip r:embed="rId2" cstate="print"/>
          <a:srcRect/>
          <a:stretch>
            <a:fillRect/>
          </a:stretch>
        </p:blipFill>
        <p:spPr>
          <a:xfrm>
            <a:off x="1066800" y="2286000"/>
            <a:ext cx="7086600" cy="2049463"/>
          </a:xfrm>
          <a:prstGeom prst="rect">
            <a:avLst/>
          </a:prstGeom>
          <a:noFill/>
          <a:ln/>
        </p:spPr>
      </p:pic>
      <p:sp>
        <p:nvSpPr>
          <p:cNvPr id="12" name="Rounded Rectangle 11"/>
          <p:cNvSpPr>
            <a:spLocks noChangeAspect="1"/>
          </p:cNvSpPr>
          <p:nvPr/>
        </p:nvSpPr>
        <p:spPr>
          <a:xfrm>
            <a:off x="609600" y="609600"/>
            <a:ext cx="7955280" cy="822960"/>
          </a:xfrm>
          <a:prstGeom prst="roundRect">
            <a:avLst/>
          </a:prstGeom>
          <a:solidFill>
            <a:schemeClr val="bg1"/>
          </a:solidFill>
          <a:ln w="349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tx1"/>
                </a:solidFill>
              </a:rPr>
              <a:t>Objects are References in Java</a:t>
            </a:r>
            <a:endParaRPr lang="en-US" sz="3600" b="1">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22</a:t>
            </a:fld>
            <a:endParaRPr lang="en-US"/>
          </a:p>
        </p:txBody>
      </p:sp>
      <p:sp>
        <p:nvSpPr>
          <p:cNvPr id="9" name="Rectangle 8"/>
          <p:cNvSpPr/>
          <p:nvPr/>
        </p:nvSpPr>
        <p:spPr>
          <a:xfrm>
            <a:off x="685800" y="762000"/>
            <a:ext cx="7848600" cy="533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b="1">
              <a:solidFill>
                <a:schemeClr val="tx1"/>
              </a:solidFill>
            </a:endParaRPr>
          </a:p>
          <a:p>
            <a:pPr>
              <a:tabLst>
                <a:tab pos="457200" algn="l"/>
                <a:tab pos="914400" algn="l"/>
                <a:tab pos="1371600" algn="l"/>
                <a:tab pos="1828800" algn="l"/>
              </a:tabLst>
            </a:pPr>
            <a:endParaRPr lang="en-US" sz="1600" b="1">
              <a:solidFill>
                <a:schemeClr val="tx1"/>
              </a:solidFill>
            </a:endParaRPr>
          </a:p>
          <a:p>
            <a:pPr>
              <a:tabLst>
                <a:tab pos="457200" algn="l"/>
                <a:tab pos="914400" algn="l"/>
                <a:tab pos="1371600" algn="l"/>
                <a:tab pos="1828800" algn="l"/>
              </a:tabLst>
            </a:pPr>
            <a:endParaRPr lang="en-US" sz="1600" b="1">
              <a:solidFill>
                <a:schemeClr val="tx1"/>
              </a:solidFill>
            </a:endParaRPr>
          </a:p>
          <a:p>
            <a:pPr>
              <a:tabLst>
                <a:tab pos="457200" algn="l"/>
                <a:tab pos="914400" algn="l"/>
                <a:tab pos="1371600" algn="l"/>
                <a:tab pos="1828800" algn="l"/>
              </a:tabLst>
            </a:pPr>
            <a:endParaRPr lang="en-US" sz="1600" b="1">
              <a:solidFill>
                <a:schemeClr val="tx1"/>
              </a:solidFill>
            </a:endParaRPr>
          </a:p>
          <a:p>
            <a:pPr>
              <a:tabLst>
                <a:tab pos="457200" algn="l"/>
                <a:tab pos="914400" algn="l"/>
                <a:tab pos="1371600" algn="l"/>
                <a:tab pos="1828800" algn="l"/>
              </a:tabLst>
            </a:pPr>
            <a:endParaRPr lang="en-US" sz="1600" b="1">
              <a:solidFill>
                <a:schemeClr val="tx1"/>
              </a:solidFill>
            </a:endParaRPr>
          </a:p>
          <a:p>
            <a:pPr>
              <a:tabLst>
                <a:tab pos="457200" algn="l"/>
                <a:tab pos="914400" algn="l"/>
                <a:tab pos="1371600" algn="l"/>
                <a:tab pos="1828800" algn="l"/>
              </a:tabLst>
            </a:pPr>
            <a:endParaRPr lang="en-US" sz="1600" b="1">
              <a:solidFill>
                <a:schemeClr val="tx1"/>
              </a:solidFill>
            </a:endParaRPr>
          </a:p>
          <a:p>
            <a:pPr>
              <a:tabLst>
                <a:tab pos="457200" algn="l"/>
                <a:tab pos="914400" algn="l"/>
                <a:tab pos="1371600" algn="l"/>
                <a:tab pos="1828800" algn="l"/>
              </a:tabLst>
            </a:pPr>
            <a:endParaRPr lang="en-US" sz="1600" b="1">
              <a:solidFill>
                <a:schemeClr val="tx1"/>
              </a:solidFill>
            </a:endParaRPr>
          </a:p>
          <a:p>
            <a:pPr>
              <a:tabLst>
                <a:tab pos="457200" algn="l"/>
                <a:tab pos="914400" algn="l"/>
                <a:tab pos="1371600" algn="l"/>
                <a:tab pos="1828800" algn="l"/>
              </a:tabLst>
            </a:pPr>
            <a:endParaRPr lang="en-US" sz="1600" b="1">
              <a:solidFill>
                <a:schemeClr val="tx1"/>
              </a:solidFill>
            </a:endParaRPr>
          </a:p>
          <a:p>
            <a:pPr>
              <a:tabLst>
                <a:tab pos="457200" algn="l"/>
                <a:tab pos="914400" algn="l"/>
                <a:tab pos="1371600" algn="l"/>
                <a:tab pos="1828800" algn="l"/>
              </a:tabLst>
            </a:pPr>
            <a:endParaRPr lang="en-US" sz="1600" b="1">
              <a:solidFill>
                <a:schemeClr val="tx1"/>
              </a:solidFill>
            </a:endParaRPr>
          </a:p>
          <a:p>
            <a:pPr>
              <a:tabLst>
                <a:tab pos="457200" algn="l"/>
                <a:tab pos="914400" algn="l"/>
                <a:tab pos="1371600" algn="l"/>
                <a:tab pos="1828800" algn="l"/>
              </a:tabLst>
            </a:pPr>
            <a:endParaRPr lang="en-US" sz="1600" b="1">
              <a:solidFill>
                <a:schemeClr val="tx1"/>
              </a:solidFill>
            </a:endParaRPr>
          </a:p>
          <a:p>
            <a:pPr>
              <a:tabLst>
                <a:tab pos="457200" algn="l"/>
                <a:tab pos="914400" algn="l"/>
                <a:tab pos="1371600" algn="l"/>
                <a:tab pos="1828800" algn="l"/>
              </a:tabLst>
            </a:pPr>
            <a:endParaRPr lang="en-US" sz="1600" b="1">
              <a:solidFill>
                <a:schemeClr val="tx1"/>
              </a:solidFill>
            </a:endParaRPr>
          </a:p>
          <a:p>
            <a:pPr>
              <a:tabLst>
                <a:tab pos="457200" algn="l"/>
                <a:tab pos="914400" algn="l"/>
                <a:tab pos="1371600" algn="l"/>
                <a:tab pos="1828800" algn="l"/>
              </a:tabLst>
            </a:pPr>
            <a:endParaRPr lang="en-US" sz="1600" b="1">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2000">
              <a:solidFill>
                <a:srgbClr val="0000FF"/>
              </a:solidFill>
            </a:endParaRPr>
          </a:p>
          <a:p>
            <a:pPr>
              <a:tabLst>
                <a:tab pos="457200" algn="l"/>
                <a:tab pos="914400" algn="l"/>
                <a:tab pos="1371600" algn="l"/>
                <a:tab pos="1828800" algn="l"/>
              </a:tabLst>
            </a:pPr>
            <a:endParaRPr lang="en-US" sz="2000">
              <a:solidFill>
                <a:srgbClr val="0000FF"/>
              </a:solidFill>
            </a:endParaRPr>
          </a:p>
          <a:p>
            <a:pPr>
              <a:tabLst>
                <a:tab pos="457200" algn="l"/>
                <a:tab pos="914400" algn="l"/>
                <a:tab pos="1371600" algn="l"/>
                <a:tab pos="1828800" algn="l"/>
              </a:tabLst>
            </a:pPr>
            <a:r>
              <a:rPr lang="en-US" sz="2000">
                <a:solidFill>
                  <a:srgbClr val="0000FF"/>
                </a:solidFill>
              </a:rPr>
              <a:t>When comparing two objects</a:t>
            </a:r>
            <a:r>
              <a:rPr lang="en-US" sz="2000">
                <a:solidFill>
                  <a:schemeClr val="tx1"/>
                </a:solidFill>
              </a:rPr>
              <a:t>, the </a:t>
            </a:r>
            <a:r>
              <a:rPr lang="en-US" sz="2000">
                <a:solidFill>
                  <a:schemeClr val="accent6">
                    <a:lumMod val="75000"/>
                  </a:schemeClr>
                </a:solidFill>
              </a:rPr>
              <a:t>reference values </a:t>
            </a:r>
            <a:r>
              <a:rPr lang="en-US" sz="2000">
                <a:solidFill>
                  <a:schemeClr val="tx1"/>
                </a:solidFill>
              </a:rPr>
              <a:t>are being compared and not the object’s values (the </a:t>
            </a:r>
            <a:r>
              <a:rPr lang="en-US" sz="2000" err="1">
                <a:solidFill>
                  <a:schemeClr val="accent6">
                    <a:lumMod val="75000"/>
                  </a:schemeClr>
                </a:solidFill>
              </a:rPr>
              <a:t>dereferenced</a:t>
            </a:r>
            <a:r>
              <a:rPr lang="en-US" sz="2000">
                <a:solidFill>
                  <a:schemeClr val="accent6">
                    <a:lumMod val="75000"/>
                  </a:schemeClr>
                </a:solidFill>
              </a:rPr>
              <a:t> values</a:t>
            </a:r>
            <a:r>
              <a:rPr lang="en-US" sz="2000">
                <a:solidFill>
                  <a:schemeClr val="tx1"/>
                </a:solidFill>
              </a:rPr>
              <a:t>).</a:t>
            </a:r>
          </a:p>
          <a:p>
            <a:pPr>
              <a:tabLst>
                <a:tab pos="457200" algn="l"/>
                <a:tab pos="914400" algn="l"/>
                <a:tab pos="1371600" algn="l"/>
                <a:tab pos="1828800" algn="l"/>
              </a:tabLst>
            </a:pPr>
            <a:endParaRPr lang="en-US" sz="2000">
              <a:solidFill>
                <a:schemeClr val="tx1"/>
              </a:solidFill>
            </a:endParaRPr>
          </a:p>
        </p:txBody>
      </p:sp>
      <p:pic>
        <p:nvPicPr>
          <p:cNvPr id="10" name="Picture 4" descr="Fig08-02"/>
          <p:cNvPicPr>
            <a:picLocks noChangeAspect="1" noChangeArrowheads="1"/>
          </p:cNvPicPr>
          <p:nvPr/>
        </p:nvPicPr>
        <p:blipFill>
          <a:blip r:embed="rId2" cstate="print"/>
          <a:srcRect/>
          <a:stretch>
            <a:fillRect/>
          </a:stretch>
        </p:blipFill>
        <p:spPr>
          <a:xfrm>
            <a:off x="881270" y="2057400"/>
            <a:ext cx="7086600" cy="2049463"/>
          </a:xfrm>
          <a:prstGeom prst="rect">
            <a:avLst/>
          </a:prstGeom>
          <a:noFill/>
          <a:ln/>
        </p:spPr>
      </p:pic>
      <p:sp>
        <p:nvSpPr>
          <p:cNvPr id="14" name="Freeform 13"/>
          <p:cNvSpPr/>
          <p:nvPr/>
        </p:nvSpPr>
        <p:spPr>
          <a:xfrm>
            <a:off x="2286207" y="3313043"/>
            <a:ext cx="3133725" cy="1374775"/>
          </a:xfrm>
          <a:custGeom>
            <a:avLst/>
            <a:gdLst>
              <a:gd name="connsiteX0" fmla="*/ 0 w 3133725"/>
              <a:gd name="connsiteY0" fmla="*/ 28575 h 1374775"/>
              <a:gd name="connsiteX1" fmla="*/ 1228725 w 3133725"/>
              <a:gd name="connsiteY1" fmla="*/ 1047750 h 1374775"/>
              <a:gd name="connsiteX2" fmla="*/ 2028825 w 3133725"/>
              <a:gd name="connsiteY2" fmla="*/ 1200150 h 1374775"/>
              <a:gd name="connsiteX3" fmla="*/ 3133725 w 3133725"/>
              <a:gd name="connsiteY3" fmla="*/ 0 h 1374775"/>
            </a:gdLst>
            <a:ahLst/>
            <a:cxnLst>
              <a:cxn ang="0">
                <a:pos x="connsiteX0" y="connsiteY0"/>
              </a:cxn>
              <a:cxn ang="0">
                <a:pos x="connsiteX1" y="connsiteY1"/>
              </a:cxn>
              <a:cxn ang="0">
                <a:pos x="connsiteX2" y="connsiteY2"/>
              </a:cxn>
              <a:cxn ang="0">
                <a:pos x="connsiteX3" y="connsiteY3"/>
              </a:cxn>
            </a:cxnLst>
            <a:rect l="l" t="t" r="r" b="b"/>
            <a:pathLst>
              <a:path w="3133725" h="1374775">
                <a:moveTo>
                  <a:pt x="0" y="28575"/>
                </a:moveTo>
                <a:cubicBezTo>
                  <a:pt x="445293" y="440531"/>
                  <a:pt x="890587" y="852487"/>
                  <a:pt x="1228725" y="1047750"/>
                </a:cubicBezTo>
                <a:cubicBezTo>
                  <a:pt x="1566863" y="1243013"/>
                  <a:pt x="1711325" y="1374775"/>
                  <a:pt x="2028825" y="1200150"/>
                </a:cubicBezTo>
                <a:cubicBezTo>
                  <a:pt x="2346325" y="1025525"/>
                  <a:pt x="2740025" y="512762"/>
                  <a:pt x="3133725" y="0"/>
                </a:cubicBezTo>
              </a:path>
            </a:pathLst>
          </a:custGeom>
          <a:ln w="2222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ectangle 14"/>
          <p:cNvSpPr/>
          <p:nvPr/>
        </p:nvSpPr>
        <p:spPr>
          <a:xfrm>
            <a:off x="4399411" y="4183063"/>
            <a:ext cx="1524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42950" indent="-742950" algn="ctr"/>
            <a:r>
              <a:rPr lang="en-US" sz="2400" b="1">
                <a:solidFill>
                  <a:schemeClr val="tx1"/>
                </a:solidFill>
              </a:rPr>
              <a:t>equal?</a:t>
            </a:r>
          </a:p>
        </p:txBody>
      </p:sp>
      <p:sp>
        <p:nvSpPr>
          <p:cNvPr id="11" name="Rounded Rectangle 11">
            <a:extLst>
              <a:ext uri="{FF2B5EF4-FFF2-40B4-BE49-F238E27FC236}">
                <a16:creationId xmlns:a16="http://schemas.microsoft.com/office/drawing/2014/main" id="{2AFDCF64-124C-4B9A-9261-00D4710E74EF}"/>
              </a:ext>
            </a:extLst>
          </p:cNvPr>
          <p:cNvSpPr>
            <a:spLocks noChangeAspect="1"/>
          </p:cNvSpPr>
          <p:nvPr/>
        </p:nvSpPr>
        <p:spPr>
          <a:xfrm>
            <a:off x="914400" y="958146"/>
            <a:ext cx="7086600" cy="822960"/>
          </a:xfrm>
          <a:prstGeom prst="roundRect">
            <a:avLst/>
          </a:prstGeom>
          <a:solidFill>
            <a:schemeClr val="bg1"/>
          </a:solidFill>
          <a:ln w="349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prstClr val="black"/>
                </a:solidFill>
                <a:latin typeface="Calibri"/>
              </a:rPr>
              <a:t>Comparing Objects for Equality</a:t>
            </a:r>
          </a:p>
        </p:txBody>
      </p:sp>
    </p:spTree>
    <p:extLst>
      <p:ext uri="{BB962C8B-B14F-4D97-AF65-F5344CB8AC3E}">
        <p14:creationId xmlns:p14="http://schemas.microsoft.com/office/powerpoint/2010/main" val="3676303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23</a:t>
            </a:fld>
            <a:endParaRPr lang="en-US"/>
          </a:p>
        </p:txBody>
      </p:sp>
      <p:sp>
        <p:nvSpPr>
          <p:cNvPr id="9" name="Rectangle 8"/>
          <p:cNvSpPr/>
          <p:nvPr/>
        </p:nvSpPr>
        <p:spPr>
          <a:xfrm>
            <a:off x="685800" y="762000"/>
            <a:ext cx="78486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b="1">
              <a:solidFill>
                <a:schemeClr val="tx1"/>
              </a:solidFill>
            </a:endParaRPr>
          </a:p>
          <a:p>
            <a:pPr>
              <a:tabLst>
                <a:tab pos="457200" algn="l"/>
                <a:tab pos="914400" algn="l"/>
                <a:tab pos="1371600" algn="l"/>
                <a:tab pos="1828800" algn="l"/>
              </a:tabLst>
            </a:pPr>
            <a:endParaRPr lang="en-US" sz="1600" b="1">
              <a:solidFill>
                <a:schemeClr val="tx1"/>
              </a:solidFill>
            </a:endParaRPr>
          </a:p>
          <a:p>
            <a:pPr>
              <a:tabLst>
                <a:tab pos="457200" algn="l"/>
                <a:tab pos="914400" algn="l"/>
                <a:tab pos="1371600" algn="l"/>
                <a:tab pos="1828800" algn="l"/>
              </a:tabLst>
            </a:pPr>
            <a:endParaRPr lang="en-US" sz="1600" b="1">
              <a:solidFill>
                <a:schemeClr val="tx1"/>
              </a:solidFill>
            </a:endParaRPr>
          </a:p>
          <a:p>
            <a:pPr>
              <a:tabLst>
                <a:tab pos="457200" algn="l"/>
                <a:tab pos="914400" algn="l"/>
                <a:tab pos="1371600" algn="l"/>
                <a:tab pos="1828800" algn="l"/>
              </a:tabLst>
            </a:pPr>
            <a:endParaRPr lang="en-US" sz="1600" b="1">
              <a:solidFill>
                <a:schemeClr val="tx1"/>
              </a:solidFill>
            </a:endParaRPr>
          </a:p>
          <a:p>
            <a:pPr>
              <a:tabLst>
                <a:tab pos="457200" algn="l"/>
                <a:tab pos="914400" algn="l"/>
                <a:tab pos="1371600" algn="l"/>
                <a:tab pos="1828800" algn="l"/>
              </a:tabLst>
            </a:pPr>
            <a:endParaRPr lang="en-US" sz="1600" b="1">
              <a:solidFill>
                <a:schemeClr val="tx1"/>
              </a:solidFill>
            </a:endParaRPr>
          </a:p>
          <a:p>
            <a:pPr>
              <a:tabLst>
                <a:tab pos="457200" algn="l"/>
                <a:tab pos="914400" algn="l"/>
                <a:tab pos="1371600" algn="l"/>
                <a:tab pos="1828800" algn="l"/>
              </a:tabLst>
            </a:pPr>
            <a:endParaRPr lang="en-US" sz="1600" b="1">
              <a:solidFill>
                <a:schemeClr val="tx1"/>
              </a:solidFill>
            </a:endParaRPr>
          </a:p>
          <a:p>
            <a:pPr>
              <a:tabLst>
                <a:tab pos="457200" algn="l"/>
                <a:tab pos="914400" algn="l"/>
                <a:tab pos="1371600" algn="l"/>
                <a:tab pos="1828800" algn="l"/>
              </a:tabLst>
            </a:pPr>
            <a:endParaRPr lang="en-US" sz="1600" b="1">
              <a:solidFill>
                <a:schemeClr val="tx1"/>
              </a:solidFill>
            </a:endParaRPr>
          </a:p>
          <a:p>
            <a:pPr>
              <a:tabLst>
                <a:tab pos="457200" algn="l"/>
                <a:tab pos="914400" algn="l"/>
                <a:tab pos="1371600" algn="l"/>
                <a:tab pos="1828800" algn="l"/>
              </a:tabLst>
            </a:pPr>
            <a:endParaRPr lang="en-US" sz="1600" b="1">
              <a:solidFill>
                <a:schemeClr val="tx1"/>
              </a:solidFill>
            </a:endParaRPr>
          </a:p>
          <a:p>
            <a:pPr>
              <a:tabLst>
                <a:tab pos="457200" algn="l"/>
                <a:tab pos="914400" algn="l"/>
                <a:tab pos="1371600" algn="l"/>
                <a:tab pos="1828800" algn="l"/>
              </a:tabLst>
            </a:pPr>
            <a:endParaRPr lang="en-US" sz="1600" b="1">
              <a:solidFill>
                <a:schemeClr val="tx1"/>
              </a:solidFill>
            </a:endParaRPr>
          </a:p>
          <a:p>
            <a:pPr>
              <a:tabLst>
                <a:tab pos="457200" algn="l"/>
                <a:tab pos="914400" algn="l"/>
                <a:tab pos="1371600" algn="l"/>
                <a:tab pos="1828800" algn="l"/>
              </a:tabLst>
            </a:pPr>
            <a:endParaRPr lang="en-US" sz="1600" b="1">
              <a:solidFill>
                <a:schemeClr val="tx1"/>
              </a:solidFill>
            </a:endParaRPr>
          </a:p>
          <a:p>
            <a:pPr>
              <a:tabLst>
                <a:tab pos="457200" algn="l"/>
                <a:tab pos="914400" algn="l"/>
                <a:tab pos="1371600" algn="l"/>
                <a:tab pos="1828800" algn="l"/>
              </a:tabLst>
            </a:pPr>
            <a:endParaRPr lang="en-US" sz="1600" b="1">
              <a:solidFill>
                <a:schemeClr val="tx1"/>
              </a:solidFill>
            </a:endParaRPr>
          </a:p>
          <a:p>
            <a:pPr algn="just">
              <a:tabLst>
                <a:tab pos="457200" algn="l"/>
                <a:tab pos="914400" algn="l"/>
                <a:tab pos="1371600" algn="l"/>
                <a:tab pos="1828800" algn="l"/>
              </a:tabLst>
            </a:pPr>
            <a:endParaRPr lang="en-US" sz="2000">
              <a:solidFill>
                <a:schemeClr val="tx1"/>
              </a:solidFill>
            </a:endParaRPr>
          </a:p>
          <a:p>
            <a:pPr algn="just">
              <a:tabLst>
                <a:tab pos="457200" algn="l"/>
                <a:tab pos="914400" algn="l"/>
                <a:tab pos="1371600" algn="l"/>
                <a:tab pos="1828800" algn="l"/>
              </a:tabLst>
            </a:pPr>
            <a:r>
              <a:rPr lang="en-US" sz="2000">
                <a:solidFill>
                  <a:schemeClr val="tx1"/>
                </a:solidFill>
              </a:rPr>
              <a:t>The default implementation of the equals method does a </a:t>
            </a:r>
            <a:r>
              <a:rPr lang="en-US" sz="2400" b="1">
                <a:solidFill>
                  <a:schemeClr val="tx1"/>
                </a:solidFill>
              </a:rPr>
              <a:t>shallow comparison</a:t>
            </a:r>
            <a:r>
              <a:rPr lang="en-US" sz="2000">
                <a:solidFill>
                  <a:schemeClr val="tx1"/>
                </a:solidFill>
              </a:rPr>
              <a:t> of the corresponding data members of each class. The equals method needs to be redefined in the corresponding class in order to perform a </a:t>
            </a:r>
            <a:r>
              <a:rPr lang="en-US" sz="2400" b="1">
                <a:solidFill>
                  <a:schemeClr val="tx1"/>
                </a:solidFill>
              </a:rPr>
              <a:t>deep comparison</a:t>
            </a:r>
            <a:r>
              <a:rPr lang="en-US" sz="2000">
                <a:solidFill>
                  <a:schemeClr val="tx1"/>
                </a:solidFill>
              </a:rPr>
              <a:t>.</a:t>
            </a:r>
          </a:p>
          <a:p>
            <a:pPr>
              <a:tabLst>
                <a:tab pos="457200" algn="l"/>
                <a:tab pos="914400" algn="l"/>
                <a:tab pos="1371600" algn="l"/>
                <a:tab pos="1828800" algn="l"/>
              </a:tabLst>
            </a:pPr>
            <a:endParaRPr lang="en-US" sz="2000">
              <a:solidFill>
                <a:schemeClr val="tx1"/>
              </a:solidFill>
            </a:endParaRPr>
          </a:p>
        </p:txBody>
      </p:sp>
      <p:pic>
        <p:nvPicPr>
          <p:cNvPr id="10" name="Picture 4" descr="Fig08-02"/>
          <p:cNvPicPr>
            <a:picLocks noChangeAspect="1" noChangeArrowheads="1"/>
          </p:cNvPicPr>
          <p:nvPr/>
        </p:nvPicPr>
        <p:blipFill>
          <a:blip r:embed="rId2" cstate="print"/>
          <a:srcRect/>
          <a:stretch>
            <a:fillRect/>
          </a:stretch>
        </p:blipFill>
        <p:spPr>
          <a:xfrm>
            <a:off x="1066800" y="1447800"/>
            <a:ext cx="7086600" cy="2049463"/>
          </a:xfrm>
          <a:prstGeom prst="rect">
            <a:avLst/>
          </a:prstGeom>
          <a:noFill/>
          <a:ln/>
        </p:spPr>
      </p:pic>
      <p:sp>
        <p:nvSpPr>
          <p:cNvPr id="14" name="Freeform 13"/>
          <p:cNvSpPr/>
          <p:nvPr/>
        </p:nvSpPr>
        <p:spPr>
          <a:xfrm flipV="1">
            <a:off x="4038600" y="381000"/>
            <a:ext cx="3133725" cy="1374775"/>
          </a:xfrm>
          <a:custGeom>
            <a:avLst/>
            <a:gdLst>
              <a:gd name="connsiteX0" fmla="*/ 0 w 3133725"/>
              <a:gd name="connsiteY0" fmla="*/ 28575 h 1374775"/>
              <a:gd name="connsiteX1" fmla="*/ 1228725 w 3133725"/>
              <a:gd name="connsiteY1" fmla="*/ 1047750 h 1374775"/>
              <a:gd name="connsiteX2" fmla="*/ 2028825 w 3133725"/>
              <a:gd name="connsiteY2" fmla="*/ 1200150 h 1374775"/>
              <a:gd name="connsiteX3" fmla="*/ 3133725 w 3133725"/>
              <a:gd name="connsiteY3" fmla="*/ 0 h 1374775"/>
            </a:gdLst>
            <a:ahLst/>
            <a:cxnLst>
              <a:cxn ang="0">
                <a:pos x="connsiteX0" y="connsiteY0"/>
              </a:cxn>
              <a:cxn ang="0">
                <a:pos x="connsiteX1" y="connsiteY1"/>
              </a:cxn>
              <a:cxn ang="0">
                <a:pos x="connsiteX2" y="connsiteY2"/>
              </a:cxn>
              <a:cxn ang="0">
                <a:pos x="connsiteX3" y="connsiteY3"/>
              </a:cxn>
            </a:cxnLst>
            <a:rect l="l" t="t" r="r" b="b"/>
            <a:pathLst>
              <a:path w="3133725" h="1374775">
                <a:moveTo>
                  <a:pt x="0" y="28575"/>
                </a:moveTo>
                <a:cubicBezTo>
                  <a:pt x="445293" y="440531"/>
                  <a:pt x="890587" y="852487"/>
                  <a:pt x="1228725" y="1047750"/>
                </a:cubicBezTo>
                <a:cubicBezTo>
                  <a:pt x="1566863" y="1243013"/>
                  <a:pt x="1711325" y="1374775"/>
                  <a:pt x="2028825" y="1200150"/>
                </a:cubicBezTo>
                <a:cubicBezTo>
                  <a:pt x="2346325" y="1025525"/>
                  <a:pt x="2740025" y="512762"/>
                  <a:pt x="3133725" y="0"/>
                </a:cubicBezTo>
              </a:path>
            </a:pathLst>
          </a:custGeom>
          <a:ln w="2222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ectangle 14"/>
          <p:cNvSpPr/>
          <p:nvPr/>
        </p:nvSpPr>
        <p:spPr>
          <a:xfrm>
            <a:off x="5105400" y="838200"/>
            <a:ext cx="1524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42950" indent="-742950" algn="ctr"/>
            <a:r>
              <a:rPr lang="en-US" sz="2400" b="1">
                <a:solidFill>
                  <a:schemeClr val="tx1"/>
                </a:solidFill>
              </a:rPr>
              <a:t>equal?</a:t>
            </a:r>
          </a:p>
        </p:txBody>
      </p:sp>
      <p:sp>
        <p:nvSpPr>
          <p:cNvPr id="11" name="Oval 10"/>
          <p:cNvSpPr/>
          <p:nvPr/>
        </p:nvSpPr>
        <p:spPr>
          <a:xfrm>
            <a:off x="3429000" y="1600200"/>
            <a:ext cx="762000" cy="16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42950" indent="-742950" algn="ctr">
              <a:buFont typeface="+mj-lt"/>
              <a:buAutoNum type="arabicPeriod"/>
            </a:pPr>
            <a:endParaRPr lang="en-US" sz="3600">
              <a:solidFill>
                <a:schemeClr val="tx1"/>
              </a:solidFill>
            </a:endParaRPr>
          </a:p>
        </p:txBody>
      </p:sp>
      <p:sp>
        <p:nvSpPr>
          <p:cNvPr id="12" name="Oval 11"/>
          <p:cNvSpPr/>
          <p:nvPr/>
        </p:nvSpPr>
        <p:spPr>
          <a:xfrm>
            <a:off x="7010400" y="1676400"/>
            <a:ext cx="762000" cy="16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42950" indent="-742950" algn="ctr">
              <a:buFont typeface="+mj-lt"/>
              <a:buAutoNum type="arabicPeriod"/>
            </a:pPr>
            <a:endParaRPr lang="en-US" sz="360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9" name="Rectangle 8"/>
          <p:cNvSpPr/>
          <p:nvPr/>
        </p:nvSpPr>
        <p:spPr>
          <a:xfrm>
            <a:off x="685800" y="1524000"/>
            <a:ext cx="7848600" cy="4816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endParaRPr kumimoji="0" lang="en-US" sz="2000" b="1"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r>
              <a:rPr kumimoji="0" lang="en-US" sz="2000" b="1" i="0" u="none" strike="noStrike" kern="1200" cap="none" spc="0" normalizeH="0" baseline="0" noProof="0">
                <a:ln>
                  <a:noFill/>
                </a:ln>
                <a:solidFill>
                  <a:prstClr val="black"/>
                </a:solidFill>
                <a:effectLst/>
                <a:uLnTx/>
                <a:uFillTx/>
                <a:latin typeface="Calibri"/>
                <a:ea typeface="+mn-ea"/>
                <a:cs typeface="+mn-cs"/>
              </a:rPr>
              <a:t>		      </a:t>
            </a:r>
            <a:endParaRPr kumimoji="0" lang="en-US" sz="20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endParaRPr kumimoji="0" lang="en-US" sz="2000" b="1" i="0" u="none" strike="noStrike" kern="1200" cap="none" spc="0" normalizeH="0" baseline="0" noProof="0">
              <a:ln>
                <a:noFill/>
              </a:ln>
              <a:solidFill>
                <a:prstClr val="black"/>
              </a:solidFill>
              <a:effectLst/>
              <a:uLnTx/>
              <a:uFillTx/>
              <a:latin typeface="Calibri"/>
              <a:ea typeface="+mn-ea"/>
              <a:cs typeface="+mn-cs"/>
            </a:endParaRPr>
          </a:p>
        </p:txBody>
      </p:sp>
      <p:sp>
        <p:nvSpPr>
          <p:cNvPr id="13" name="Rounded Rectangle 12"/>
          <p:cNvSpPr>
            <a:spLocks noChangeAspect="1"/>
          </p:cNvSpPr>
          <p:nvPr/>
        </p:nvSpPr>
        <p:spPr>
          <a:xfrm>
            <a:off x="609600" y="609600"/>
            <a:ext cx="7955280" cy="822960"/>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Calibri"/>
                <a:ea typeface="+mn-ea"/>
                <a:cs typeface="+mn-cs"/>
              </a:rPr>
              <a:t>Assigning Objects</a:t>
            </a:r>
            <a:endParaRPr kumimoji="0" lang="en-US" sz="3600" b="0" i="0" u="none" strike="noStrike" kern="1200" cap="none" spc="0" normalizeH="0" baseline="0" noProof="0">
              <a:ln>
                <a:noFill/>
              </a:ln>
              <a:solidFill>
                <a:srgbClr val="000000"/>
              </a:solidFill>
              <a:effectLst/>
              <a:uLnTx/>
              <a:uFillTx/>
              <a:latin typeface="Calibri"/>
              <a:ea typeface="+mn-ea"/>
              <a:cs typeface="+mn-cs"/>
            </a:endParaRPr>
          </a:p>
        </p:txBody>
      </p:sp>
      <p:sp>
        <p:nvSpPr>
          <p:cNvPr id="14" name="Rectangle 13"/>
          <p:cNvSpPr/>
          <p:nvPr/>
        </p:nvSpPr>
        <p:spPr>
          <a:xfrm>
            <a:off x="838200" y="1676400"/>
            <a:ext cx="7543800" cy="342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a:ea typeface="+mn-ea"/>
              <a:cs typeface="+mn-cs"/>
            </a:endParaRPr>
          </a:p>
        </p:txBody>
      </p:sp>
      <p:pic>
        <p:nvPicPr>
          <p:cNvPr id="16" name="Picture 4" descr="Fig08-02"/>
          <p:cNvPicPr>
            <a:picLocks noChangeAspect="1" noChangeArrowheads="1"/>
          </p:cNvPicPr>
          <p:nvPr/>
        </p:nvPicPr>
        <p:blipFill>
          <a:blip r:embed="rId2" cstate="print"/>
          <a:srcRect/>
          <a:stretch>
            <a:fillRect/>
          </a:stretch>
        </p:blipFill>
        <p:spPr>
          <a:xfrm>
            <a:off x="1066800" y="2743200"/>
            <a:ext cx="7086600" cy="2049463"/>
          </a:xfrm>
          <a:prstGeom prst="rect">
            <a:avLst/>
          </a:prstGeom>
          <a:noFill/>
          <a:ln/>
        </p:spPr>
      </p:pic>
    </p:spTree>
    <p:extLst>
      <p:ext uri="{BB962C8B-B14F-4D97-AF65-F5344CB8AC3E}">
        <p14:creationId xmlns:p14="http://schemas.microsoft.com/office/powerpoint/2010/main" val="1716405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9" name="Rectangle 8"/>
          <p:cNvSpPr/>
          <p:nvPr/>
        </p:nvSpPr>
        <p:spPr>
          <a:xfrm>
            <a:off x="685800" y="381000"/>
            <a:ext cx="7848600" cy="624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endParaRPr kumimoji="0" lang="en-US" sz="2000" b="1"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r>
              <a:rPr kumimoji="0" lang="en-US" sz="2000" b="1" i="0" u="none" strike="noStrike" kern="1200" cap="none" spc="0" normalizeH="0" baseline="0" noProof="0">
                <a:ln>
                  <a:noFill/>
                </a:ln>
                <a:solidFill>
                  <a:prstClr val="black"/>
                </a:solidFill>
                <a:effectLst/>
                <a:uLnTx/>
                <a:uFillTx/>
                <a:latin typeface="Calibri"/>
                <a:ea typeface="+mn-ea"/>
                <a:cs typeface="+mn-cs"/>
              </a:rPr>
              <a:t>		      </a:t>
            </a:r>
            <a:endParaRPr kumimoji="0" lang="en-US" sz="20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endParaRPr kumimoji="0" lang="en-US" sz="2000" b="1" i="0" u="none" strike="noStrike" kern="1200" cap="none" spc="0" normalizeH="0" baseline="0" noProof="0">
              <a:ln>
                <a:noFill/>
              </a:ln>
              <a:solidFill>
                <a:prstClr val="black"/>
              </a:solidFill>
              <a:effectLst/>
              <a:uLnTx/>
              <a:uFillTx/>
              <a:latin typeface="Calibri"/>
              <a:ea typeface="+mn-ea"/>
              <a:cs typeface="+mn-cs"/>
            </a:endParaRPr>
          </a:p>
        </p:txBody>
      </p:sp>
      <p:sp>
        <p:nvSpPr>
          <p:cNvPr id="14" name="Rectangle 13"/>
          <p:cNvSpPr/>
          <p:nvPr/>
        </p:nvSpPr>
        <p:spPr>
          <a:xfrm>
            <a:off x="838200" y="533400"/>
            <a:ext cx="7543800" cy="601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just" defTabSz="914400" rtl="0" eaLnBrk="1" fontAlgn="auto" latinLnBrk="0" hangingPunct="1">
              <a:lnSpc>
                <a:spcPct val="100000"/>
              </a:lnSpc>
              <a:spcBef>
                <a:spcPts val="60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Calibri"/>
                <a:ea typeface="+mn-ea"/>
                <a:cs typeface="+mn-cs"/>
              </a:rPr>
              <a:t>Therefore</a:t>
            </a:r>
            <a:r>
              <a:rPr kumimoji="0" lang="en-US" sz="2000" b="0" i="0" u="none" strike="noStrike" kern="1200" cap="none" spc="0" normalizeH="0" baseline="0" noProof="0">
                <a:ln>
                  <a:noFill/>
                </a:ln>
                <a:solidFill>
                  <a:prstClr val="black"/>
                </a:solidFill>
                <a:effectLst/>
                <a:uLnTx/>
                <a:uFillTx/>
                <a:latin typeface="Calibri"/>
                <a:ea typeface="+mn-ea"/>
                <a:cs typeface="+mn-cs"/>
              </a:rPr>
              <a:t>, </a:t>
            </a:r>
            <a:r>
              <a:rPr kumimoji="0" lang="en-US" sz="2000" b="0" i="0" u="none" strike="noStrike" kern="1200" cap="none" spc="0" normalizeH="0" baseline="0" noProof="0">
                <a:ln>
                  <a:noFill/>
                </a:ln>
                <a:solidFill>
                  <a:srgbClr val="0000FF"/>
                </a:solidFill>
                <a:effectLst/>
                <a:uLnTx/>
                <a:uFillTx/>
                <a:latin typeface="Calibri"/>
                <a:ea typeface="+mn-ea"/>
                <a:cs typeface="+mn-cs"/>
              </a:rPr>
              <a:t>assigning one object variable to another does not do what the assignment of primitive types does</a:t>
            </a:r>
            <a:r>
              <a:rPr kumimoji="0" lang="en-US" sz="2000" b="1" i="0" u="none" strike="noStrike" kern="1200" cap="none" spc="0" normalizeH="0" baseline="0" noProof="0">
                <a:ln>
                  <a:noFill/>
                </a:ln>
                <a:solidFill>
                  <a:srgbClr val="0000FF"/>
                </a:solidFill>
                <a:effectLst/>
                <a:uLnTx/>
                <a:uFillTx/>
                <a:latin typeface="Calibri"/>
                <a:ea typeface="+mn-ea"/>
                <a:cs typeface="+mn-cs"/>
              </a:rPr>
              <a:t>,</a:t>
            </a:r>
          </a:p>
          <a:p>
            <a:pPr marL="0" marR="0" lvl="0" indent="0" algn="just" defTabSz="914400" rtl="0" eaLnBrk="1" fontAlgn="auto" latinLnBrk="0" hangingPunct="1">
              <a:lnSpc>
                <a:spcPct val="100000"/>
              </a:lnSpc>
              <a:spcBef>
                <a:spcPts val="60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Calibri"/>
              <a:ea typeface="+mn-ea"/>
              <a:cs typeface="+mn-cs"/>
            </a:endParaRPr>
          </a:p>
          <a:p>
            <a:pPr marL="0" marR="0" lvl="0" indent="0" algn="just" defTabSz="914400" rtl="0" eaLnBrk="1" fontAlgn="auto" latinLnBrk="0" hangingPunct="1">
              <a:lnSpc>
                <a:spcPct val="100000"/>
              </a:lnSpc>
              <a:spcBef>
                <a:spcPts val="60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Calibri"/>
                <a:ea typeface="+mn-ea"/>
                <a:cs typeface="+mn-cs"/>
              </a:rPr>
              <a:t>	k = 10</a:t>
            </a:r>
          </a:p>
          <a:p>
            <a:pPr marL="0" marR="0" lvl="0" indent="0" algn="just" defTabSz="914400" rtl="0" eaLnBrk="1" fontAlgn="auto" latinLnBrk="0" hangingPunct="1">
              <a:lnSpc>
                <a:spcPct val="100000"/>
              </a:lnSpc>
              <a:spcBef>
                <a:spcPts val="60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Calibri"/>
                <a:ea typeface="+mn-ea"/>
                <a:cs typeface="+mn-cs"/>
              </a:rPr>
              <a:t> 	n = 10</a:t>
            </a:r>
          </a:p>
          <a:p>
            <a:pPr marL="0" marR="0" lvl="0" indent="0" algn="just" defTabSz="914400" rtl="0" eaLnBrk="1" fontAlgn="auto" latinLnBrk="0" hangingPunct="1">
              <a:lnSpc>
                <a:spcPct val="100000"/>
              </a:lnSpc>
              <a:spcBef>
                <a:spcPts val="60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Calibri"/>
              <a:ea typeface="+mn-ea"/>
              <a:cs typeface="+mn-cs"/>
            </a:endParaRPr>
          </a:p>
          <a:p>
            <a:pPr marL="0" marR="0" lvl="0" indent="0" algn="just" defTabSz="914400" rtl="0" eaLnBrk="1" fontAlgn="auto" latinLnBrk="0" hangingPunct="1">
              <a:lnSpc>
                <a:spcPct val="100000"/>
              </a:lnSpc>
              <a:spcBef>
                <a:spcPts val="600"/>
              </a:spcBef>
              <a:spcAft>
                <a:spcPts val="0"/>
              </a:spcAft>
              <a:buClrTx/>
              <a:buSzTx/>
              <a:buFontTx/>
              <a:buNone/>
              <a:tabLst/>
              <a:defRPr/>
            </a:pPr>
            <a:r>
              <a:rPr kumimoji="0" lang="en-US" sz="2000" b="1" i="0" u="none" strike="noStrike" kern="1200" cap="none" spc="0" normalizeH="0" baseline="0" noProof="0">
                <a:ln>
                  <a:noFill/>
                </a:ln>
                <a:solidFill>
                  <a:srgbClr val="F79646">
                    <a:lumMod val="75000"/>
                  </a:srgbClr>
                </a:solidFill>
                <a:effectLst/>
                <a:uLnTx/>
                <a:uFillTx/>
                <a:latin typeface="Calibri"/>
                <a:ea typeface="+mn-ea"/>
                <a:cs typeface="+mn-cs"/>
              </a:rPr>
              <a:t>Assigning one (Clock) object to another</a:t>
            </a:r>
            <a:r>
              <a:rPr kumimoji="0" lang="en-US" sz="2000" b="1" i="0" u="none" strike="noStrike" kern="1200" cap="none" spc="0" normalizeH="0" baseline="0" noProof="0">
                <a:ln>
                  <a:noFill/>
                </a:ln>
                <a:solidFill>
                  <a:prstClr val="black"/>
                </a:solidFill>
                <a:effectLst/>
                <a:uLnTx/>
                <a:uFillTx/>
                <a:latin typeface="Calibri"/>
                <a:ea typeface="+mn-ea"/>
                <a:cs typeface="+mn-cs"/>
              </a:rPr>
              <a:t>,</a:t>
            </a:r>
          </a:p>
          <a:p>
            <a:pPr marL="0" marR="0" lvl="0" indent="0" algn="just" defTabSz="914400" rtl="0" eaLnBrk="1" fontAlgn="auto" latinLnBrk="0" hangingPunct="1">
              <a:lnSpc>
                <a:spcPct val="100000"/>
              </a:lnSpc>
              <a:spcBef>
                <a:spcPts val="60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Calibri"/>
              <a:ea typeface="+mn-ea"/>
              <a:cs typeface="+mn-cs"/>
            </a:endParaRPr>
          </a:p>
          <a:p>
            <a:pPr marL="0" marR="0" lvl="0" indent="0" algn="just" defTabSz="914400" rtl="0" eaLnBrk="1" fontAlgn="auto" latinLnBrk="0" hangingPunct="1">
              <a:lnSpc>
                <a:spcPct val="100000"/>
              </a:lnSpc>
              <a:spcBef>
                <a:spcPts val="60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Calibri"/>
              <a:ea typeface="+mn-ea"/>
              <a:cs typeface="+mn-cs"/>
            </a:endParaRPr>
          </a:p>
          <a:p>
            <a:pPr marL="0" marR="0" lvl="0" indent="0" algn="just" defTabSz="914400" rtl="0" eaLnBrk="1" fontAlgn="auto" latinLnBrk="0" hangingPunct="1">
              <a:lnSpc>
                <a:spcPct val="100000"/>
              </a:lnSpc>
              <a:spcBef>
                <a:spcPts val="60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Calibri"/>
              <a:ea typeface="+mn-ea"/>
              <a:cs typeface="+mn-cs"/>
            </a:endParaRPr>
          </a:p>
          <a:p>
            <a:pPr marL="0" marR="0" lvl="0" indent="0" algn="just" defTabSz="914400" rtl="0" eaLnBrk="1" fontAlgn="auto" latinLnBrk="0" hangingPunct="1">
              <a:lnSpc>
                <a:spcPct val="100000"/>
              </a:lnSpc>
              <a:spcBef>
                <a:spcPts val="60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Calibri"/>
              <a:ea typeface="+mn-ea"/>
              <a:cs typeface="+mn-cs"/>
            </a:endParaRPr>
          </a:p>
          <a:p>
            <a:pPr marL="0" marR="0" lvl="0" indent="0" algn="just" defTabSz="914400" rtl="0" eaLnBrk="1" fontAlgn="auto" latinLnBrk="0" hangingPunct="1">
              <a:lnSpc>
                <a:spcPct val="100000"/>
              </a:lnSpc>
              <a:spcBef>
                <a:spcPts val="60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Calibri"/>
              <a:ea typeface="+mn-ea"/>
              <a:cs typeface="+mn-cs"/>
            </a:endParaRPr>
          </a:p>
          <a:p>
            <a:pPr marL="0" marR="0" lvl="0" indent="0" algn="just" defTabSz="914400" rtl="0" eaLnBrk="1" fontAlgn="auto" latinLnBrk="0" hangingPunct="1">
              <a:lnSpc>
                <a:spcPct val="100000"/>
              </a:lnSpc>
              <a:spcBef>
                <a:spcPts val="60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Calibri"/>
              <a:ea typeface="+mn-ea"/>
              <a:cs typeface="+mn-cs"/>
            </a:endParaRPr>
          </a:p>
          <a:p>
            <a:pPr marL="0" marR="0" lvl="0" indent="0" algn="just" defTabSz="914400" rtl="0" eaLnBrk="1" fontAlgn="auto" latinLnBrk="0" hangingPunct="1">
              <a:lnSpc>
                <a:spcPct val="100000"/>
              </a:lnSpc>
              <a:spcBef>
                <a:spcPts val="600"/>
              </a:spcBef>
              <a:spcAft>
                <a:spcPts val="0"/>
              </a:spcAft>
              <a:buClrTx/>
              <a:buSzTx/>
              <a:buFontTx/>
              <a:buNone/>
              <a:tabLst/>
              <a:defRPr/>
            </a:pPr>
            <a:r>
              <a:rPr kumimoji="0" lang="en-US" sz="2000" b="0" i="0" u="none" strike="noStrike" kern="1200" cap="none" spc="0" normalizeH="0" baseline="0" noProof="0">
                <a:ln>
                  <a:noFill/>
                </a:ln>
                <a:solidFill>
                  <a:srgbClr val="0000FF"/>
                </a:solidFill>
                <a:effectLst/>
                <a:uLnTx/>
                <a:uFillTx/>
                <a:latin typeface="Calibri"/>
                <a:ea typeface="+mn-ea"/>
                <a:cs typeface="+mn-cs"/>
              </a:rPr>
              <a:t>Variables </a:t>
            </a:r>
            <a:r>
              <a:rPr kumimoji="0" lang="en-US" sz="2000" b="0" i="0" u="none" strike="noStrike" kern="1200" cap="none" spc="0" normalizeH="0" baseline="0" noProof="0" err="1">
                <a:ln>
                  <a:noFill/>
                </a:ln>
                <a:solidFill>
                  <a:srgbClr val="E46C0A"/>
                </a:solidFill>
                <a:effectLst/>
                <a:uLnTx/>
                <a:uFillTx/>
                <a:latin typeface="Calibri"/>
                <a:ea typeface="+mn-ea"/>
                <a:cs typeface="+mn-cs"/>
              </a:rPr>
              <a:t>myClock</a:t>
            </a:r>
            <a:r>
              <a:rPr kumimoji="0" lang="en-US" sz="2000" b="0" i="0" u="none" strike="noStrike" kern="1200" cap="none" spc="0" normalizeH="0" baseline="0" noProof="0">
                <a:ln>
                  <a:noFill/>
                </a:ln>
                <a:solidFill>
                  <a:srgbClr val="E46C0A"/>
                </a:solidFill>
                <a:effectLst/>
                <a:uLnTx/>
                <a:uFillTx/>
                <a:latin typeface="Calibri"/>
                <a:ea typeface="+mn-ea"/>
                <a:cs typeface="+mn-cs"/>
              </a:rPr>
              <a:t> </a:t>
            </a:r>
            <a:r>
              <a:rPr kumimoji="0" lang="en-US" sz="2000" b="0" i="0" u="none" strike="noStrike" kern="1200" cap="none" spc="0" normalizeH="0" baseline="0" noProof="0">
                <a:ln>
                  <a:noFill/>
                </a:ln>
                <a:solidFill>
                  <a:srgbClr val="0000FF"/>
                </a:solidFill>
                <a:effectLst/>
                <a:uLnTx/>
                <a:uFillTx/>
                <a:latin typeface="Calibri"/>
                <a:ea typeface="+mn-ea"/>
                <a:cs typeface="+mn-cs"/>
              </a:rPr>
              <a:t>and </a:t>
            </a:r>
            <a:r>
              <a:rPr kumimoji="0" lang="en-US" sz="2000" b="0" i="0" u="none" strike="noStrike" kern="1200" cap="none" spc="0" normalizeH="0" baseline="0" noProof="0" err="1">
                <a:ln>
                  <a:noFill/>
                </a:ln>
                <a:solidFill>
                  <a:srgbClr val="E46C0A"/>
                </a:solidFill>
                <a:effectLst/>
                <a:uLnTx/>
                <a:uFillTx/>
                <a:latin typeface="Calibri"/>
                <a:ea typeface="+mn-ea"/>
                <a:cs typeface="+mn-cs"/>
              </a:rPr>
              <a:t>yourClock</a:t>
            </a:r>
            <a:r>
              <a:rPr kumimoji="0" lang="en-US" sz="2000" b="0" i="0" u="none" strike="noStrike" kern="1200" cap="none" spc="0" normalizeH="0" baseline="0" noProof="0">
                <a:ln>
                  <a:noFill/>
                </a:ln>
                <a:solidFill>
                  <a:srgbClr val="E46C0A"/>
                </a:solidFill>
                <a:effectLst/>
                <a:uLnTx/>
                <a:uFillTx/>
                <a:latin typeface="Calibri"/>
                <a:ea typeface="+mn-ea"/>
                <a:cs typeface="+mn-cs"/>
              </a:rPr>
              <a:t> </a:t>
            </a:r>
            <a:r>
              <a:rPr kumimoji="0" lang="en-US" sz="2000" b="0" i="0" u="none" strike="noStrike" kern="1200" cap="none" spc="0" normalizeH="0" baseline="0" noProof="0">
                <a:ln>
                  <a:noFill/>
                </a:ln>
                <a:solidFill>
                  <a:srgbClr val="0000FF"/>
                </a:solidFill>
                <a:effectLst/>
                <a:uLnTx/>
                <a:uFillTx/>
                <a:latin typeface="Calibri"/>
                <a:ea typeface="+mn-ea"/>
                <a:cs typeface="+mn-cs"/>
              </a:rPr>
              <a:t>refer to the same object instance!</a:t>
            </a:r>
          </a:p>
          <a:p>
            <a:pPr marL="0" marR="0" lvl="0" indent="0" algn="just" defTabSz="914400" rtl="0" eaLnBrk="1" fontAlgn="auto" latinLnBrk="0" hangingPunct="1">
              <a:lnSpc>
                <a:spcPct val="100000"/>
              </a:lnSpc>
              <a:spcBef>
                <a:spcPts val="60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Calibri"/>
              <a:ea typeface="+mn-ea"/>
              <a:cs typeface="+mn-cs"/>
            </a:endParaRPr>
          </a:p>
          <a:p>
            <a:pPr marL="0" marR="0" lvl="0" indent="0" algn="just" defTabSz="914400" rtl="0" eaLnBrk="1" fontAlgn="auto" latinLnBrk="0" hangingPunct="1">
              <a:lnSpc>
                <a:spcPct val="100000"/>
              </a:lnSpc>
              <a:spcBef>
                <a:spcPts val="60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Calibri"/>
              <a:ea typeface="+mn-ea"/>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Calibri"/>
              <a:ea typeface="+mn-ea"/>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a:ea typeface="+mn-ea"/>
              <a:cs typeface="+mn-cs"/>
            </a:endParaRPr>
          </a:p>
        </p:txBody>
      </p:sp>
      <p:sp>
        <p:nvSpPr>
          <p:cNvPr id="15" name="Rectangle 14"/>
          <p:cNvSpPr/>
          <p:nvPr/>
        </p:nvSpPr>
        <p:spPr>
          <a:xfrm>
            <a:off x="2667000" y="1676400"/>
            <a:ext cx="55626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alibri"/>
                <a:ea typeface="+mn-ea"/>
                <a:cs typeface="+mn-cs"/>
              </a:rPr>
              <a:t>Variables </a:t>
            </a:r>
            <a:r>
              <a:rPr kumimoji="0" lang="en-US" sz="2400" b="1" i="0" u="none" strike="noStrike" kern="1200" cap="none" spc="0" normalizeH="0" baseline="0" noProof="0">
                <a:ln>
                  <a:noFill/>
                </a:ln>
                <a:solidFill>
                  <a:srgbClr val="0000FF"/>
                </a:solidFill>
                <a:effectLst/>
                <a:uLnTx/>
                <a:uFillTx/>
                <a:latin typeface="Calibri"/>
                <a:ea typeface="+mn-ea"/>
                <a:cs typeface="+mn-cs"/>
              </a:rPr>
              <a:t>k</a:t>
            </a:r>
            <a:r>
              <a:rPr kumimoji="0" lang="en-US" sz="2400" b="1" i="0" u="none" strike="noStrike" kern="1200" cap="none" spc="0" normalizeH="0" baseline="0" noProof="0">
                <a:ln>
                  <a:noFill/>
                </a:ln>
                <a:solidFill>
                  <a:prstClr val="black"/>
                </a:solidFill>
                <a:effectLst/>
                <a:uLnTx/>
                <a:uFillTx/>
                <a:latin typeface="Calibri"/>
                <a:ea typeface="+mn-ea"/>
                <a:cs typeface="+mn-cs"/>
              </a:rPr>
              <a:t> and </a:t>
            </a:r>
            <a:r>
              <a:rPr kumimoji="0" lang="en-US" sz="2400" b="1" i="0" u="none" strike="noStrike" kern="1200" cap="none" spc="0" normalizeH="0" baseline="0" noProof="0">
                <a:ln>
                  <a:noFill/>
                </a:ln>
                <a:solidFill>
                  <a:srgbClr val="0000FF"/>
                </a:solidFill>
                <a:effectLst/>
                <a:uLnTx/>
                <a:uFillTx/>
                <a:latin typeface="Calibri"/>
                <a:ea typeface="+mn-ea"/>
                <a:cs typeface="+mn-cs"/>
              </a:rPr>
              <a:t>n</a:t>
            </a:r>
            <a:r>
              <a:rPr kumimoji="0" lang="en-US" sz="2400" b="1" i="0" u="none" strike="noStrike" kern="1200" cap="none" spc="0" normalizeH="0" baseline="0" noProof="0">
                <a:ln>
                  <a:noFill/>
                </a:ln>
                <a:solidFill>
                  <a:prstClr val="black"/>
                </a:solidFill>
                <a:effectLst/>
                <a:uLnTx/>
                <a:uFillTx/>
                <a:latin typeface="Calibri"/>
                <a:ea typeface="+mn-ea"/>
                <a:cs typeface="+mn-cs"/>
              </a:rPr>
              <a:t> have distinct values.</a:t>
            </a:r>
          </a:p>
        </p:txBody>
      </p:sp>
      <p:pic>
        <p:nvPicPr>
          <p:cNvPr id="1026" name="Picture 2"/>
          <p:cNvPicPr>
            <a:picLocks noChangeAspect="1" noChangeArrowheads="1"/>
          </p:cNvPicPr>
          <p:nvPr/>
        </p:nvPicPr>
        <p:blipFill>
          <a:blip r:embed="rId2" cstate="print"/>
          <a:srcRect/>
          <a:stretch>
            <a:fillRect/>
          </a:stretch>
        </p:blipFill>
        <p:spPr bwMode="auto">
          <a:xfrm>
            <a:off x="1143000" y="3276600"/>
            <a:ext cx="6492240" cy="1881144"/>
          </a:xfrm>
          <a:prstGeom prst="rect">
            <a:avLst/>
          </a:prstGeom>
          <a:noFill/>
          <a:ln w="9525">
            <a:noFill/>
            <a:miter lim="800000"/>
            <a:headEnd/>
            <a:tailEnd/>
          </a:ln>
        </p:spPr>
      </p:pic>
    </p:spTree>
    <p:extLst>
      <p:ext uri="{BB962C8B-B14F-4D97-AF65-F5344CB8AC3E}">
        <p14:creationId xmlns:p14="http://schemas.microsoft.com/office/powerpoint/2010/main" val="3251937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9" name="Rectangle 8"/>
          <p:cNvSpPr/>
          <p:nvPr/>
        </p:nvSpPr>
        <p:spPr>
          <a:xfrm>
            <a:off x="685800" y="1600200"/>
            <a:ext cx="7848600" cy="4756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endParaRPr kumimoji="0" lang="en-US" sz="2000" b="1"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r>
              <a:rPr kumimoji="0" lang="en-US" sz="2000" b="1" i="0" u="none" strike="noStrike" kern="1200" cap="none" spc="0" normalizeH="0" baseline="0" noProof="0">
                <a:ln>
                  <a:noFill/>
                </a:ln>
                <a:solidFill>
                  <a:prstClr val="black"/>
                </a:solidFill>
                <a:effectLst/>
                <a:uLnTx/>
                <a:uFillTx/>
                <a:latin typeface="Calibri"/>
                <a:ea typeface="+mn-ea"/>
                <a:cs typeface="+mn-cs"/>
              </a:rPr>
              <a:t>		      </a:t>
            </a:r>
            <a:endParaRPr kumimoji="0" lang="en-US" sz="20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endParaRPr kumimoji="0" lang="en-US" sz="2000" b="1" i="0" u="none" strike="noStrike" kern="1200" cap="none" spc="0" normalizeH="0" baseline="0" noProof="0">
              <a:ln>
                <a:noFill/>
              </a:ln>
              <a:solidFill>
                <a:prstClr val="black"/>
              </a:solidFill>
              <a:effectLst/>
              <a:uLnTx/>
              <a:uFillTx/>
              <a:latin typeface="Calibri"/>
              <a:ea typeface="+mn-ea"/>
              <a:cs typeface="+mn-cs"/>
            </a:endParaRPr>
          </a:p>
        </p:txBody>
      </p:sp>
      <p:sp>
        <p:nvSpPr>
          <p:cNvPr id="10" name="Rectangle 4"/>
          <p:cNvSpPr>
            <a:spLocks noChangeArrowheads="1"/>
          </p:cNvSpPr>
          <p:nvPr/>
        </p:nvSpPr>
        <p:spPr bwMode="auto">
          <a:xfrm>
            <a:off x="914400" y="533400"/>
            <a:ext cx="7696200" cy="4585871"/>
          </a:xfrm>
          <a:prstGeom prst="rect">
            <a:avLst/>
          </a:prstGeom>
          <a:noFill/>
          <a:ln w="9525">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C0504D"/>
              </a:solidFill>
              <a:effectLst/>
              <a:uLnTx/>
              <a:uFillTx/>
              <a:latin typeface="Courier New"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C0504D"/>
              </a:solidFill>
              <a:effectLst/>
              <a:uLnTx/>
              <a:uFillTx/>
              <a:latin typeface="Courier New"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C0504D"/>
              </a:solidFill>
              <a:effectLst/>
              <a:uLnTx/>
              <a:uFillTx/>
              <a:latin typeface="Courier New"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C0504D"/>
              </a:solidFill>
              <a:effectLst/>
              <a:uLnTx/>
              <a:uFillTx/>
              <a:latin typeface="Courier New"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C0504D"/>
              </a:solidFill>
              <a:effectLst/>
              <a:uLnTx/>
              <a:uFillTx/>
              <a:latin typeface="Courier New"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C0504D"/>
                </a:solidFill>
                <a:effectLst/>
                <a:uLnTx/>
                <a:uFillTx/>
                <a:latin typeface="Courier New" pitchFamily="49" charset="0"/>
                <a:ea typeface="+mn-ea"/>
                <a:cs typeface="+mn-cs"/>
              </a:rPr>
              <a:t>class</a:t>
            </a:r>
            <a:r>
              <a:rPr kumimoji="0" lang="en-US" sz="1600" b="1" i="0" u="none" strike="noStrike" kern="1200" cap="none" spc="0" normalizeH="0" baseline="0" noProof="0">
                <a:ln>
                  <a:noFill/>
                </a:ln>
                <a:solidFill>
                  <a:prstClr val="black"/>
                </a:solidFill>
                <a:effectLst/>
                <a:uLnTx/>
                <a:uFillTx/>
                <a:latin typeface="Courier New" pitchFamily="49" charset="0"/>
                <a:ea typeface="+mn-ea"/>
                <a:cs typeface="+mn-cs"/>
              </a:rPr>
              <a:t> Clock</a:t>
            </a:r>
            <a:r>
              <a:rPr kumimoji="0" lang="en-US" sz="1600" b="1" i="0" u="none" strike="noStrike" kern="1200" cap="none" spc="0" normalizeH="0" baseline="0" noProof="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FF"/>
                </a:solidFill>
                <a:effectLst/>
                <a:uLnTx/>
                <a:uFillTx/>
                <a:latin typeface="Calibri"/>
                <a:ea typeface="+mn-ea"/>
                <a:cs typeface="+mn-cs"/>
              </a:rPr>
              <a:t>Data Members (Instance Variables):</a:t>
            </a:r>
          </a:p>
          <a:p>
            <a:pPr marL="342900" marR="0" lvl="1" indent="-228600" algn="l" defTabSz="914400" rtl="0" eaLnBrk="1" fontAlgn="auto" latinLnBrk="0" hangingPunct="1">
              <a:lnSpc>
                <a:spcPct val="100000"/>
              </a:lnSpc>
              <a:spcBef>
                <a:spcPts val="0"/>
              </a:spcBef>
              <a:spcAft>
                <a:spcPts val="0"/>
              </a:spcAft>
              <a:buClrTx/>
              <a:buSzTx/>
              <a:buFontTx/>
              <a:buChar char="•"/>
              <a:tabLst/>
              <a:defRPr/>
            </a:pPr>
            <a:r>
              <a:rPr kumimoji="0" lang="en-US" sz="1600" b="1" i="0" u="none" strike="noStrike" kern="1200" cap="none" spc="0" normalizeH="0" baseline="0" noProof="0">
                <a:ln>
                  <a:noFill/>
                </a:ln>
                <a:solidFill>
                  <a:srgbClr val="C0504D"/>
                </a:solidFill>
                <a:effectLst/>
                <a:uLnTx/>
                <a:uFillTx/>
                <a:latin typeface="Courier New" pitchFamily="49" charset="0"/>
                <a:ea typeface="+mn-ea"/>
                <a:cs typeface="+mn-cs"/>
              </a:rPr>
              <a:t>private </a:t>
            </a:r>
            <a:r>
              <a:rPr kumimoji="0" lang="en-US" sz="1600" b="1" i="0" u="none" strike="noStrike" kern="1200" cap="none" spc="0" normalizeH="0" baseline="0" noProof="0" err="1">
                <a:ln>
                  <a:noFill/>
                </a:ln>
                <a:solidFill>
                  <a:srgbClr val="C0504D"/>
                </a:solidFill>
                <a:effectLst/>
                <a:uLnTx/>
                <a:uFillTx/>
                <a:latin typeface="Courier New" pitchFamily="49" charset="0"/>
                <a:ea typeface="+mn-ea"/>
                <a:cs typeface="+mn-cs"/>
              </a:rPr>
              <a:t>int</a:t>
            </a:r>
            <a:r>
              <a:rPr kumimoji="0" lang="en-US" sz="1600" b="1" i="0" u="none" strike="noStrike" kern="1200" cap="none" spc="0" normalizeH="0" baseline="0" noProof="0">
                <a:ln>
                  <a:noFill/>
                </a:ln>
                <a:solidFill>
                  <a:prstClr val="black"/>
                </a:solidFill>
                <a:effectLst/>
                <a:uLnTx/>
                <a:uFillTx/>
                <a:latin typeface="Courier New" pitchFamily="49" charset="0"/>
                <a:ea typeface="+mn-ea"/>
                <a:cs typeface="+mn-cs"/>
              </a:rPr>
              <a:t> hr;  </a:t>
            </a:r>
            <a:r>
              <a:rPr kumimoji="0" lang="en-US" sz="1600" b="1" i="0" u="none" strike="noStrike" kern="1200" cap="none" spc="0" normalizeH="0" baseline="0" noProof="0">
                <a:ln>
                  <a:noFill/>
                </a:ln>
                <a:solidFill>
                  <a:srgbClr val="009900"/>
                </a:solidFill>
                <a:effectLst/>
                <a:uLnTx/>
                <a:uFillTx/>
                <a:latin typeface="Courier New" pitchFamily="49" charset="0"/>
                <a:ea typeface="+mn-ea"/>
                <a:cs typeface="+mn-cs"/>
              </a:rPr>
              <a:t>//store hours</a:t>
            </a:r>
          </a:p>
          <a:p>
            <a:pPr marL="342900" marR="0" lvl="1" indent="-228600" algn="l" defTabSz="914400" rtl="0" eaLnBrk="1" fontAlgn="auto" latinLnBrk="0" hangingPunct="1">
              <a:lnSpc>
                <a:spcPct val="100000"/>
              </a:lnSpc>
              <a:spcBef>
                <a:spcPts val="0"/>
              </a:spcBef>
              <a:spcAft>
                <a:spcPts val="0"/>
              </a:spcAft>
              <a:buClrTx/>
              <a:buSzTx/>
              <a:buFontTx/>
              <a:buChar char="•"/>
              <a:tabLst/>
              <a:defRPr/>
            </a:pPr>
            <a:r>
              <a:rPr kumimoji="0" lang="en-US" sz="1600" b="1" i="0" u="none" strike="noStrike" kern="1200" cap="none" spc="0" normalizeH="0" baseline="0" noProof="0">
                <a:ln>
                  <a:noFill/>
                </a:ln>
                <a:solidFill>
                  <a:srgbClr val="C0504D"/>
                </a:solidFill>
                <a:effectLst/>
                <a:uLnTx/>
                <a:uFillTx/>
                <a:latin typeface="Courier New" pitchFamily="49" charset="0"/>
                <a:ea typeface="+mn-ea"/>
                <a:cs typeface="+mn-cs"/>
              </a:rPr>
              <a:t>etc</a:t>
            </a:r>
            <a:endParaRPr kumimoji="0" lang="en-US" sz="1600" b="1" i="0" u="none" strike="noStrike" kern="1200" cap="none" spc="0" normalizeH="0" baseline="0" noProof="0">
              <a:ln>
                <a:noFill/>
              </a:ln>
              <a:solidFill>
                <a:srgbClr val="009900"/>
              </a:solidFill>
              <a:effectLst/>
              <a:uLnTx/>
              <a:uFillTx/>
              <a:latin typeface="Courier New"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ourier New"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FF"/>
                </a:solidFill>
                <a:effectLst/>
                <a:uLnTx/>
                <a:uFillTx/>
                <a:latin typeface="Calibri"/>
                <a:ea typeface="+mn-ea"/>
                <a:cs typeface="+mn-cs"/>
              </a:rPr>
              <a:t>Methods: </a:t>
            </a:r>
          </a:p>
          <a:p>
            <a:pPr marL="342900" marR="0" lvl="1" indent="-228600" algn="l" defTabSz="914400" rtl="0" eaLnBrk="1" fontAlgn="auto" latinLnBrk="0" hangingPunct="1">
              <a:lnSpc>
                <a:spcPct val="100000"/>
              </a:lnSpc>
              <a:spcBef>
                <a:spcPts val="0"/>
              </a:spcBef>
              <a:spcAft>
                <a:spcPts val="0"/>
              </a:spcAft>
              <a:buClrTx/>
              <a:buSzTx/>
              <a:buFontTx/>
              <a:buChar char="•"/>
              <a:tabLst/>
              <a:defRPr/>
            </a:pPr>
            <a:r>
              <a:rPr kumimoji="0" lang="en-US" sz="1600" b="1" i="0" u="none" strike="noStrike" kern="1200" cap="none" spc="0" normalizeH="0" baseline="0" noProof="0">
                <a:ln>
                  <a:noFill/>
                </a:ln>
                <a:solidFill>
                  <a:srgbClr val="C0504D"/>
                </a:solidFill>
                <a:effectLst/>
                <a:uLnTx/>
                <a:uFillTx/>
                <a:latin typeface="Courier New" pitchFamily="49" charset="0"/>
                <a:ea typeface="+mn-ea"/>
                <a:cs typeface="+mn-cs"/>
              </a:rPr>
              <a:t>public boolean</a:t>
            </a:r>
            <a:r>
              <a:rPr kumimoji="0" lang="en-US" sz="1600" b="1" i="0" u="none" strike="noStrike" kern="1200" cap="none" spc="0" normalizeH="0" baseline="0" noProof="0">
                <a:ln>
                  <a:noFill/>
                </a:ln>
                <a:solidFill>
                  <a:prstClr val="black"/>
                </a:solidFill>
                <a:effectLst/>
                <a:uLnTx/>
                <a:uFillTx/>
                <a:latin typeface="Courier New" pitchFamily="49" charset="0"/>
                <a:ea typeface="+mn-ea"/>
                <a:cs typeface="+mn-cs"/>
              </a:rPr>
              <a:t> </a:t>
            </a:r>
            <a:r>
              <a:rPr kumimoji="0" lang="en-US" sz="1600" b="1" i="0" u="none" strike="noStrike" kern="1200" cap="none" spc="0" normalizeH="0" baseline="0" noProof="0">
                <a:ln>
                  <a:noFill/>
                </a:ln>
                <a:solidFill>
                  <a:srgbClr val="0000FF"/>
                </a:solidFill>
                <a:effectLst/>
                <a:uLnTx/>
                <a:uFillTx/>
                <a:latin typeface="Courier New" pitchFamily="49" charset="0"/>
                <a:ea typeface="+mn-ea"/>
                <a:cs typeface="+mn-cs"/>
              </a:rPr>
              <a:t>equals</a:t>
            </a:r>
            <a:r>
              <a:rPr kumimoji="0" lang="en-US" sz="1600" b="1" i="0" u="none" strike="noStrike" kern="1200" cap="none" spc="0" normalizeH="0" baseline="0" noProof="0">
                <a:ln>
                  <a:noFill/>
                </a:ln>
                <a:solidFill>
                  <a:prstClr val="black"/>
                </a:solidFill>
                <a:effectLst/>
                <a:uLnTx/>
                <a:uFillTx/>
                <a:latin typeface="Courier New" pitchFamily="49" charset="0"/>
                <a:ea typeface="+mn-ea"/>
                <a:cs typeface="+mn-cs"/>
              </a:rPr>
              <a:t>(Clock otherClock)</a:t>
            </a:r>
          </a:p>
          <a:p>
            <a:pPr marL="342900" marR="0" lvl="1" indent="-22860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a:ln>
                <a:noFill/>
              </a:ln>
              <a:solidFill>
                <a:prstClr val="black"/>
              </a:solidFill>
              <a:effectLst/>
              <a:uLnTx/>
              <a:uFillTx/>
              <a:latin typeface="Courier New" pitchFamily="49" charset="0"/>
              <a:ea typeface="+mn-ea"/>
              <a:cs typeface="+mn-cs"/>
            </a:endParaRPr>
          </a:p>
          <a:p>
            <a:pPr marL="342900" marR="0" lvl="1" indent="-22860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a:ln>
                <a:noFill/>
              </a:ln>
              <a:solidFill>
                <a:prstClr val="black"/>
              </a:solidFill>
              <a:effectLst/>
              <a:uLnTx/>
              <a:uFillTx/>
              <a:latin typeface="Courier New" pitchFamily="49" charset="0"/>
              <a:ea typeface="+mn-ea"/>
              <a:cs typeface="+mn-cs"/>
            </a:endParaRPr>
          </a:p>
          <a:p>
            <a:pPr marL="342900" marR="0" lvl="1" indent="-22860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srgbClr val="0000FF"/>
              </a:solidFill>
              <a:effectLst/>
              <a:uLnTx/>
              <a:uFillTx/>
              <a:latin typeface="Courier New" pitchFamily="49" charset="0"/>
              <a:ea typeface="+mn-ea"/>
              <a:cs typeface="+mn-cs"/>
            </a:endParaRPr>
          </a:p>
          <a:p>
            <a:pPr marL="342900" marR="0" lvl="1" indent="-22860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itchFamily="34" charset="0"/>
              <a:ea typeface="+mn-ea"/>
              <a:cs typeface="+mn-cs"/>
            </a:endParaRPr>
          </a:p>
          <a:p>
            <a:pPr marL="342900" marR="0" lvl="1" indent="-22860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itchFamily="34" charset="0"/>
              <a:ea typeface="+mn-ea"/>
              <a:cs typeface="+mn-cs"/>
            </a:endParaRPr>
          </a:p>
          <a:p>
            <a:pPr marL="342900" marR="0" lvl="1" indent="-22860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itchFamily="34" charset="0"/>
              <a:ea typeface="+mn-ea"/>
              <a:cs typeface="+mn-cs"/>
            </a:endParaRPr>
          </a:p>
        </p:txBody>
      </p:sp>
      <p:sp>
        <p:nvSpPr>
          <p:cNvPr id="11" name="Rounded Rectangle 10"/>
          <p:cNvSpPr>
            <a:spLocks noChangeAspect="1"/>
          </p:cNvSpPr>
          <p:nvPr/>
        </p:nvSpPr>
        <p:spPr>
          <a:xfrm>
            <a:off x="609600" y="609600"/>
            <a:ext cx="7955280" cy="822960"/>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Calibri"/>
                <a:ea typeface="+mn-ea"/>
                <a:cs typeface="+mn-cs"/>
              </a:rPr>
              <a:t>The equals Method in Java</a:t>
            </a:r>
            <a:endParaRPr kumimoji="0" lang="en-US" sz="3600" b="0" i="0" u="none" strike="noStrike" kern="1200" cap="none" spc="0" normalizeH="0" baseline="0" noProof="0">
              <a:ln>
                <a:noFill/>
              </a:ln>
              <a:solidFill>
                <a:srgbClr val="000000"/>
              </a:solidFill>
              <a:effectLst/>
              <a:uLnTx/>
              <a:uFillTx/>
              <a:latin typeface="Calibri"/>
              <a:ea typeface="+mn-ea"/>
              <a:cs typeface="+mn-cs"/>
            </a:endParaRPr>
          </a:p>
        </p:txBody>
      </p:sp>
      <p:sp>
        <p:nvSpPr>
          <p:cNvPr id="13" name="Rectangle 12"/>
          <p:cNvSpPr/>
          <p:nvPr/>
        </p:nvSpPr>
        <p:spPr>
          <a:xfrm>
            <a:off x="914401" y="3962400"/>
            <a:ext cx="7239000" cy="1981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alibri"/>
                <a:ea typeface="+mn-ea"/>
                <a:cs typeface="+mn-cs"/>
              </a:rPr>
              <a:t>The </a:t>
            </a:r>
            <a:r>
              <a:rPr kumimoji="0" lang="en-US" sz="2400" b="1" i="0" u="none" strike="noStrike" kern="1200" cap="none" spc="0" normalizeH="0" baseline="0" noProof="0">
                <a:ln>
                  <a:noFill/>
                </a:ln>
                <a:solidFill>
                  <a:srgbClr val="0000FF"/>
                </a:solidFill>
                <a:effectLst/>
                <a:uLnTx/>
                <a:uFillTx/>
                <a:latin typeface="Calibri"/>
                <a:ea typeface="+mn-ea"/>
                <a:cs typeface="+mn-cs"/>
              </a:rPr>
              <a:t>equals</a:t>
            </a:r>
            <a:r>
              <a:rPr kumimoji="0" lang="en-US" sz="2400" b="1" i="0" u="none" strike="noStrike" kern="1200" cap="none" spc="0" normalizeH="0" baseline="0" noProof="0">
                <a:ln>
                  <a:noFill/>
                </a:ln>
                <a:solidFill>
                  <a:prstClr val="black"/>
                </a:solidFill>
                <a:effectLst/>
                <a:uLnTx/>
                <a:uFillTx/>
                <a:latin typeface="Calibri"/>
                <a:ea typeface="+mn-ea"/>
                <a:cs typeface="+mn-cs"/>
              </a:rPr>
              <a:t> method is meant to perform a </a:t>
            </a:r>
            <a:r>
              <a:rPr kumimoji="0" lang="en-US" sz="2400" b="1" i="0" u="none" strike="noStrike" kern="1200" cap="none" spc="0" normalizeH="0" baseline="0" noProof="0">
                <a:ln>
                  <a:noFill/>
                </a:ln>
                <a:solidFill>
                  <a:srgbClr val="F79646">
                    <a:lumMod val="75000"/>
                  </a:srgbClr>
                </a:solidFill>
                <a:effectLst/>
                <a:uLnTx/>
                <a:uFillTx/>
                <a:latin typeface="Calibri"/>
                <a:ea typeface="+mn-ea"/>
                <a:cs typeface="+mn-cs"/>
              </a:rPr>
              <a:t>deep comparison</a:t>
            </a:r>
            <a:r>
              <a:rPr kumimoji="0" lang="en-US" sz="2400" b="1" i="0" u="none" strike="noStrike" kern="1200" cap="none" spc="0" normalizeH="0" baseline="0" noProof="0">
                <a:ln>
                  <a:noFill/>
                </a:ln>
                <a:solidFill>
                  <a:prstClr val="black"/>
                </a:solidFill>
                <a:effectLst/>
                <a:uLnTx/>
                <a:uFillTx/>
                <a:latin typeface="Calibri"/>
                <a:ea typeface="+mn-ea"/>
                <a:cs typeface="+mn-cs"/>
              </a:rPr>
              <a:t>.  It is </a:t>
            </a:r>
            <a:r>
              <a:rPr kumimoji="0" lang="en-US" sz="2400" b="1" i="0" u="none" strike="noStrike" kern="1200" cap="none" spc="0" normalizeH="0" baseline="0" noProof="0">
                <a:ln>
                  <a:noFill/>
                </a:ln>
                <a:solidFill>
                  <a:srgbClr val="0000FF"/>
                </a:solidFill>
                <a:effectLst/>
                <a:uLnTx/>
                <a:uFillTx/>
                <a:latin typeface="Calibri"/>
                <a:ea typeface="+mn-ea"/>
                <a:cs typeface="+mn-cs"/>
              </a:rPr>
              <a:t>a pre-defined method of Java </a:t>
            </a:r>
            <a:r>
              <a:rPr kumimoji="0" lang="en-US" sz="2400" b="1" i="0" u="none" strike="noStrike" kern="1200" cap="none" spc="0" normalizeH="0" baseline="0" noProof="0">
                <a:ln>
                  <a:noFill/>
                </a:ln>
                <a:solidFill>
                  <a:prstClr val="black"/>
                </a:solidFill>
                <a:effectLst/>
                <a:uLnTx/>
                <a:uFillTx/>
                <a:latin typeface="Calibri"/>
                <a:ea typeface="+mn-ea"/>
                <a:cs typeface="+mn-cs"/>
              </a:rPr>
              <a:t>implemented to do a shallow comparison, and therefore must be </a:t>
            </a:r>
            <a:r>
              <a:rPr lang="en-US" sz="2400" b="1">
                <a:solidFill>
                  <a:prstClr val="black"/>
                </a:solidFill>
                <a:latin typeface="Calibri"/>
              </a:rPr>
              <a:t>over</a:t>
            </a:r>
            <a:r>
              <a:rPr kumimoji="0" lang="en-US" sz="2400" b="1" i="0" u="none" strike="noStrike" kern="1200" cap="none" spc="0" normalizeH="0" baseline="0" noProof="0">
                <a:ln>
                  <a:noFill/>
                </a:ln>
                <a:solidFill>
                  <a:prstClr val="black"/>
                </a:solidFill>
                <a:effectLst/>
                <a:uLnTx/>
                <a:uFillTx/>
                <a:latin typeface="Calibri"/>
                <a:ea typeface="+mn-ea"/>
                <a:cs typeface="+mn-cs"/>
              </a:rPr>
              <a:t>written</a:t>
            </a:r>
            <a:r>
              <a:rPr lang="en-US" sz="2400" b="1">
                <a:solidFill>
                  <a:prstClr val="black"/>
                </a:solidFill>
                <a:latin typeface="Calibri"/>
              </a:rPr>
              <a:t> (redefined).</a:t>
            </a:r>
            <a:endParaRPr kumimoji="0" lang="en-US" sz="2400" b="1"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23716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9" name="Rectangle 8"/>
          <p:cNvSpPr/>
          <p:nvPr/>
        </p:nvSpPr>
        <p:spPr>
          <a:xfrm>
            <a:off x="685800" y="381000"/>
            <a:ext cx="7848600" cy="617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endParaRPr kumimoji="0" lang="en-US" sz="2000" b="1"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r>
              <a:rPr kumimoji="0" lang="en-US" sz="2000" b="1" i="0" u="none" strike="noStrike" kern="1200" cap="none" spc="0" normalizeH="0" baseline="0" noProof="0">
                <a:ln>
                  <a:noFill/>
                </a:ln>
                <a:solidFill>
                  <a:prstClr val="black"/>
                </a:solidFill>
                <a:effectLst/>
                <a:uLnTx/>
                <a:uFillTx/>
                <a:latin typeface="Calibri"/>
                <a:ea typeface="+mn-ea"/>
                <a:cs typeface="+mn-cs"/>
              </a:rPr>
              <a:t>		      </a:t>
            </a:r>
            <a:endParaRPr kumimoji="0" lang="en-US" sz="20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endParaRPr kumimoji="0" lang="en-US" sz="2000" b="1" i="0" u="none" strike="noStrike" kern="1200" cap="none" spc="0" normalizeH="0" baseline="0" noProof="0">
              <a:ln>
                <a:noFill/>
              </a:ln>
              <a:solidFill>
                <a:prstClr val="black"/>
              </a:solidFill>
              <a:effectLst/>
              <a:uLnTx/>
              <a:uFillTx/>
              <a:latin typeface="Calibri"/>
              <a:ea typeface="+mn-ea"/>
              <a:cs typeface="+mn-cs"/>
            </a:endParaRPr>
          </a:p>
        </p:txBody>
      </p:sp>
      <p:sp>
        <p:nvSpPr>
          <p:cNvPr id="10" name="Rectangle 4"/>
          <p:cNvSpPr>
            <a:spLocks noChangeArrowheads="1"/>
          </p:cNvSpPr>
          <p:nvPr/>
        </p:nvSpPr>
        <p:spPr bwMode="auto">
          <a:xfrm>
            <a:off x="914400" y="533400"/>
            <a:ext cx="7696200" cy="6186309"/>
          </a:xfrm>
          <a:prstGeom prst="rect">
            <a:avLst/>
          </a:prstGeom>
          <a:noFill/>
          <a:ln w="9525">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tab pos="463550" algn="l"/>
                <a:tab pos="914400" algn="l"/>
                <a:tab pos="1377950" algn="l"/>
                <a:tab pos="1828800" algn="l"/>
              </a:tabLst>
              <a:defRPr/>
            </a:pPr>
            <a:r>
              <a:rPr kumimoji="0" lang="en-US" sz="2000" b="1" i="0" u="none" strike="noStrike" kern="1200" cap="none" spc="0" normalizeH="0" baseline="0" noProof="0">
                <a:ln>
                  <a:noFill/>
                </a:ln>
                <a:solidFill>
                  <a:prstClr val="black"/>
                </a:solidFill>
                <a:effectLst/>
                <a:uLnTx/>
                <a:uFillTx/>
                <a:latin typeface="Calibri" pitchFamily="34" charset="0"/>
                <a:ea typeface="+mn-ea"/>
                <a:cs typeface="+mn-cs"/>
              </a:rPr>
              <a:t>public </a:t>
            </a:r>
            <a:r>
              <a:rPr kumimoji="0" lang="en-US" sz="2000" b="1" i="0" u="none" strike="noStrike" kern="1200" cap="none" spc="0" normalizeH="0" baseline="0" noProof="0" err="1">
                <a:ln>
                  <a:noFill/>
                </a:ln>
                <a:solidFill>
                  <a:prstClr val="black"/>
                </a:solidFill>
                <a:effectLst/>
                <a:uLnTx/>
                <a:uFillTx/>
                <a:latin typeface="Calibri" pitchFamily="34" charset="0"/>
                <a:ea typeface="+mn-ea"/>
                <a:cs typeface="+mn-cs"/>
              </a:rPr>
              <a:t>boolean</a:t>
            </a:r>
            <a:r>
              <a:rPr kumimoji="0" lang="en-US" sz="2000" b="1" i="0" u="none" strike="noStrike" kern="1200" cap="none" spc="0" normalizeH="0" baseline="0" noProof="0">
                <a:ln>
                  <a:noFill/>
                </a:ln>
                <a:solidFill>
                  <a:prstClr val="black"/>
                </a:solidFill>
                <a:effectLst/>
                <a:uLnTx/>
                <a:uFillTx/>
                <a:latin typeface="Calibri" pitchFamily="34" charset="0"/>
                <a:ea typeface="+mn-ea"/>
                <a:cs typeface="+mn-cs"/>
              </a:rPr>
              <a:t> equals(Clock </a:t>
            </a:r>
            <a:r>
              <a:rPr kumimoji="0" lang="en-US" sz="2000" b="1" i="0" u="none" strike="noStrike" kern="1200" cap="none" spc="0" normalizeH="0" baseline="0" noProof="0" err="1">
                <a:ln>
                  <a:noFill/>
                </a:ln>
                <a:solidFill>
                  <a:prstClr val="black"/>
                </a:solidFill>
                <a:effectLst/>
                <a:uLnTx/>
                <a:uFillTx/>
                <a:latin typeface="Calibri" pitchFamily="34" charset="0"/>
                <a:ea typeface="+mn-ea"/>
                <a:cs typeface="+mn-cs"/>
              </a:rPr>
              <a:t>otherClock</a:t>
            </a:r>
            <a:r>
              <a:rPr kumimoji="0" lang="en-US" sz="2000" b="1" i="0" u="none" strike="noStrike" kern="1200" cap="none" spc="0" normalizeH="0" baseline="0" noProof="0">
                <a:ln>
                  <a:noFill/>
                </a:ln>
                <a:solidFill>
                  <a:prstClr val="black"/>
                </a:solidFill>
                <a:effectLst/>
                <a:uLnTx/>
                <a:uFillTx/>
                <a:latin typeface="Calibri"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tab pos="463550" algn="l"/>
                <a:tab pos="914400" algn="l"/>
                <a:tab pos="1377950" algn="l"/>
                <a:tab pos="1828800" algn="l"/>
              </a:tabLst>
              <a:defRPr/>
            </a:pPr>
            <a:r>
              <a:rPr kumimoji="0" lang="en-US" sz="2000" b="1" i="0" u="none" strike="noStrike" kern="1200" cap="none" spc="0" normalizeH="0" baseline="0" noProof="0">
                <a:ln>
                  <a:noFill/>
                </a:ln>
                <a:solidFill>
                  <a:prstClr val="black"/>
                </a:solidFill>
                <a:effectLst/>
                <a:uLnTx/>
                <a:uFillTx/>
                <a:latin typeface="Calibri"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tab pos="463550" algn="l"/>
                <a:tab pos="914400" algn="l"/>
                <a:tab pos="1377950" algn="l"/>
                <a:tab pos="1828800" algn="l"/>
              </a:tabLst>
              <a:defRPr/>
            </a:pPr>
            <a:r>
              <a:rPr kumimoji="0" lang="en-US" sz="2000" b="1" i="0" u="none" strike="noStrike" kern="1200" cap="none" spc="0" normalizeH="0" baseline="0" noProof="0">
                <a:ln>
                  <a:noFill/>
                </a:ln>
                <a:solidFill>
                  <a:prstClr val="black"/>
                </a:solidFill>
                <a:effectLst/>
                <a:uLnTx/>
                <a:uFillTx/>
                <a:latin typeface="Calibri" pitchFamily="34" charset="0"/>
                <a:ea typeface="+mn-ea"/>
                <a:cs typeface="+mn-cs"/>
              </a:rPr>
              <a:t>	if (</a:t>
            </a:r>
            <a:r>
              <a:rPr kumimoji="0" lang="en-US" sz="2000" b="1" i="0" u="none" strike="noStrike" kern="1200" cap="none" spc="0" normalizeH="0" baseline="0" noProof="0" err="1">
                <a:ln>
                  <a:noFill/>
                </a:ln>
                <a:solidFill>
                  <a:prstClr val="black"/>
                </a:solidFill>
                <a:effectLst/>
                <a:uLnTx/>
                <a:uFillTx/>
                <a:latin typeface="Calibri" pitchFamily="34" charset="0"/>
                <a:ea typeface="+mn-ea"/>
                <a:cs typeface="+mn-cs"/>
              </a:rPr>
              <a:t>hr</a:t>
            </a:r>
            <a:r>
              <a:rPr kumimoji="0" lang="en-US" sz="2000" b="1" i="0" u="none" strike="noStrike" kern="1200" cap="none" spc="0" normalizeH="0" baseline="0" noProof="0">
                <a:ln>
                  <a:noFill/>
                </a:ln>
                <a:solidFill>
                  <a:prstClr val="black"/>
                </a:solidFill>
                <a:effectLst/>
                <a:uLnTx/>
                <a:uFillTx/>
                <a:latin typeface="Calibri" pitchFamily="34" charset="0"/>
                <a:ea typeface="+mn-ea"/>
                <a:cs typeface="+mn-cs"/>
              </a:rPr>
              <a:t> == otherClock.hr &amp;&amp; min == </a:t>
            </a:r>
            <a:r>
              <a:rPr kumimoji="0" lang="en-US" sz="2000" b="1" i="0" u="none" strike="noStrike" kern="1200" cap="none" spc="0" normalizeH="0" baseline="0" noProof="0" err="1">
                <a:ln>
                  <a:noFill/>
                </a:ln>
                <a:solidFill>
                  <a:prstClr val="black"/>
                </a:solidFill>
                <a:effectLst/>
                <a:uLnTx/>
                <a:uFillTx/>
                <a:latin typeface="Calibri" pitchFamily="34" charset="0"/>
                <a:ea typeface="+mn-ea"/>
                <a:cs typeface="+mn-cs"/>
              </a:rPr>
              <a:t>otherClock.</a:t>
            </a:r>
            <a:r>
              <a:rPr kumimoji="0" lang="en-US" sz="2000" b="1" i="0" u="none" strike="noStrike" kern="1200" cap="none" spc="0" normalizeH="0" baseline="0" noProof="0">
                <a:ln>
                  <a:noFill/>
                </a:ln>
                <a:solidFill>
                  <a:prstClr val="black"/>
                </a:solidFill>
                <a:effectLst/>
                <a:uLnTx/>
                <a:uFillTx/>
                <a:latin typeface="Calibri" pitchFamily="34" charset="0"/>
                <a:ea typeface="+mn-ea"/>
                <a:cs typeface="+mn-cs"/>
              </a:rPr>
              <a:t>min &amp;&amp;</a:t>
            </a:r>
          </a:p>
          <a:p>
            <a:pPr marL="0" marR="0" lvl="0" indent="0" algn="l" defTabSz="914400" rtl="0" eaLnBrk="1" fontAlgn="auto" latinLnBrk="0" hangingPunct="1">
              <a:lnSpc>
                <a:spcPct val="100000"/>
              </a:lnSpc>
              <a:spcBef>
                <a:spcPts val="0"/>
              </a:spcBef>
              <a:spcAft>
                <a:spcPts val="0"/>
              </a:spcAft>
              <a:buClrTx/>
              <a:buSzTx/>
              <a:buFontTx/>
              <a:buNone/>
              <a:tabLst>
                <a:tab pos="463550" algn="l"/>
                <a:tab pos="914400" algn="l"/>
                <a:tab pos="1377950" algn="l"/>
                <a:tab pos="1828800" algn="l"/>
              </a:tabLst>
              <a:defRPr/>
            </a:pPr>
            <a:r>
              <a:rPr kumimoji="0" lang="en-US" sz="2000" b="1" i="0" u="none" strike="noStrike" kern="1200" cap="none" spc="0" normalizeH="0" baseline="0" noProof="0">
                <a:ln>
                  <a:noFill/>
                </a:ln>
                <a:solidFill>
                  <a:prstClr val="black"/>
                </a:solidFill>
                <a:effectLst/>
                <a:uLnTx/>
                <a:uFillTx/>
                <a:latin typeface="Calibri" pitchFamily="34" charset="0"/>
                <a:ea typeface="+mn-ea"/>
                <a:cs typeface="+mn-cs"/>
              </a:rPr>
              <a:t>            sec == </a:t>
            </a:r>
            <a:r>
              <a:rPr kumimoji="0" lang="en-US" sz="2000" b="1" i="0" u="none" strike="noStrike" kern="1200" cap="none" spc="0" normalizeH="0" baseline="0" noProof="0" err="1">
                <a:ln>
                  <a:noFill/>
                </a:ln>
                <a:solidFill>
                  <a:prstClr val="black"/>
                </a:solidFill>
                <a:effectLst/>
                <a:uLnTx/>
                <a:uFillTx/>
                <a:latin typeface="Calibri" pitchFamily="34" charset="0"/>
                <a:ea typeface="+mn-ea"/>
                <a:cs typeface="+mn-cs"/>
              </a:rPr>
              <a:t>otherClock.</a:t>
            </a:r>
            <a:r>
              <a:rPr kumimoji="0" lang="en-US" sz="2000" b="1" i="0" u="none" strike="noStrike" kern="1200" cap="none" spc="0" normalizeH="0" baseline="0" noProof="0">
                <a:ln>
                  <a:noFill/>
                </a:ln>
                <a:solidFill>
                  <a:prstClr val="black"/>
                </a:solidFill>
                <a:effectLst/>
                <a:uLnTx/>
                <a:uFillTx/>
                <a:latin typeface="Calibri" pitchFamily="34" charset="0"/>
                <a:ea typeface="+mn-ea"/>
                <a:cs typeface="+mn-cs"/>
              </a:rPr>
              <a:t>sec)</a:t>
            </a:r>
          </a:p>
          <a:p>
            <a:pPr marL="0" marR="0" lvl="0" indent="0" algn="l" defTabSz="914400" rtl="0" eaLnBrk="1" fontAlgn="auto" latinLnBrk="0" hangingPunct="1">
              <a:lnSpc>
                <a:spcPct val="100000"/>
              </a:lnSpc>
              <a:spcBef>
                <a:spcPts val="0"/>
              </a:spcBef>
              <a:spcAft>
                <a:spcPts val="0"/>
              </a:spcAft>
              <a:buClrTx/>
              <a:buSzTx/>
              <a:buFontTx/>
              <a:buNone/>
              <a:tabLst>
                <a:tab pos="463550" algn="l"/>
                <a:tab pos="914400" algn="l"/>
                <a:tab pos="1377950" algn="l"/>
                <a:tab pos="1828800" algn="l"/>
              </a:tabLst>
              <a:defRPr/>
            </a:pPr>
            <a:r>
              <a:rPr kumimoji="0" lang="en-US" sz="2000" b="1" i="0" u="none" strike="noStrike" kern="1200" cap="none" spc="0" normalizeH="0" baseline="0" noProof="0">
                <a:ln>
                  <a:noFill/>
                </a:ln>
                <a:solidFill>
                  <a:prstClr val="black"/>
                </a:solidFill>
                <a:effectLst/>
                <a:uLnTx/>
                <a:uFillTx/>
                <a:latin typeface="Calibri" pitchFamily="34" charset="0"/>
                <a:ea typeface="+mn-ea"/>
                <a:cs typeface="+mn-cs"/>
              </a:rPr>
              <a:t>		return true;</a:t>
            </a:r>
          </a:p>
          <a:p>
            <a:pPr marL="0" marR="0" lvl="0" indent="0" algn="l" defTabSz="914400" rtl="0" eaLnBrk="1" fontAlgn="auto" latinLnBrk="0" hangingPunct="1">
              <a:lnSpc>
                <a:spcPct val="100000"/>
              </a:lnSpc>
              <a:spcBef>
                <a:spcPts val="0"/>
              </a:spcBef>
              <a:spcAft>
                <a:spcPts val="0"/>
              </a:spcAft>
              <a:buClrTx/>
              <a:buSzTx/>
              <a:buFontTx/>
              <a:buNone/>
              <a:tabLst>
                <a:tab pos="463550" algn="l"/>
                <a:tab pos="914400" algn="l"/>
                <a:tab pos="1377950" algn="l"/>
                <a:tab pos="1828800" algn="l"/>
              </a:tabLst>
              <a:defRPr/>
            </a:pPr>
            <a:r>
              <a:rPr kumimoji="0" lang="en-US" sz="2000" b="1" i="0" u="none" strike="noStrike" kern="1200" cap="none" spc="0" normalizeH="0" baseline="0" noProof="0">
                <a:ln>
                  <a:noFill/>
                </a:ln>
                <a:solidFill>
                  <a:prstClr val="black"/>
                </a:solidFill>
                <a:effectLst/>
                <a:uLnTx/>
                <a:uFillTx/>
                <a:latin typeface="Calibri" pitchFamily="34" charset="0"/>
                <a:ea typeface="+mn-ea"/>
                <a:cs typeface="+mn-cs"/>
              </a:rPr>
              <a:t>	else</a:t>
            </a:r>
          </a:p>
          <a:p>
            <a:pPr marL="0" marR="0" lvl="0" indent="0" algn="l" defTabSz="914400" rtl="0" eaLnBrk="1" fontAlgn="auto" latinLnBrk="0" hangingPunct="1">
              <a:lnSpc>
                <a:spcPct val="100000"/>
              </a:lnSpc>
              <a:spcBef>
                <a:spcPts val="0"/>
              </a:spcBef>
              <a:spcAft>
                <a:spcPts val="0"/>
              </a:spcAft>
              <a:buClrTx/>
              <a:buSzTx/>
              <a:buFontTx/>
              <a:buNone/>
              <a:tabLst>
                <a:tab pos="463550" algn="l"/>
                <a:tab pos="914400" algn="l"/>
                <a:tab pos="1377950" algn="l"/>
                <a:tab pos="1828800" algn="l"/>
              </a:tabLst>
              <a:defRPr/>
            </a:pPr>
            <a:r>
              <a:rPr kumimoji="0" lang="en-US" sz="2000" b="1" i="0" u="none" strike="noStrike" kern="1200" cap="none" spc="0" normalizeH="0" baseline="0" noProof="0">
                <a:ln>
                  <a:noFill/>
                </a:ln>
                <a:solidFill>
                  <a:prstClr val="black"/>
                </a:solidFill>
                <a:effectLst/>
                <a:uLnTx/>
                <a:uFillTx/>
                <a:latin typeface="Calibri" pitchFamily="34" charset="0"/>
                <a:ea typeface="+mn-ea"/>
                <a:cs typeface="+mn-cs"/>
              </a:rPr>
              <a:t>		return false;</a:t>
            </a:r>
          </a:p>
          <a:p>
            <a:pPr marL="0" marR="0" lvl="0" indent="0" algn="l" defTabSz="914400" rtl="0" eaLnBrk="1" fontAlgn="auto" latinLnBrk="0" hangingPunct="1">
              <a:lnSpc>
                <a:spcPct val="100000"/>
              </a:lnSpc>
              <a:spcBef>
                <a:spcPts val="0"/>
              </a:spcBef>
              <a:spcAft>
                <a:spcPts val="0"/>
              </a:spcAft>
              <a:buClrTx/>
              <a:buSzTx/>
              <a:buFontTx/>
              <a:buNone/>
              <a:tabLst>
                <a:tab pos="463550" algn="l"/>
                <a:tab pos="914400" algn="l"/>
                <a:tab pos="1377950" algn="l"/>
                <a:tab pos="1828800" algn="l"/>
              </a:tabLst>
              <a:defRPr/>
            </a:pPr>
            <a:r>
              <a:rPr kumimoji="0" lang="en-US" sz="2000" b="1" i="0" u="none" strike="noStrike" kern="1200" cap="none" spc="0" normalizeH="0" baseline="0" noProof="0">
                <a:ln>
                  <a:noFill/>
                </a:ln>
                <a:solidFill>
                  <a:prstClr val="black"/>
                </a:solidFill>
                <a:effectLst/>
                <a:uLnTx/>
                <a:uFillTx/>
                <a:latin typeface="Calibri"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tab pos="463550" algn="l"/>
              </a:tabLst>
              <a:defRPr/>
            </a:pPr>
            <a:r>
              <a:rPr kumimoji="0" lang="en-US" sz="1600" b="1" i="0" u="none" strike="noStrike" kern="1200" cap="none" spc="0" normalizeH="0" baseline="0" noProof="0">
                <a:ln>
                  <a:noFill/>
                </a:ln>
                <a:solidFill>
                  <a:srgbClr val="C0504D"/>
                </a:solidFill>
                <a:effectLst/>
                <a:uLnTx/>
                <a:uFillTx/>
                <a:latin typeface="Courier New" pitchFamily="49" charset="0"/>
                <a:ea typeface="+mn-ea"/>
                <a:cs typeface="+mn-cs"/>
              </a:rPr>
              <a:t>	</a:t>
            </a:r>
            <a:endParaRPr kumimoji="0" lang="en-US" sz="1600" b="1" i="0" u="none" strike="noStrike" kern="1200" cap="none" spc="0" normalizeH="0" baseline="0" noProof="0">
              <a:ln>
                <a:noFill/>
              </a:ln>
              <a:solidFill>
                <a:prstClr val="black"/>
              </a:solidFill>
              <a:effectLst/>
              <a:uLnTx/>
              <a:uFillTx/>
              <a:latin typeface="Courier New" pitchFamily="49" charset="0"/>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tab pos="0" algn="l"/>
              </a:tabLst>
              <a:defRPr/>
            </a:pPr>
            <a:r>
              <a:rPr kumimoji="0" lang="en-US" sz="2000" b="0" i="0" u="none" strike="noStrike" kern="1200" cap="none" spc="0" normalizeH="0" baseline="0" noProof="0">
                <a:ln>
                  <a:noFill/>
                </a:ln>
                <a:solidFill>
                  <a:srgbClr val="0000FF"/>
                </a:solidFill>
                <a:effectLst/>
                <a:uLnTx/>
                <a:uFillTx/>
                <a:latin typeface="Calibri" pitchFamily="34" charset="0"/>
                <a:ea typeface="+mn-ea"/>
                <a:cs typeface="+mn-cs"/>
              </a:rPr>
              <a:t>The following will always determine if the reference for each of the two objects are equal </a:t>
            </a:r>
            <a:r>
              <a:rPr kumimoji="0" lang="en-US" sz="2000" b="0" i="0" u="none" strike="noStrike" kern="1200" cap="none" spc="0" normalizeH="0" baseline="0" noProof="0">
                <a:ln>
                  <a:noFill/>
                </a:ln>
                <a:solidFill>
                  <a:prstClr val="black"/>
                </a:solidFill>
                <a:effectLst/>
                <a:uLnTx/>
                <a:uFillTx/>
                <a:latin typeface="Calibri" pitchFamily="34" charset="0"/>
                <a:ea typeface="+mn-ea"/>
                <a:cs typeface="+mn-cs"/>
              </a:rPr>
              <a:t>(i.e., do they  both refer to the same object instance?)</a:t>
            </a:r>
            <a:endParaRPr kumimoji="0" lang="en-US" sz="2000" b="1" i="0" u="none" strike="noStrike" kern="1200" cap="none" spc="0" normalizeH="0" baseline="0" noProof="0">
              <a:ln>
                <a:noFill/>
              </a:ln>
              <a:solidFill>
                <a:prstClr val="black"/>
              </a:solidFill>
              <a:effectLst/>
              <a:uLnTx/>
              <a:uFillTx/>
              <a:latin typeface="Calibri" pitchFamily="34" charset="0"/>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tab pos="0" algn="l"/>
              </a:tabLst>
              <a:defRPr/>
            </a:pPr>
            <a:r>
              <a:rPr kumimoji="0" lang="en-US" sz="2000" b="1" i="0" u="none" strike="noStrike" kern="1200" cap="none" spc="0" normalizeH="0" baseline="0" noProof="0">
                <a:ln>
                  <a:noFill/>
                </a:ln>
                <a:solidFill>
                  <a:prstClr val="black"/>
                </a:solidFill>
                <a:effectLst/>
                <a:uLnTx/>
                <a:uFillTx/>
                <a:latin typeface="Calibri" pitchFamily="34" charset="0"/>
                <a:ea typeface="+mn-ea"/>
                <a:cs typeface="+mn-cs"/>
              </a:rPr>
              <a:t>clock1 == clock2</a:t>
            </a:r>
          </a:p>
          <a:p>
            <a:pPr marL="0" marR="0" lvl="1" indent="0" algn="l" defTabSz="914400" rtl="0" eaLnBrk="1" fontAlgn="auto" latinLnBrk="0" hangingPunct="1">
              <a:lnSpc>
                <a:spcPct val="100000"/>
              </a:lnSpc>
              <a:spcBef>
                <a:spcPts val="0"/>
              </a:spcBef>
              <a:spcAft>
                <a:spcPts val="0"/>
              </a:spcAft>
              <a:buClrTx/>
              <a:buSzTx/>
              <a:buFontTx/>
              <a:buNone/>
              <a:tabLst>
                <a:tab pos="0" algn="l"/>
              </a:tabLst>
              <a:defRPr/>
            </a:pPr>
            <a:endParaRPr kumimoji="0" lang="en-US" sz="2000" b="1" i="0" u="none" strike="noStrike" kern="1200" cap="none" spc="0" normalizeH="0" baseline="0" noProof="0">
              <a:ln>
                <a:noFill/>
              </a:ln>
              <a:solidFill>
                <a:prstClr val="black"/>
              </a:solidFill>
              <a:effectLst/>
              <a:uLnTx/>
              <a:uFillTx/>
              <a:latin typeface="Calibri" pitchFamily="34" charset="0"/>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tab pos="0" algn="l"/>
              </a:tabLst>
              <a:defRPr/>
            </a:pPr>
            <a:r>
              <a:rPr kumimoji="0" lang="en-US" sz="2000" b="0" i="0" u="none" strike="noStrike" kern="1200" cap="none" spc="0" normalizeH="0" baseline="0" noProof="0">
                <a:ln>
                  <a:noFill/>
                </a:ln>
                <a:solidFill>
                  <a:srgbClr val="0000FF"/>
                </a:solidFill>
                <a:effectLst/>
                <a:uLnTx/>
                <a:uFillTx/>
                <a:latin typeface="Calibri" pitchFamily="34" charset="0"/>
                <a:ea typeface="+mn-ea"/>
                <a:cs typeface="+mn-cs"/>
              </a:rPr>
              <a:t>The following will perform a deep comparison IF an equals method is defined in the class </a:t>
            </a:r>
            <a:r>
              <a:rPr kumimoji="0" lang="en-US" sz="2000" b="0" i="0" u="none" strike="noStrike" kern="1200" cap="none" spc="0" normalizeH="0" baseline="0" noProof="0">
                <a:ln>
                  <a:noFill/>
                </a:ln>
                <a:solidFill>
                  <a:prstClr val="black"/>
                </a:solidFill>
                <a:effectLst/>
                <a:uLnTx/>
                <a:uFillTx/>
                <a:latin typeface="Calibri" pitchFamily="34" charset="0"/>
                <a:ea typeface="+mn-ea"/>
                <a:cs typeface="+mn-cs"/>
              </a:rPr>
              <a:t>for properly doing so, otherwise it performs a shallow comparison</a:t>
            </a:r>
            <a:r>
              <a:rPr kumimoji="0" lang="en-US" sz="2000" b="1" i="0" u="none" strike="noStrike" kern="1200" cap="none" spc="0" normalizeH="0" baseline="0" noProof="0">
                <a:ln>
                  <a:noFill/>
                </a:ln>
                <a:solidFill>
                  <a:prstClr val="black"/>
                </a:solidFill>
                <a:effectLst/>
                <a:uLnTx/>
                <a:uFillTx/>
                <a:latin typeface="Calibri" pitchFamily="34" charset="0"/>
                <a:ea typeface="+mn-ea"/>
                <a:cs typeface="+mn-cs"/>
              </a:rPr>
              <a:t>:</a:t>
            </a:r>
          </a:p>
          <a:p>
            <a:pPr marL="0" marR="0" lvl="1" indent="0" algn="l" defTabSz="914400" rtl="0" eaLnBrk="1" fontAlgn="auto" latinLnBrk="0" hangingPunct="1">
              <a:lnSpc>
                <a:spcPct val="100000"/>
              </a:lnSpc>
              <a:spcBef>
                <a:spcPts val="0"/>
              </a:spcBef>
              <a:spcAft>
                <a:spcPts val="0"/>
              </a:spcAft>
              <a:buClrTx/>
              <a:buSzTx/>
              <a:buFontTx/>
              <a:buNone/>
              <a:tabLst>
                <a:tab pos="0" algn="l"/>
              </a:tabLst>
              <a:defRPr/>
            </a:pPr>
            <a:endParaRPr kumimoji="0" lang="en-US" sz="2000" b="1" i="0" u="none" strike="noStrike" kern="1200" cap="none" spc="0" normalizeH="0" baseline="0" noProof="0">
              <a:ln>
                <a:noFill/>
              </a:ln>
              <a:solidFill>
                <a:srgbClr val="F79646">
                  <a:lumMod val="75000"/>
                </a:srgbClr>
              </a:solidFill>
              <a:effectLst/>
              <a:uLnTx/>
              <a:uFillTx/>
              <a:latin typeface="Calibri" pitchFamily="34" charset="0"/>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tab pos="0" algn="l"/>
              </a:tabLst>
              <a:defRPr/>
            </a:pPr>
            <a:r>
              <a:rPr kumimoji="0" lang="en-US" sz="2000" b="1" i="0" u="none" strike="noStrike" kern="1200" cap="none" spc="0" normalizeH="0" baseline="0" noProof="0">
                <a:ln>
                  <a:noFill/>
                </a:ln>
                <a:solidFill>
                  <a:prstClr val="black"/>
                </a:solidFill>
                <a:effectLst/>
                <a:uLnTx/>
                <a:uFillTx/>
                <a:latin typeface="Calibri" pitchFamily="34" charset="0"/>
                <a:ea typeface="+mn-ea"/>
                <a:cs typeface="+mn-cs"/>
              </a:rPr>
              <a:t>clock1.equals.(clock2)   </a:t>
            </a:r>
          </a:p>
          <a:p>
            <a:pPr marL="0" marR="0" lvl="1" indent="0" algn="l" defTabSz="914400" rtl="0" eaLnBrk="1" fontAlgn="auto" latinLnBrk="0" hangingPunct="1">
              <a:lnSpc>
                <a:spcPct val="100000"/>
              </a:lnSpc>
              <a:spcBef>
                <a:spcPts val="0"/>
              </a:spcBef>
              <a:spcAft>
                <a:spcPts val="0"/>
              </a:spcAft>
              <a:buClrTx/>
              <a:buSzTx/>
              <a:buFontTx/>
              <a:buNone/>
              <a:tabLst>
                <a:tab pos="0" algn="l"/>
              </a:tabLst>
              <a:defRPr/>
            </a:pPr>
            <a:r>
              <a:rPr kumimoji="0" lang="en-US" sz="2000" b="1" i="0" u="none" strike="noStrike" kern="1200" cap="none" spc="0" normalizeH="0" baseline="0" noProof="0">
                <a:ln>
                  <a:noFill/>
                </a:ln>
                <a:solidFill>
                  <a:srgbClr val="F79646">
                    <a:lumMod val="75000"/>
                  </a:srgbClr>
                </a:solidFill>
                <a:effectLst/>
                <a:uLnTx/>
                <a:uFillTx/>
                <a:latin typeface="Calibri" pitchFamily="34" charset="0"/>
                <a:ea typeface="+mn-ea"/>
                <a:cs typeface="+mn-cs"/>
              </a:rPr>
              <a:t>same as  </a:t>
            </a:r>
          </a:p>
          <a:p>
            <a:pPr marL="0" marR="0" lvl="1" indent="0" algn="l" defTabSz="914400" rtl="0" eaLnBrk="1" fontAlgn="auto" latinLnBrk="0" hangingPunct="1">
              <a:lnSpc>
                <a:spcPct val="100000"/>
              </a:lnSpc>
              <a:spcBef>
                <a:spcPts val="0"/>
              </a:spcBef>
              <a:spcAft>
                <a:spcPts val="0"/>
              </a:spcAft>
              <a:buClrTx/>
              <a:buSzTx/>
              <a:buFontTx/>
              <a:buNone/>
              <a:tabLst>
                <a:tab pos="0" algn="l"/>
              </a:tabLst>
              <a:defRPr/>
            </a:pPr>
            <a:r>
              <a:rPr kumimoji="0" lang="en-US" sz="2000" b="1" i="0" u="none" strike="noStrike" kern="1200" cap="none" spc="0" normalizeH="0" baseline="0" noProof="0">
                <a:ln>
                  <a:noFill/>
                </a:ln>
                <a:solidFill>
                  <a:prstClr val="black"/>
                </a:solidFill>
                <a:effectLst/>
                <a:uLnTx/>
                <a:uFillTx/>
                <a:latin typeface="Calibri" pitchFamily="34" charset="0"/>
                <a:ea typeface="+mn-ea"/>
                <a:cs typeface="+mn-cs"/>
              </a:rPr>
              <a:t>clock2.equals(clock1)</a:t>
            </a:r>
          </a:p>
        </p:txBody>
      </p:sp>
    </p:spTree>
    <p:extLst>
      <p:ext uri="{BB962C8B-B14F-4D97-AF65-F5344CB8AC3E}">
        <p14:creationId xmlns:p14="http://schemas.microsoft.com/office/powerpoint/2010/main" val="491289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9" name="Rectangle 8"/>
          <p:cNvSpPr/>
          <p:nvPr/>
        </p:nvSpPr>
        <p:spPr>
          <a:xfrm>
            <a:off x="685800" y="1600200"/>
            <a:ext cx="7848600" cy="4756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endParaRPr kumimoji="0" lang="en-US" sz="2000" b="1"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r>
              <a:rPr kumimoji="0" lang="en-US" sz="2000" b="1" i="0" u="none" strike="noStrike" kern="1200" cap="none" spc="0" normalizeH="0" baseline="0" noProof="0">
                <a:ln>
                  <a:noFill/>
                </a:ln>
                <a:solidFill>
                  <a:prstClr val="black"/>
                </a:solidFill>
                <a:effectLst/>
                <a:uLnTx/>
                <a:uFillTx/>
                <a:latin typeface="Calibri"/>
                <a:ea typeface="+mn-ea"/>
                <a:cs typeface="+mn-cs"/>
              </a:rPr>
              <a:t>		      </a:t>
            </a:r>
            <a:endParaRPr kumimoji="0" lang="en-US" sz="20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endParaRPr kumimoji="0" lang="en-US" sz="2000" b="1" i="0" u="none" strike="noStrike" kern="1200" cap="none" spc="0" normalizeH="0" baseline="0" noProof="0">
              <a:ln>
                <a:noFill/>
              </a:ln>
              <a:solidFill>
                <a:prstClr val="black"/>
              </a:solidFill>
              <a:effectLst/>
              <a:uLnTx/>
              <a:uFillTx/>
              <a:latin typeface="Calibri"/>
              <a:ea typeface="+mn-ea"/>
              <a:cs typeface="+mn-cs"/>
            </a:endParaRPr>
          </a:p>
        </p:txBody>
      </p:sp>
      <p:sp>
        <p:nvSpPr>
          <p:cNvPr id="10" name="Rectangle 4"/>
          <p:cNvSpPr>
            <a:spLocks noChangeArrowheads="1"/>
          </p:cNvSpPr>
          <p:nvPr/>
        </p:nvSpPr>
        <p:spPr bwMode="auto">
          <a:xfrm>
            <a:off x="914400" y="533400"/>
            <a:ext cx="7696200" cy="4585871"/>
          </a:xfrm>
          <a:prstGeom prst="rect">
            <a:avLst/>
          </a:prstGeom>
          <a:noFill/>
          <a:ln w="9525">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C0504D"/>
              </a:solidFill>
              <a:effectLst/>
              <a:uLnTx/>
              <a:uFillTx/>
              <a:latin typeface="Courier New"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C0504D"/>
              </a:solidFill>
              <a:effectLst/>
              <a:uLnTx/>
              <a:uFillTx/>
              <a:latin typeface="Courier New"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C0504D"/>
              </a:solidFill>
              <a:effectLst/>
              <a:uLnTx/>
              <a:uFillTx/>
              <a:latin typeface="Courier New"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C0504D"/>
              </a:solidFill>
              <a:effectLst/>
              <a:uLnTx/>
              <a:uFillTx/>
              <a:latin typeface="Courier New"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C0504D"/>
              </a:solidFill>
              <a:effectLst/>
              <a:uLnTx/>
              <a:uFillTx/>
              <a:latin typeface="Courier New"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C0504D"/>
                </a:solidFill>
                <a:effectLst/>
                <a:uLnTx/>
                <a:uFillTx/>
                <a:latin typeface="Courier New" pitchFamily="49" charset="0"/>
                <a:ea typeface="+mn-ea"/>
                <a:cs typeface="+mn-cs"/>
              </a:rPr>
              <a:t>class</a:t>
            </a:r>
            <a:r>
              <a:rPr kumimoji="0" lang="en-US" sz="1600" b="1" i="0" u="none" strike="noStrike" kern="1200" cap="none" spc="0" normalizeH="0" baseline="0" noProof="0">
                <a:ln>
                  <a:noFill/>
                </a:ln>
                <a:solidFill>
                  <a:prstClr val="black"/>
                </a:solidFill>
                <a:effectLst/>
                <a:uLnTx/>
                <a:uFillTx/>
                <a:latin typeface="Courier New" pitchFamily="49" charset="0"/>
                <a:ea typeface="+mn-ea"/>
                <a:cs typeface="+mn-cs"/>
              </a:rPr>
              <a:t> Clock</a:t>
            </a:r>
            <a:r>
              <a:rPr kumimoji="0" lang="en-US" sz="1600" b="1" i="0" u="none" strike="noStrike" kern="1200" cap="none" spc="0" normalizeH="0" baseline="0" noProof="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FF"/>
                </a:solidFill>
                <a:effectLst/>
                <a:uLnTx/>
                <a:uFillTx/>
                <a:latin typeface="Calibri"/>
                <a:ea typeface="+mn-ea"/>
                <a:cs typeface="+mn-cs"/>
              </a:rPr>
              <a:t>Data Members (Instance Variables):</a:t>
            </a:r>
          </a:p>
          <a:p>
            <a:pPr marL="342900" marR="0" lvl="1" indent="-228600" algn="l" defTabSz="914400" rtl="0" eaLnBrk="1" fontAlgn="auto" latinLnBrk="0" hangingPunct="1">
              <a:lnSpc>
                <a:spcPct val="100000"/>
              </a:lnSpc>
              <a:spcBef>
                <a:spcPts val="0"/>
              </a:spcBef>
              <a:spcAft>
                <a:spcPts val="0"/>
              </a:spcAft>
              <a:buClrTx/>
              <a:buSzTx/>
              <a:buFontTx/>
              <a:buChar char="•"/>
              <a:tabLst/>
              <a:defRPr/>
            </a:pPr>
            <a:r>
              <a:rPr kumimoji="0" lang="en-US" sz="1600" b="1" i="0" u="none" strike="noStrike" kern="1200" cap="none" spc="0" normalizeH="0" baseline="0" noProof="0">
                <a:ln>
                  <a:noFill/>
                </a:ln>
                <a:solidFill>
                  <a:srgbClr val="C0504D"/>
                </a:solidFill>
                <a:effectLst/>
                <a:uLnTx/>
                <a:uFillTx/>
                <a:latin typeface="Courier New" pitchFamily="49" charset="0"/>
                <a:ea typeface="+mn-ea"/>
                <a:cs typeface="+mn-cs"/>
              </a:rPr>
              <a:t>private </a:t>
            </a:r>
            <a:r>
              <a:rPr kumimoji="0" lang="en-US" sz="1600" b="1" i="0" u="none" strike="noStrike" kern="1200" cap="none" spc="0" normalizeH="0" baseline="0" noProof="0" err="1">
                <a:ln>
                  <a:noFill/>
                </a:ln>
                <a:solidFill>
                  <a:srgbClr val="C0504D"/>
                </a:solidFill>
                <a:effectLst/>
                <a:uLnTx/>
                <a:uFillTx/>
                <a:latin typeface="Courier New" pitchFamily="49" charset="0"/>
                <a:ea typeface="+mn-ea"/>
                <a:cs typeface="+mn-cs"/>
              </a:rPr>
              <a:t>int</a:t>
            </a:r>
            <a:r>
              <a:rPr kumimoji="0" lang="en-US" sz="1600" b="1" i="0" u="none" strike="noStrike" kern="1200" cap="none" spc="0" normalizeH="0" baseline="0" noProof="0">
                <a:ln>
                  <a:noFill/>
                </a:ln>
                <a:solidFill>
                  <a:prstClr val="black"/>
                </a:solidFill>
                <a:effectLst/>
                <a:uLnTx/>
                <a:uFillTx/>
                <a:latin typeface="Courier New" pitchFamily="49" charset="0"/>
                <a:ea typeface="+mn-ea"/>
                <a:cs typeface="+mn-cs"/>
              </a:rPr>
              <a:t> hr;  </a:t>
            </a:r>
            <a:r>
              <a:rPr kumimoji="0" lang="en-US" sz="1600" b="1" i="0" u="none" strike="noStrike" kern="1200" cap="none" spc="0" normalizeH="0" baseline="0" noProof="0">
                <a:ln>
                  <a:noFill/>
                </a:ln>
                <a:solidFill>
                  <a:srgbClr val="009900"/>
                </a:solidFill>
                <a:effectLst/>
                <a:uLnTx/>
                <a:uFillTx/>
                <a:latin typeface="Courier New" pitchFamily="49" charset="0"/>
                <a:ea typeface="+mn-ea"/>
                <a:cs typeface="+mn-cs"/>
              </a:rPr>
              <a:t>//store hours</a:t>
            </a:r>
          </a:p>
          <a:p>
            <a:pPr marL="342900" marR="0" lvl="1" indent="-228600" algn="l" defTabSz="914400" rtl="0" eaLnBrk="1" fontAlgn="auto" latinLnBrk="0" hangingPunct="1">
              <a:lnSpc>
                <a:spcPct val="100000"/>
              </a:lnSpc>
              <a:spcBef>
                <a:spcPts val="0"/>
              </a:spcBef>
              <a:spcAft>
                <a:spcPts val="0"/>
              </a:spcAft>
              <a:buClrTx/>
              <a:buSzTx/>
              <a:buFontTx/>
              <a:buChar char="•"/>
              <a:tabLst/>
              <a:defRPr/>
            </a:pPr>
            <a:r>
              <a:rPr kumimoji="0" lang="en-US" sz="1600" b="1" i="0" u="none" strike="noStrike" kern="1200" cap="none" spc="0" normalizeH="0" baseline="0" noProof="0">
                <a:ln>
                  <a:noFill/>
                </a:ln>
                <a:solidFill>
                  <a:srgbClr val="C0504D"/>
                </a:solidFill>
                <a:effectLst/>
                <a:uLnTx/>
                <a:uFillTx/>
                <a:latin typeface="Courier New" pitchFamily="49" charset="0"/>
                <a:ea typeface="+mn-ea"/>
                <a:cs typeface="+mn-cs"/>
              </a:rPr>
              <a:t>etc</a:t>
            </a:r>
            <a:endParaRPr kumimoji="0" lang="en-US" sz="1600" b="1" i="0" u="none" strike="noStrike" kern="1200" cap="none" spc="0" normalizeH="0" baseline="0" noProof="0">
              <a:ln>
                <a:noFill/>
              </a:ln>
              <a:solidFill>
                <a:srgbClr val="009900"/>
              </a:solidFill>
              <a:effectLst/>
              <a:uLnTx/>
              <a:uFillTx/>
              <a:latin typeface="Courier New"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ourier New"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FF"/>
                </a:solidFill>
                <a:effectLst/>
                <a:uLnTx/>
                <a:uFillTx/>
                <a:latin typeface="Calibri"/>
                <a:ea typeface="+mn-ea"/>
                <a:cs typeface="+mn-cs"/>
              </a:rPr>
              <a:t>Methods: </a:t>
            </a:r>
          </a:p>
          <a:p>
            <a:pPr marL="342900" marR="0" lvl="1" indent="-228600" algn="l" defTabSz="914400" rtl="0" eaLnBrk="1" fontAlgn="auto" latinLnBrk="0" hangingPunct="1">
              <a:lnSpc>
                <a:spcPct val="100000"/>
              </a:lnSpc>
              <a:spcBef>
                <a:spcPts val="0"/>
              </a:spcBef>
              <a:spcAft>
                <a:spcPts val="0"/>
              </a:spcAft>
              <a:buClrTx/>
              <a:buSzTx/>
              <a:buFontTx/>
              <a:buChar char="•"/>
              <a:tabLst/>
              <a:defRPr/>
            </a:pPr>
            <a:r>
              <a:rPr kumimoji="0" lang="en-US" sz="1600" b="1" i="0" u="none" strike="noStrike" kern="1200" cap="none" spc="0" normalizeH="0" baseline="0" noProof="0">
                <a:ln>
                  <a:noFill/>
                </a:ln>
                <a:solidFill>
                  <a:srgbClr val="C0504D"/>
                </a:solidFill>
                <a:effectLst/>
                <a:uLnTx/>
                <a:uFillTx/>
                <a:latin typeface="Courier New" pitchFamily="49" charset="0"/>
                <a:ea typeface="+mn-ea"/>
                <a:cs typeface="+mn-cs"/>
              </a:rPr>
              <a:t>public Clock </a:t>
            </a:r>
            <a:r>
              <a:rPr kumimoji="0" lang="en-US" sz="1600" b="1" i="0" u="none" strike="noStrike" kern="1200" cap="none" spc="0" normalizeH="0" baseline="0" noProof="0">
                <a:ln>
                  <a:noFill/>
                </a:ln>
                <a:solidFill>
                  <a:prstClr val="black"/>
                </a:solidFill>
                <a:effectLst/>
                <a:uLnTx/>
                <a:uFillTx/>
                <a:latin typeface="Courier New" pitchFamily="49" charset="0"/>
                <a:ea typeface="+mn-ea"/>
                <a:cs typeface="+mn-cs"/>
              </a:rPr>
              <a:t>(Clock otherClock)</a:t>
            </a:r>
          </a:p>
          <a:p>
            <a:pPr marL="342900" marR="0" lvl="1" indent="-22860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a:ln>
                <a:noFill/>
              </a:ln>
              <a:solidFill>
                <a:prstClr val="black"/>
              </a:solidFill>
              <a:effectLst/>
              <a:uLnTx/>
              <a:uFillTx/>
              <a:latin typeface="Courier New" pitchFamily="49" charset="0"/>
              <a:ea typeface="+mn-ea"/>
              <a:cs typeface="+mn-cs"/>
            </a:endParaRPr>
          </a:p>
          <a:p>
            <a:pPr marL="342900" marR="0" lvl="1" indent="-22860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a:ln>
                <a:noFill/>
              </a:ln>
              <a:solidFill>
                <a:prstClr val="black"/>
              </a:solidFill>
              <a:effectLst/>
              <a:uLnTx/>
              <a:uFillTx/>
              <a:latin typeface="Courier New" pitchFamily="49" charset="0"/>
              <a:ea typeface="+mn-ea"/>
              <a:cs typeface="+mn-cs"/>
            </a:endParaRPr>
          </a:p>
          <a:p>
            <a:pPr marL="342900" marR="0" lvl="1" indent="-22860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srgbClr val="0000FF"/>
              </a:solidFill>
              <a:effectLst/>
              <a:uLnTx/>
              <a:uFillTx/>
              <a:latin typeface="Courier New" pitchFamily="49" charset="0"/>
              <a:ea typeface="+mn-ea"/>
              <a:cs typeface="+mn-cs"/>
            </a:endParaRPr>
          </a:p>
          <a:p>
            <a:pPr marL="342900" marR="0" lvl="1" indent="-22860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itchFamily="34" charset="0"/>
              <a:ea typeface="+mn-ea"/>
              <a:cs typeface="+mn-cs"/>
            </a:endParaRPr>
          </a:p>
          <a:p>
            <a:pPr marL="342900" marR="0" lvl="1" indent="-22860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itchFamily="34" charset="0"/>
              <a:ea typeface="+mn-ea"/>
              <a:cs typeface="+mn-cs"/>
            </a:endParaRPr>
          </a:p>
          <a:p>
            <a:pPr marL="342900" marR="0" lvl="1" indent="-22860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itchFamily="34" charset="0"/>
              <a:ea typeface="+mn-ea"/>
              <a:cs typeface="+mn-cs"/>
            </a:endParaRPr>
          </a:p>
        </p:txBody>
      </p:sp>
      <p:sp>
        <p:nvSpPr>
          <p:cNvPr id="11" name="Rounded Rectangle 10"/>
          <p:cNvSpPr>
            <a:spLocks noChangeAspect="1"/>
          </p:cNvSpPr>
          <p:nvPr/>
        </p:nvSpPr>
        <p:spPr>
          <a:xfrm>
            <a:off x="609600" y="609600"/>
            <a:ext cx="7955280" cy="822960"/>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Calibri"/>
                <a:ea typeface="+mn-ea"/>
                <a:cs typeface="+mn-cs"/>
              </a:rPr>
              <a:t>Copy Constructors in Java</a:t>
            </a:r>
            <a:endParaRPr kumimoji="0" lang="en-US" sz="3600" b="0" i="0" u="none" strike="noStrike" kern="1200" cap="none" spc="0" normalizeH="0" baseline="0" noProof="0">
              <a:ln>
                <a:noFill/>
              </a:ln>
              <a:solidFill>
                <a:srgbClr val="000000"/>
              </a:solidFill>
              <a:effectLst/>
              <a:uLnTx/>
              <a:uFillTx/>
              <a:latin typeface="Calibri"/>
              <a:ea typeface="+mn-ea"/>
              <a:cs typeface="+mn-cs"/>
            </a:endParaRPr>
          </a:p>
        </p:txBody>
      </p:sp>
      <p:sp>
        <p:nvSpPr>
          <p:cNvPr id="13" name="Rectangle 12"/>
          <p:cNvSpPr/>
          <p:nvPr/>
        </p:nvSpPr>
        <p:spPr>
          <a:xfrm>
            <a:off x="762000" y="3962400"/>
            <a:ext cx="7696200" cy="13245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alibri"/>
                <a:ea typeface="+mn-ea"/>
                <a:cs typeface="+mn-cs"/>
              </a:rPr>
              <a:t>As with the equals method which performs </a:t>
            </a:r>
            <a:r>
              <a:rPr kumimoji="0" lang="en-US" sz="2400" b="1" i="0" u="none" strike="noStrike" kern="1200" cap="none" spc="0" normalizeH="0" baseline="0" noProof="0">
                <a:ln>
                  <a:noFill/>
                </a:ln>
                <a:solidFill>
                  <a:srgbClr val="F79646">
                    <a:lumMod val="75000"/>
                  </a:srgbClr>
                </a:solidFill>
                <a:effectLst/>
                <a:uLnTx/>
                <a:uFillTx/>
                <a:latin typeface="Calibri"/>
                <a:ea typeface="+mn-ea"/>
                <a:cs typeface="+mn-cs"/>
              </a:rPr>
              <a:t>deep comparison</a:t>
            </a:r>
            <a:r>
              <a:rPr kumimoji="0" lang="en-US" sz="2400" b="1" i="0" u="none" strike="noStrike" kern="1200" cap="none" spc="0" normalizeH="0" baseline="0" noProof="0">
                <a:ln>
                  <a:noFill/>
                </a:ln>
                <a:solidFill>
                  <a:prstClr val="black"/>
                </a:solidFill>
                <a:effectLst/>
                <a:uLnTx/>
                <a:uFillTx/>
                <a:latin typeface="Calibri"/>
                <a:ea typeface="+mn-ea"/>
                <a:cs typeface="+mn-cs"/>
              </a:rPr>
              <a:t> of objects, the </a:t>
            </a:r>
            <a:r>
              <a:rPr kumimoji="0" lang="en-US" sz="2400" b="1" i="0" u="none" strike="noStrike" kern="1200" cap="none" spc="0" normalizeH="0" baseline="0" noProof="0">
                <a:ln>
                  <a:noFill/>
                </a:ln>
                <a:solidFill>
                  <a:srgbClr val="0000FF"/>
                </a:solidFill>
                <a:effectLst/>
                <a:uLnTx/>
                <a:uFillTx/>
                <a:latin typeface="Calibri"/>
                <a:ea typeface="+mn-ea"/>
                <a:cs typeface="+mn-cs"/>
              </a:rPr>
              <a:t>copy constructor</a:t>
            </a:r>
            <a:r>
              <a:rPr kumimoji="0" lang="en-US" sz="2400" b="1" i="0" u="none" strike="noStrike" kern="1200" cap="none" spc="0" normalizeH="0" baseline="0" noProof="0">
                <a:ln>
                  <a:noFill/>
                </a:ln>
                <a:solidFill>
                  <a:prstClr val="black"/>
                </a:solidFill>
                <a:effectLst/>
                <a:uLnTx/>
                <a:uFillTx/>
                <a:latin typeface="Calibri"/>
                <a:ea typeface="+mn-ea"/>
                <a:cs typeface="+mn-cs"/>
              </a:rPr>
              <a:t> method is meant to perform a </a:t>
            </a:r>
            <a:r>
              <a:rPr kumimoji="0" lang="en-US" sz="2400" b="1" i="0" u="none" strike="noStrike" kern="1200" cap="none" spc="0" normalizeH="0" baseline="0" noProof="0">
                <a:ln>
                  <a:noFill/>
                </a:ln>
                <a:solidFill>
                  <a:srgbClr val="F79646">
                    <a:lumMod val="75000"/>
                  </a:srgbClr>
                </a:solidFill>
                <a:effectLst/>
                <a:uLnTx/>
                <a:uFillTx/>
                <a:latin typeface="Calibri"/>
                <a:ea typeface="+mn-ea"/>
                <a:cs typeface="+mn-cs"/>
              </a:rPr>
              <a:t>deep </a:t>
            </a:r>
            <a:r>
              <a:rPr lang="en-US" sz="2400" b="1">
                <a:solidFill>
                  <a:srgbClr val="F79646">
                    <a:lumMod val="75000"/>
                  </a:srgbClr>
                </a:solidFill>
                <a:latin typeface="Calibri"/>
              </a:rPr>
              <a:t>copy </a:t>
            </a:r>
            <a:r>
              <a:rPr lang="en-US" sz="2400" b="1">
                <a:solidFill>
                  <a:prstClr val="black"/>
                </a:solidFill>
                <a:latin typeface="Calibri"/>
              </a:rPr>
              <a:t>of an object</a:t>
            </a:r>
            <a:r>
              <a:rPr kumimoji="0" lang="en-US" sz="2400" b="1" i="0" u="none" strike="noStrike" kern="1200" cap="none" spc="0" normalizeH="0" baseline="0" noProof="0">
                <a:ln>
                  <a:noFill/>
                </a:ln>
                <a:solidFill>
                  <a:prstClr val="black"/>
                </a:solidFill>
                <a:effectLst/>
                <a:uLnTx/>
                <a:uFillTx/>
                <a:latin typeface="Calibri"/>
                <a:ea typeface="+mn-ea"/>
                <a:cs typeface="+mn-cs"/>
              </a:rPr>
              <a:t>.  </a:t>
            </a:r>
          </a:p>
        </p:txBody>
      </p:sp>
    </p:spTree>
    <p:extLst>
      <p:ext uri="{BB962C8B-B14F-4D97-AF65-F5344CB8AC3E}">
        <p14:creationId xmlns:p14="http://schemas.microsoft.com/office/powerpoint/2010/main" val="1475832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9" name="Rectangle 8"/>
          <p:cNvSpPr/>
          <p:nvPr/>
        </p:nvSpPr>
        <p:spPr>
          <a:xfrm>
            <a:off x="685800" y="381000"/>
            <a:ext cx="7848600" cy="617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endParaRPr kumimoji="0" lang="en-US" sz="16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endParaRPr kumimoji="0" lang="en-US" sz="2000" b="1"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r>
              <a:rPr kumimoji="0" lang="en-US" sz="2000" b="1" i="0" u="none" strike="noStrike" kern="1200" cap="none" spc="0" normalizeH="0" baseline="0" noProof="0">
                <a:ln>
                  <a:noFill/>
                </a:ln>
                <a:solidFill>
                  <a:prstClr val="black"/>
                </a:solidFill>
                <a:effectLst/>
                <a:uLnTx/>
                <a:uFillTx/>
                <a:latin typeface="Calibri"/>
                <a:ea typeface="+mn-ea"/>
                <a:cs typeface="+mn-cs"/>
              </a:rPr>
              <a:t>		      </a:t>
            </a:r>
            <a:endParaRPr kumimoji="0" lang="en-US" sz="20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tab pos="457200" algn="l"/>
                <a:tab pos="914400" algn="l"/>
                <a:tab pos="1371600" algn="l"/>
                <a:tab pos="1828800" algn="l"/>
              </a:tabLst>
              <a:defRPr/>
            </a:pPr>
            <a:endParaRPr kumimoji="0" lang="en-US" sz="2000" b="1" i="0" u="none" strike="noStrike" kern="1200" cap="none" spc="0" normalizeH="0" baseline="0" noProof="0">
              <a:ln>
                <a:noFill/>
              </a:ln>
              <a:solidFill>
                <a:prstClr val="black"/>
              </a:solidFill>
              <a:effectLst/>
              <a:uLnTx/>
              <a:uFillTx/>
              <a:latin typeface="Calibri"/>
              <a:ea typeface="+mn-ea"/>
              <a:cs typeface="+mn-cs"/>
            </a:endParaRPr>
          </a:p>
        </p:txBody>
      </p:sp>
      <p:sp>
        <p:nvSpPr>
          <p:cNvPr id="10" name="Rectangle 4"/>
          <p:cNvSpPr>
            <a:spLocks noChangeArrowheads="1"/>
          </p:cNvSpPr>
          <p:nvPr/>
        </p:nvSpPr>
        <p:spPr bwMode="auto">
          <a:xfrm>
            <a:off x="914400" y="533400"/>
            <a:ext cx="7696200" cy="5262979"/>
          </a:xfrm>
          <a:prstGeom prst="rect">
            <a:avLst/>
          </a:prstGeom>
          <a:noFill/>
          <a:ln w="9525">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tab pos="463550" algn="l"/>
                <a:tab pos="914400" algn="l"/>
                <a:tab pos="1377950" algn="l"/>
                <a:tab pos="1828800" algn="l"/>
              </a:tabLst>
              <a:defRPr/>
            </a:pPr>
            <a:r>
              <a:rPr kumimoji="0" lang="en-US" sz="2000" b="1" i="0" u="none" strike="noStrike" kern="1200" cap="none" spc="0" normalizeH="0" baseline="0" noProof="0">
                <a:ln>
                  <a:noFill/>
                </a:ln>
                <a:solidFill>
                  <a:prstClr val="black"/>
                </a:solidFill>
                <a:effectLst/>
                <a:uLnTx/>
                <a:uFillTx/>
                <a:latin typeface="Calibri" pitchFamily="34" charset="0"/>
                <a:ea typeface="+mn-ea"/>
                <a:cs typeface="+mn-cs"/>
              </a:rPr>
              <a:t>// copy constructor</a:t>
            </a:r>
          </a:p>
          <a:p>
            <a:pPr marL="0" marR="0" lvl="0" indent="0" algn="l" defTabSz="914400" rtl="0" eaLnBrk="1" fontAlgn="auto" latinLnBrk="0" hangingPunct="1">
              <a:lnSpc>
                <a:spcPct val="100000"/>
              </a:lnSpc>
              <a:spcBef>
                <a:spcPts val="0"/>
              </a:spcBef>
              <a:spcAft>
                <a:spcPts val="0"/>
              </a:spcAft>
              <a:buClrTx/>
              <a:buSzTx/>
              <a:buFontTx/>
              <a:buNone/>
              <a:tabLst>
                <a:tab pos="463550" algn="l"/>
                <a:tab pos="914400" algn="l"/>
                <a:tab pos="1377950" algn="l"/>
                <a:tab pos="1828800" algn="l"/>
              </a:tabLst>
              <a:defRPr/>
            </a:pPr>
            <a:r>
              <a:rPr kumimoji="0" lang="en-US" sz="2000" b="1" i="0" u="none" strike="noStrike" kern="1200" cap="none" spc="0" normalizeH="0" baseline="0" noProof="0">
                <a:ln>
                  <a:noFill/>
                </a:ln>
                <a:solidFill>
                  <a:prstClr val="black"/>
                </a:solidFill>
                <a:effectLst/>
                <a:uLnTx/>
                <a:uFillTx/>
                <a:latin typeface="Calibri" pitchFamily="34" charset="0"/>
                <a:ea typeface="+mn-ea"/>
                <a:cs typeface="+mn-cs"/>
              </a:rPr>
              <a:t>public </a:t>
            </a:r>
            <a:r>
              <a:rPr lang="en-US" sz="2000" b="1">
                <a:solidFill>
                  <a:prstClr val="black"/>
                </a:solidFill>
                <a:latin typeface="Calibri" pitchFamily="34" charset="0"/>
              </a:rPr>
              <a:t>Clock</a:t>
            </a:r>
            <a:r>
              <a:rPr kumimoji="0" lang="en-US" sz="2000" b="1" i="0" u="none" strike="noStrike" kern="1200" cap="none" spc="0" normalizeH="0" baseline="0" noProof="0">
                <a:ln>
                  <a:noFill/>
                </a:ln>
                <a:solidFill>
                  <a:prstClr val="black"/>
                </a:solidFill>
                <a:effectLst/>
                <a:uLnTx/>
                <a:uFillTx/>
                <a:latin typeface="Calibri" pitchFamily="34" charset="0"/>
                <a:ea typeface="+mn-ea"/>
                <a:cs typeface="+mn-cs"/>
              </a:rPr>
              <a:t>(Clock </a:t>
            </a:r>
            <a:r>
              <a:rPr kumimoji="0" lang="en-US" sz="2000" b="1" i="0" u="none" strike="noStrike" kern="1200" cap="none" spc="0" normalizeH="0" baseline="0" noProof="0" err="1">
                <a:ln>
                  <a:noFill/>
                </a:ln>
                <a:solidFill>
                  <a:prstClr val="black"/>
                </a:solidFill>
                <a:effectLst/>
                <a:uLnTx/>
                <a:uFillTx/>
                <a:latin typeface="Calibri" pitchFamily="34" charset="0"/>
                <a:ea typeface="+mn-ea"/>
                <a:cs typeface="+mn-cs"/>
              </a:rPr>
              <a:t>otherClock</a:t>
            </a:r>
            <a:r>
              <a:rPr kumimoji="0" lang="en-US" sz="2000" b="1" i="0" u="none" strike="noStrike" kern="1200" cap="none" spc="0" normalizeH="0" baseline="0" noProof="0">
                <a:ln>
                  <a:noFill/>
                </a:ln>
                <a:solidFill>
                  <a:prstClr val="black"/>
                </a:solidFill>
                <a:effectLst/>
                <a:uLnTx/>
                <a:uFillTx/>
                <a:latin typeface="Calibri"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tab pos="463550" algn="l"/>
                <a:tab pos="914400" algn="l"/>
                <a:tab pos="1377950" algn="l"/>
                <a:tab pos="1828800" algn="l"/>
              </a:tabLst>
              <a:defRPr/>
            </a:pPr>
            <a:r>
              <a:rPr kumimoji="0" lang="en-US" sz="2000" b="1" i="0" u="none" strike="noStrike" kern="1200" cap="none" spc="0" normalizeH="0" baseline="0" noProof="0">
                <a:ln>
                  <a:noFill/>
                </a:ln>
                <a:solidFill>
                  <a:prstClr val="black"/>
                </a:solidFill>
                <a:effectLst/>
                <a:uLnTx/>
                <a:uFillTx/>
                <a:latin typeface="Calibri"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tab pos="463550" algn="l"/>
                <a:tab pos="914400" algn="l"/>
                <a:tab pos="1377950" algn="l"/>
                <a:tab pos="1828800" algn="l"/>
              </a:tabLst>
              <a:defRPr/>
            </a:pPr>
            <a:r>
              <a:rPr kumimoji="0" lang="en-US" sz="2000" b="1" i="0" u="none" strike="noStrike" kern="1200" cap="none" spc="0" normalizeH="0" baseline="0" noProof="0">
                <a:ln>
                  <a:noFill/>
                </a:ln>
                <a:solidFill>
                  <a:prstClr val="black"/>
                </a:solidFill>
                <a:effectLst/>
                <a:uLnTx/>
                <a:uFillTx/>
                <a:latin typeface="Calibri" pitchFamily="34" charset="0"/>
                <a:ea typeface="+mn-ea"/>
                <a:cs typeface="+mn-cs"/>
              </a:rPr>
              <a:t>	hr = otherClock.hr;</a:t>
            </a:r>
          </a:p>
          <a:p>
            <a:pPr marL="0" marR="0" lvl="0" indent="0" algn="l" defTabSz="914400" rtl="0" eaLnBrk="1" fontAlgn="auto" latinLnBrk="0" hangingPunct="1">
              <a:lnSpc>
                <a:spcPct val="100000"/>
              </a:lnSpc>
              <a:spcBef>
                <a:spcPts val="0"/>
              </a:spcBef>
              <a:spcAft>
                <a:spcPts val="0"/>
              </a:spcAft>
              <a:buClrTx/>
              <a:buSzTx/>
              <a:buFontTx/>
              <a:buNone/>
              <a:tabLst>
                <a:tab pos="463550" algn="l"/>
                <a:tab pos="914400" algn="l"/>
                <a:tab pos="1377950" algn="l"/>
                <a:tab pos="1828800" algn="l"/>
              </a:tabLst>
              <a:defRPr/>
            </a:pPr>
            <a:r>
              <a:rPr lang="en-US" sz="2000" b="1">
                <a:solidFill>
                  <a:prstClr val="black"/>
                </a:solidFill>
                <a:latin typeface="Calibri" pitchFamily="34" charset="0"/>
              </a:rPr>
              <a:t>	</a:t>
            </a:r>
            <a:r>
              <a:rPr kumimoji="0" lang="en-US" sz="2000" b="1" i="0" u="none" strike="noStrike" kern="1200" cap="none" spc="0" normalizeH="0" baseline="0" noProof="0">
                <a:ln>
                  <a:noFill/>
                </a:ln>
                <a:solidFill>
                  <a:prstClr val="black"/>
                </a:solidFill>
                <a:effectLst/>
                <a:uLnTx/>
                <a:uFillTx/>
                <a:latin typeface="Calibri" pitchFamily="34" charset="0"/>
                <a:ea typeface="+mn-ea"/>
                <a:cs typeface="+mn-cs"/>
              </a:rPr>
              <a:t>min = </a:t>
            </a:r>
            <a:r>
              <a:rPr kumimoji="0" lang="en-US" sz="2000" b="1" i="0" u="none" strike="noStrike" kern="1200" cap="none" spc="0" normalizeH="0" baseline="0" noProof="0" err="1">
                <a:ln>
                  <a:noFill/>
                </a:ln>
                <a:solidFill>
                  <a:prstClr val="black"/>
                </a:solidFill>
                <a:effectLst/>
                <a:uLnTx/>
                <a:uFillTx/>
                <a:latin typeface="Calibri" pitchFamily="34" charset="0"/>
                <a:ea typeface="+mn-ea"/>
                <a:cs typeface="+mn-cs"/>
              </a:rPr>
              <a:t>otherClock.</a:t>
            </a:r>
            <a:r>
              <a:rPr kumimoji="0" lang="en-US" sz="2000" b="1" i="0" u="none" strike="noStrike" kern="1200" cap="none" spc="0" normalizeH="0" baseline="0" noProof="0">
                <a:ln>
                  <a:noFill/>
                </a:ln>
                <a:solidFill>
                  <a:prstClr val="black"/>
                </a:solidFill>
                <a:effectLst/>
                <a:uLnTx/>
                <a:uFillTx/>
                <a:latin typeface="Calibri" pitchFamily="34" charset="0"/>
                <a:ea typeface="+mn-ea"/>
                <a:cs typeface="+mn-cs"/>
              </a:rPr>
              <a:t>min;</a:t>
            </a:r>
          </a:p>
          <a:p>
            <a:pPr marL="0" marR="0" lvl="0" indent="0" algn="l" defTabSz="914400" rtl="0" eaLnBrk="1" fontAlgn="auto" latinLnBrk="0" hangingPunct="1">
              <a:lnSpc>
                <a:spcPct val="100000"/>
              </a:lnSpc>
              <a:spcBef>
                <a:spcPts val="0"/>
              </a:spcBef>
              <a:spcAft>
                <a:spcPts val="0"/>
              </a:spcAft>
              <a:buClrTx/>
              <a:buSzTx/>
              <a:buFontTx/>
              <a:buNone/>
              <a:tabLst>
                <a:tab pos="463550" algn="l"/>
                <a:tab pos="914400" algn="l"/>
                <a:tab pos="1377950" algn="l"/>
                <a:tab pos="1828800" algn="l"/>
              </a:tabLst>
              <a:defRPr/>
            </a:pPr>
            <a:r>
              <a:rPr kumimoji="0" lang="en-US" sz="2000" b="1" i="0" u="none" strike="noStrike" kern="1200" cap="none" spc="0" normalizeH="0" baseline="0" noProof="0">
                <a:ln>
                  <a:noFill/>
                </a:ln>
                <a:solidFill>
                  <a:prstClr val="black"/>
                </a:solidFill>
                <a:effectLst/>
                <a:uLnTx/>
                <a:uFillTx/>
                <a:latin typeface="Calibri" pitchFamily="34" charset="0"/>
                <a:ea typeface="+mn-ea"/>
                <a:cs typeface="+mn-cs"/>
              </a:rPr>
              <a:t>        sec = </a:t>
            </a:r>
            <a:r>
              <a:rPr kumimoji="0" lang="en-US" sz="2000" b="1" i="0" u="none" strike="noStrike" kern="1200" cap="none" spc="0" normalizeH="0" baseline="0" noProof="0" err="1">
                <a:ln>
                  <a:noFill/>
                </a:ln>
                <a:solidFill>
                  <a:prstClr val="black"/>
                </a:solidFill>
                <a:effectLst/>
                <a:uLnTx/>
                <a:uFillTx/>
                <a:latin typeface="Calibri" pitchFamily="34" charset="0"/>
                <a:ea typeface="+mn-ea"/>
                <a:cs typeface="+mn-cs"/>
              </a:rPr>
              <a:t>otherClock.</a:t>
            </a:r>
            <a:r>
              <a:rPr kumimoji="0" lang="en-US" sz="2000" b="1" i="0" u="none" strike="noStrike" kern="1200" cap="none" spc="0" normalizeH="0" baseline="0" noProof="0">
                <a:ln>
                  <a:noFill/>
                </a:ln>
                <a:solidFill>
                  <a:prstClr val="black"/>
                </a:solidFill>
                <a:effectLst/>
                <a:uLnTx/>
                <a:uFillTx/>
                <a:latin typeface="Calibri" pitchFamily="34" charset="0"/>
                <a:ea typeface="+mn-ea"/>
                <a:cs typeface="+mn-cs"/>
              </a:rPr>
              <a:t>sec;</a:t>
            </a:r>
          </a:p>
          <a:p>
            <a:pPr marL="0" marR="0" lvl="0" indent="0" algn="l" defTabSz="914400" rtl="0" eaLnBrk="1" fontAlgn="auto" latinLnBrk="0" hangingPunct="1">
              <a:lnSpc>
                <a:spcPct val="100000"/>
              </a:lnSpc>
              <a:spcBef>
                <a:spcPts val="0"/>
              </a:spcBef>
              <a:spcAft>
                <a:spcPts val="0"/>
              </a:spcAft>
              <a:buClrTx/>
              <a:buSzTx/>
              <a:buFontTx/>
              <a:buNone/>
              <a:tabLst>
                <a:tab pos="463550" algn="l"/>
                <a:tab pos="914400" algn="l"/>
                <a:tab pos="1377950" algn="l"/>
                <a:tab pos="1828800" algn="l"/>
              </a:tabLst>
              <a:defRPr/>
            </a:pPr>
            <a:r>
              <a:rPr kumimoji="0" lang="en-US" sz="2000" b="1" i="0" u="none" strike="noStrike" kern="1200" cap="none" spc="0" normalizeH="0" baseline="0" noProof="0">
                <a:ln>
                  <a:noFill/>
                </a:ln>
                <a:solidFill>
                  <a:prstClr val="black"/>
                </a:solidFill>
                <a:effectLst/>
                <a:uLnTx/>
                <a:uFillTx/>
                <a:latin typeface="Calibri"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tab pos="463550" algn="l"/>
              </a:tabLst>
              <a:defRPr/>
            </a:pPr>
            <a:r>
              <a:rPr kumimoji="0" lang="en-US" sz="1600" b="1" i="0" u="none" strike="noStrike" kern="1200" cap="none" spc="0" normalizeH="0" baseline="0" noProof="0">
                <a:ln>
                  <a:noFill/>
                </a:ln>
                <a:solidFill>
                  <a:srgbClr val="C0504D"/>
                </a:solidFill>
                <a:effectLst/>
                <a:uLnTx/>
                <a:uFillTx/>
                <a:latin typeface="Courier New" pitchFamily="49" charset="0"/>
                <a:ea typeface="+mn-ea"/>
                <a:cs typeface="+mn-cs"/>
              </a:rPr>
              <a:t>	</a:t>
            </a:r>
            <a:endParaRPr kumimoji="0" lang="en-US" sz="2000" b="1" i="0" u="none" strike="noStrike" kern="1200" cap="none" spc="0" normalizeH="0" baseline="0" noProof="0">
              <a:ln>
                <a:noFill/>
              </a:ln>
              <a:solidFill>
                <a:prstClr val="black"/>
              </a:solidFill>
              <a:effectLst/>
              <a:uLnTx/>
              <a:uFillTx/>
              <a:latin typeface="Calibri" pitchFamily="34" charset="0"/>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tab pos="0" algn="l"/>
              </a:tabLst>
              <a:defRPr/>
            </a:pPr>
            <a:r>
              <a:rPr kumimoji="0" lang="en-US" sz="2000" b="0" i="0" u="none" strike="noStrike" kern="1200" cap="none" spc="0" normalizeH="0" baseline="0" noProof="0">
                <a:ln>
                  <a:noFill/>
                </a:ln>
                <a:solidFill>
                  <a:srgbClr val="0000FF"/>
                </a:solidFill>
                <a:effectLst/>
                <a:uLnTx/>
                <a:uFillTx/>
                <a:latin typeface="Calibri" pitchFamily="34" charset="0"/>
                <a:ea typeface="+mn-ea"/>
                <a:cs typeface="+mn-cs"/>
              </a:rPr>
              <a:t>Java takes this to be a constructor because it has the same name as the class, and has no return type declared. It is a copy constructor since the value that the new object is initialized to is copied from the existing Clock object based to it.</a:t>
            </a:r>
          </a:p>
          <a:p>
            <a:pPr marL="0" marR="0" lvl="1" indent="0" algn="l" defTabSz="914400" rtl="0" eaLnBrk="1" fontAlgn="auto" latinLnBrk="0" hangingPunct="1">
              <a:lnSpc>
                <a:spcPct val="100000"/>
              </a:lnSpc>
              <a:spcBef>
                <a:spcPts val="0"/>
              </a:spcBef>
              <a:spcAft>
                <a:spcPts val="0"/>
              </a:spcAft>
              <a:buClrTx/>
              <a:buSzTx/>
              <a:buFontTx/>
              <a:buNone/>
              <a:tabLst>
                <a:tab pos="0" algn="l"/>
              </a:tabLst>
              <a:defRPr/>
            </a:pPr>
            <a:endParaRPr kumimoji="0" lang="en-US" sz="2000" b="1" i="0" u="none" strike="noStrike" kern="1200" cap="none" spc="0" normalizeH="0" baseline="0" noProof="0">
              <a:ln>
                <a:noFill/>
              </a:ln>
              <a:solidFill>
                <a:prstClr val="black"/>
              </a:solidFill>
              <a:effectLst/>
              <a:uLnTx/>
              <a:uFillTx/>
              <a:latin typeface="Calibri" pitchFamily="34" charset="0"/>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tab pos="0" algn="l"/>
              </a:tabLst>
              <a:defRPr/>
            </a:pPr>
            <a:r>
              <a:rPr lang="en-US" sz="2000">
                <a:solidFill>
                  <a:srgbClr val="0000FF"/>
                </a:solidFill>
                <a:latin typeface="Calibri" pitchFamily="34" charset="0"/>
              </a:rPr>
              <a:t>The following creates a new Clock object named clock2 with the same values currently in Clock object clock1.</a:t>
            </a:r>
          </a:p>
          <a:p>
            <a:pPr marL="0" marR="0" lvl="1" indent="0" algn="l" defTabSz="914400" rtl="0" eaLnBrk="1" fontAlgn="auto" latinLnBrk="0" hangingPunct="1">
              <a:lnSpc>
                <a:spcPct val="100000"/>
              </a:lnSpc>
              <a:spcBef>
                <a:spcPts val="0"/>
              </a:spcBef>
              <a:spcAft>
                <a:spcPts val="0"/>
              </a:spcAft>
              <a:buClrTx/>
              <a:buSzTx/>
              <a:buFontTx/>
              <a:buNone/>
              <a:tabLst>
                <a:tab pos="0" algn="l"/>
              </a:tabLst>
              <a:defRPr/>
            </a:pPr>
            <a:endParaRPr kumimoji="0" lang="en-US" sz="2000" b="1" i="0" u="none" strike="noStrike" kern="1200" cap="none" spc="0" normalizeH="0" baseline="0" noProof="0">
              <a:ln>
                <a:noFill/>
              </a:ln>
              <a:solidFill>
                <a:srgbClr val="F79646">
                  <a:lumMod val="75000"/>
                </a:srgbClr>
              </a:solidFill>
              <a:effectLst/>
              <a:uLnTx/>
              <a:uFillTx/>
              <a:latin typeface="Calibri" pitchFamily="34" charset="0"/>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tab pos="0" algn="l"/>
              </a:tabLst>
              <a:defRPr/>
            </a:pPr>
            <a:r>
              <a:rPr lang="en-US" sz="2000" b="1">
                <a:solidFill>
                  <a:prstClr val="black"/>
                </a:solidFill>
                <a:latin typeface="Calibri" pitchFamily="34" charset="0"/>
              </a:rPr>
              <a:t>c</a:t>
            </a:r>
            <a:r>
              <a:rPr kumimoji="0" lang="en-US" sz="2000" b="1" i="0" u="none" strike="noStrike" kern="1200" cap="none" spc="0" normalizeH="0" baseline="0" noProof="0">
                <a:ln>
                  <a:noFill/>
                </a:ln>
                <a:solidFill>
                  <a:prstClr val="black"/>
                </a:solidFill>
                <a:effectLst/>
                <a:uLnTx/>
                <a:uFillTx/>
                <a:latin typeface="Calibri" pitchFamily="34" charset="0"/>
                <a:ea typeface="+mn-ea"/>
                <a:cs typeface="+mn-cs"/>
              </a:rPr>
              <a:t>lock2</a:t>
            </a:r>
            <a:r>
              <a:rPr lang="en-US" sz="2000" b="1">
                <a:solidFill>
                  <a:prstClr val="black"/>
                </a:solidFill>
                <a:latin typeface="Calibri" pitchFamily="34" charset="0"/>
              </a:rPr>
              <a:t> = new Clock(clock1)</a:t>
            </a:r>
            <a:endParaRPr kumimoji="0" lang="en-US" sz="2000" b="1" i="0" u="none" strike="noStrike" kern="1200" cap="none" spc="0" normalizeH="0" baseline="0" noProof="0">
              <a:ln>
                <a:noFill/>
              </a:ln>
              <a:solidFill>
                <a:prstClr val="black"/>
              </a:solidFill>
              <a:effectLst/>
              <a:uLnTx/>
              <a:uFillTx/>
              <a:latin typeface="Calibri" pitchFamily="34" charset="0"/>
              <a:ea typeface="+mn-ea"/>
              <a:cs typeface="+mn-cs"/>
            </a:endParaRPr>
          </a:p>
        </p:txBody>
      </p:sp>
    </p:spTree>
    <p:extLst>
      <p:ext uri="{BB962C8B-B14F-4D97-AF65-F5344CB8AC3E}">
        <p14:creationId xmlns:p14="http://schemas.microsoft.com/office/powerpoint/2010/main" val="617947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10" name="Rectangle 9"/>
          <p:cNvSpPr/>
          <p:nvPr/>
        </p:nvSpPr>
        <p:spPr>
          <a:xfrm>
            <a:off x="914400" y="1905000"/>
            <a:ext cx="7315200" cy="327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spcAft>
                <a:spcPts val="600"/>
              </a:spcAft>
            </a:pPr>
            <a:r>
              <a:rPr lang="en-US" sz="2400">
                <a:solidFill>
                  <a:schemeClr val="tx1"/>
                </a:solidFill>
              </a:rPr>
              <a:t>A </a:t>
            </a:r>
            <a:r>
              <a:rPr lang="en-US" sz="2400">
                <a:solidFill>
                  <a:srgbClr val="E46C0A"/>
                </a:solidFill>
              </a:rPr>
              <a:t>data t</a:t>
            </a:r>
            <a:r>
              <a:rPr lang="en-US" sz="2400">
                <a:solidFill>
                  <a:schemeClr val="accent6">
                    <a:lumMod val="75000"/>
                  </a:schemeClr>
                </a:solidFill>
              </a:rPr>
              <a:t>ype </a:t>
            </a:r>
            <a:r>
              <a:rPr lang="en-US" sz="2400">
                <a:solidFill>
                  <a:schemeClr val="tx1"/>
                </a:solidFill>
              </a:rPr>
              <a:t>is a set of values and a set of operators that operate on those values.</a:t>
            </a:r>
          </a:p>
          <a:p>
            <a:pPr>
              <a:spcAft>
                <a:spcPts val="600"/>
              </a:spcAft>
            </a:pPr>
            <a:endParaRPr lang="en-US" sz="2400">
              <a:solidFill>
                <a:schemeClr val="tx1"/>
              </a:solidFill>
            </a:endParaRPr>
          </a:p>
          <a:p>
            <a:pPr>
              <a:spcAft>
                <a:spcPts val="600"/>
              </a:spcAft>
            </a:pPr>
            <a:r>
              <a:rPr lang="en-US" sz="2400">
                <a:solidFill>
                  <a:schemeClr val="tx1"/>
                </a:solidFill>
              </a:rPr>
              <a:t>For example, the integer (primitive data) type:</a:t>
            </a:r>
          </a:p>
          <a:p>
            <a:pPr marL="457200" indent="-457200">
              <a:spcAft>
                <a:spcPts val="600"/>
              </a:spcAft>
              <a:buAutoNum type="alphaLcParenBoth"/>
            </a:pPr>
            <a:r>
              <a:rPr lang="en-US" sz="2400">
                <a:solidFill>
                  <a:srgbClr val="0000FF"/>
                </a:solidFill>
              </a:rPr>
              <a:t>Set of integer values</a:t>
            </a:r>
            <a:endParaRPr lang="en-US" sz="2400">
              <a:solidFill>
                <a:schemeClr val="tx1"/>
              </a:solidFill>
            </a:endParaRPr>
          </a:p>
          <a:p>
            <a:pPr marL="457200" indent="-457200">
              <a:spcAft>
                <a:spcPts val="600"/>
              </a:spcAft>
              <a:buAutoNum type="alphaLcParenBoth"/>
            </a:pPr>
            <a:r>
              <a:rPr lang="en-US" sz="2400">
                <a:solidFill>
                  <a:srgbClr val="0000FF"/>
                </a:solidFill>
              </a:rPr>
              <a:t>Set of operators:  </a:t>
            </a:r>
            <a:r>
              <a:rPr lang="en-US" sz="2400">
                <a:solidFill>
                  <a:schemeClr val="tx1"/>
                </a:solidFill>
              </a:rPr>
              <a:t>+, -, *, /, etc.</a:t>
            </a:r>
          </a:p>
        </p:txBody>
      </p:sp>
      <p:sp>
        <p:nvSpPr>
          <p:cNvPr id="11" name="Rounded Rectangle 10"/>
          <p:cNvSpPr>
            <a:spLocks noChangeAspect="1"/>
          </p:cNvSpPr>
          <p:nvPr/>
        </p:nvSpPr>
        <p:spPr>
          <a:xfrm>
            <a:off x="609600" y="609600"/>
            <a:ext cx="7955280" cy="822960"/>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chemeClr val="tx1"/>
                </a:solidFill>
              </a:rPr>
              <a:t>Data Type</a:t>
            </a:r>
            <a:endParaRPr lang="en-US" sz="3600">
              <a:solidFill>
                <a:srgbClr val="000000"/>
              </a:solidFill>
            </a:endParaRPr>
          </a:p>
        </p:txBody>
      </p:sp>
      <p:sp>
        <p:nvSpPr>
          <p:cNvPr id="12" name="Slide Number Placeholder 11"/>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10" name="Rectangle 9"/>
          <p:cNvSpPr/>
          <p:nvPr/>
        </p:nvSpPr>
        <p:spPr>
          <a:xfrm>
            <a:off x="762000" y="2286000"/>
            <a:ext cx="7696200" cy="28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spcAft>
                <a:spcPts val="600"/>
              </a:spcAft>
            </a:pPr>
            <a:endParaRPr lang="en-US" sz="2400">
              <a:solidFill>
                <a:srgbClr val="0000FF"/>
              </a:solidFill>
            </a:endParaRPr>
          </a:p>
          <a:p>
            <a:pPr>
              <a:spcAft>
                <a:spcPts val="600"/>
              </a:spcAft>
            </a:pPr>
            <a:r>
              <a:rPr lang="en-US" sz="2400">
                <a:solidFill>
                  <a:srgbClr val="0000FF"/>
                </a:solidFill>
              </a:rPr>
              <a:t>Special reference </a:t>
            </a:r>
            <a:r>
              <a:rPr lang="en-US" sz="2400">
                <a:solidFill>
                  <a:srgbClr val="E46C0A"/>
                </a:solidFill>
              </a:rPr>
              <a:t>this </a:t>
            </a:r>
            <a:r>
              <a:rPr lang="en-US" sz="2400">
                <a:solidFill>
                  <a:schemeClr val="tx1"/>
                </a:solidFill>
              </a:rPr>
              <a:t>refers (“points”) to the object instance that a called method is part of.</a:t>
            </a:r>
          </a:p>
          <a:p>
            <a:pPr>
              <a:spcAft>
                <a:spcPts val="600"/>
              </a:spcAft>
            </a:pPr>
            <a:endParaRPr lang="en-US" sz="2400">
              <a:solidFill>
                <a:schemeClr val="tx1"/>
              </a:solidFill>
            </a:endParaRPr>
          </a:p>
          <a:p>
            <a:pPr>
              <a:spcAft>
                <a:spcPts val="600"/>
              </a:spcAft>
            </a:pPr>
            <a:r>
              <a:rPr lang="en-US" sz="2400">
                <a:solidFill>
                  <a:schemeClr val="tx1"/>
                </a:solidFill>
              </a:rPr>
              <a:t>One use of </a:t>
            </a:r>
            <a:r>
              <a:rPr lang="en-US" sz="2400">
                <a:solidFill>
                  <a:srgbClr val="E46C0A"/>
                </a:solidFill>
              </a:rPr>
              <a:t>this</a:t>
            </a:r>
            <a:r>
              <a:rPr lang="en-US" sz="2400">
                <a:solidFill>
                  <a:schemeClr val="tx1"/>
                </a:solidFill>
              </a:rPr>
              <a:t> is to escape the scope of a method.</a:t>
            </a:r>
          </a:p>
          <a:p>
            <a:pPr marL="395288" indent="-395288">
              <a:spcAft>
                <a:spcPts val="600"/>
              </a:spcAft>
            </a:pPr>
            <a:endParaRPr lang="en-US" sz="2400">
              <a:solidFill>
                <a:schemeClr val="tx1"/>
              </a:solidFill>
            </a:endParaRPr>
          </a:p>
          <a:p>
            <a:pPr>
              <a:spcAft>
                <a:spcPts val="600"/>
              </a:spcAft>
            </a:pPr>
            <a:endParaRPr lang="en-US" sz="2400">
              <a:solidFill>
                <a:schemeClr val="tx1"/>
              </a:solidFill>
            </a:endParaRPr>
          </a:p>
        </p:txBody>
      </p:sp>
      <p:sp>
        <p:nvSpPr>
          <p:cNvPr id="11" name="Rounded Rectangle 10"/>
          <p:cNvSpPr>
            <a:spLocks noChangeAspect="1"/>
          </p:cNvSpPr>
          <p:nvPr/>
        </p:nvSpPr>
        <p:spPr>
          <a:xfrm>
            <a:off x="609600" y="609600"/>
            <a:ext cx="7955280" cy="822960"/>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chemeClr val="tx1"/>
                </a:solidFill>
              </a:rPr>
              <a:t>Special Reference this</a:t>
            </a:r>
            <a:endParaRPr lang="en-US" sz="3600">
              <a:solidFill>
                <a:srgbClr val="000000"/>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10" name="Rectangle 9"/>
          <p:cNvSpPr/>
          <p:nvPr/>
        </p:nvSpPr>
        <p:spPr>
          <a:xfrm>
            <a:off x="914400" y="533400"/>
            <a:ext cx="7315200" cy="609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a:solidFill>
                  <a:schemeClr val="tx1"/>
                </a:solidFill>
              </a:rPr>
              <a:t>public class </a:t>
            </a:r>
            <a:r>
              <a:rPr lang="en-US" b="1" err="1">
                <a:solidFill>
                  <a:schemeClr val="tx1"/>
                </a:solidFill>
              </a:rPr>
              <a:t>XYCoord</a:t>
            </a:r>
            <a:endParaRPr lang="en-US" b="1">
              <a:solidFill>
                <a:schemeClr val="tx1"/>
              </a:solidFill>
            </a:endParaRPr>
          </a:p>
          <a:p>
            <a:r>
              <a:rPr lang="en-US" b="1">
                <a:solidFill>
                  <a:schemeClr val="tx1"/>
                </a:solidFill>
              </a:rPr>
              <a:t>{</a:t>
            </a:r>
          </a:p>
          <a:p>
            <a:pPr>
              <a:tabLst>
                <a:tab pos="576263" algn="l"/>
              </a:tabLst>
            </a:pPr>
            <a:r>
              <a:rPr lang="en-US" b="1">
                <a:solidFill>
                  <a:schemeClr val="tx1"/>
                </a:solidFill>
              </a:rPr>
              <a:t>	// instance variables </a:t>
            </a:r>
          </a:p>
          <a:p>
            <a:pPr>
              <a:tabLst>
                <a:tab pos="576263" algn="l"/>
              </a:tabLst>
            </a:pPr>
            <a:r>
              <a:rPr lang="en-US" b="1">
                <a:solidFill>
                  <a:schemeClr val="tx1"/>
                </a:solidFill>
              </a:rPr>
              <a:t>	private </a:t>
            </a:r>
            <a:r>
              <a:rPr lang="en-US" b="1" err="1">
                <a:solidFill>
                  <a:schemeClr val="tx1"/>
                </a:solidFill>
              </a:rPr>
              <a:t>int</a:t>
            </a:r>
            <a:r>
              <a:rPr lang="en-US" b="1">
                <a:solidFill>
                  <a:schemeClr val="tx1"/>
                </a:solidFill>
              </a:rPr>
              <a:t> x;</a:t>
            </a:r>
          </a:p>
          <a:p>
            <a:pPr>
              <a:tabLst>
                <a:tab pos="576263" algn="l"/>
              </a:tabLst>
            </a:pPr>
            <a:r>
              <a:rPr lang="en-US" b="1">
                <a:solidFill>
                  <a:schemeClr val="tx1"/>
                </a:solidFill>
              </a:rPr>
              <a:t>	private </a:t>
            </a:r>
            <a:r>
              <a:rPr lang="en-US" b="1" err="1">
                <a:solidFill>
                  <a:schemeClr val="tx1"/>
                </a:solidFill>
              </a:rPr>
              <a:t>int</a:t>
            </a:r>
            <a:r>
              <a:rPr lang="en-US" b="1">
                <a:solidFill>
                  <a:schemeClr val="tx1"/>
                </a:solidFill>
              </a:rPr>
              <a:t> y;</a:t>
            </a:r>
          </a:p>
          <a:p>
            <a:pPr>
              <a:tabLst>
                <a:tab pos="576263" algn="l"/>
              </a:tabLst>
            </a:pPr>
            <a:r>
              <a:rPr lang="en-US" b="1">
                <a:solidFill>
                  <a:schemeClr val="tx1"/>
                </a:solidFill>
              </a:rPr>
              <a:t>	.</a:t>
            </a:r>
          </a:p>
          <a:p>
            <a:pPr>
              <a:tabLst>
                <a:tab pos="576263" algn="l"/>
              </a:tabLst>
            </a:pPr>
            <a:r>
              <a:rPr lang="en-US" b="1">
                <a:solidFill>
                  <a:schemeClr val="tx1"/>
                </a:solidFill>
              </a:rPr>
              <a:t>	.</a:t>
            </a:r>
          </a:p>
          <a:p>
            <a:pPr>
              <a:tabLst>
                <a:tab pos="576263" algn="l"/>
              </a:tabLst>
            </a:pPr>
            <a:r>
              <a:rPr lang="en-US" b="1">
                <a:solidFill>
                  <a:schemeClr val="tx1"/>
                </a:solidFill>
              </a:rPr>
              <a:t>	public </a:t>
            </a:r>
            <a:r>
              <a:rPr lang="en-US" b="1" err="1">
                <a:solidFill>
                  <a:schemeClr val="tx1"/>
                </a:solidFill>
              </a:rPr>
              <a:t>int</a:t>
            </a:r>
            <a:r>
              <a:rPr lang="en-US" b="1">
                <a:solidFill>
                  <a:schemeClr val="tx1"/>
                </a:solidFill>
              </a:rPr>
              <a:t> </a:t>
            </a:r>
            <a:r>
              <a:rPr lang="en-US" b="1" err="1">
                <a:solidFill>
                  <a:schemeClr val="tx1"/>
                </a:solidFill>
              </a:rPr>
              <a:t>getX</a:t>
            </a:r>
            <a:r>
              <a:rPr lang="en-US" b="1">
                <a:solidFill>
                  <a:schemeClr val="tx1"/>
                </a:solidFill>
              </a:rPr>
              <a:t>()</a:t>
            </a:r>
          </a:p>
          <a:p>
            <a:pPr>
              <a:tabLst>
                <a:tab pos="576263" algn="l"/>
              </a:tabLst>
            </a:pPr>
            <a:r>
              <a:rPr lang="en-US" b="1">
                <a:solidFill>
                  <a:schemeClr val="tx1"/>
                </a:solidFill>
              </a:rPr>
              <a:t>	{   return x; }</a:t>
            </a:r>
          </a:p>
          <a:p>
            <a:pPr>
              <a:tabLst>
                <a:tab pos="576263" algn="l"/>
              </a:tabLst>
            </a:pPr>
            <a:endParaRPr lang="en-US" b="1">
              <a:solidFill>
                <a:schemeClr val="tx1"/>
              </a:solidFill>
            </a:endParaRPr>
          </a:p>
          <a:p>
            <a:pPr>
              <a:tabLst>
                <a:tab pos="576263" algn="l"/>
              </a:tabLst>
            </a:pPr>
            <a:r>
              <a:rPr lang="en-US" b="1">
                <a:solidFill>
                  <a:schemeClr val="tx1"/>
                </a:solidFill>
              </a:rPr>
              <a:t>	public  void </a:t>
            </a:r>
            <a:r>
              <a:rPr lang="en-US" b="1" err="1">
                <a:solidFill>
                  <a:schemeClr val="tx1"/>
                </a:solidFill>
              </a:rPr>
              <a:t>setX</a:t>
            </a:r>
            <a:r>
              <a:rPr lang="en-US" b="1">
                <a:solidFill>
                  <a:schemeClr val="tx1"/>
                </a:solidFill>
              </a:rPr>
              <a:t>(</a:t>
            </a:r>
            <a:r>
              <a:rPr lang="en-US" b="1" err="1">
                <a:solidFill>
                  <a:schemeClr val="tx1"/>
                </a:solidFill>
              </a:rPr>
              <a:t>int</a:t>
            </a:r>
            <a:r>
              <a:rPr lang="en-US" b="1">
                <a:solidFill>
                  <a:schemeClr val="tx1"/>
                </a:solidFill>
              </a:rPr>
              <a:t> x)</a:t>
            </a:r>
          </a:p>
          <a:p>
            <a:pPr>
              <a:tabLst>
                <a:tab pos="576263" algn="l"/>
              </a:tabLst>
            </a:pPr>
            <a:r>
              <a:rPr lang="en-US" b="1">
                <a:solidFill>
                  <a:schemeClr val="tx1"/>
                </a:solidFill>
              </a:rPr>
              <a:t>	{    </a:t>
            </a:r>
            <a:r>
              <a:rPr lang="en-US" b="1">
                <a:solidFill>
                  <a:schemeClr val="accent6">
                    <a:lumMod val="75000"/>
                  </a:schemeClr>
                </a:solidFill>
              </a:rPr>
              <a:t>x = x ????</a:t>
            </a:r>
            <a:r>
              <a:rPr lang="en-US" b="1">
                <a:solidFill>
                  <a:schemeClr val="tx1"/>
                </a:solidFill>
              </a:rPr>
              <a:t>    }</a:t>
            </a:r>
          </a:p>
          <a:p>
            <a:pPr>
              <a:tabLst>
                <a:tab pos="576263" algn="l"/>
              </a:tabLst>
            </a:pPr>
            <a:endParaRPr lang="en-US" b="1">
              <a:solidFill>
                <a:schemeClr val="tx1"/>
              </a:solidFill>
            </a:endParaRPr>
          </a:p>
          <a:p>
            <a:pPr>
              <a:tabLst>
                <a:tab pos="576263" algn="l"/>
              </a:tabLst>
            </a:pPr>
            <a:r>
              <a:rPr lang="en-US" b="1">
                <a:solidFill>
                  <a:schemeClr val="tx1"/>
                </a:solidFill>
              </a:rPr>
              <a:t>	public </a:t>
            </a:r>
            <a:r>
              <a:rPr lang="en-US" b="1" err="1">
                <a:solidFill>
                  <a:schemeClr val="tx1"/>
                </a:solidFill>
              </a:rPr>
              <a:t>int</a:t>
            </a:r>
            <a:r>
              <a:rPr lang="en-US" b="1">
                <a:solidFill>
                  <a:schemeClr val="tx1"/>
                </a:solidFill>
              </a:rPr>
              <a:t> </a:t>
            </a:r>
            <a:r>
              <a:rPr lang="en-US" b="1" err="1">
                <a:solidFill>
                  <a:schemeClr val="tx1"/>
                </a:solidFill>
              </a:rPr>
              <a:t>getY</a:t>
            </a:r>
            <a:r>
              <a:rPr lang="en-US" b="1">
                <a:solidFill>
                  <a:schemeClr val="tx1"/>
                </a:solidFill>
              </a:rPr>
              <a:t>()</a:t>
            </a:r>
          </a:p>
          <a:p>
            <a:pPr>
              <a:tabLst>
                <a:tab pos="576263" algn="l"/>
              </a:tabLst>
            </a:pPr>
            <a:r>
              <a:rPr lang="en-US" b="1">
                <a:solidFill>
                  <a:schemeClr val="tx1"/>
                </a:solidFill>
              </a:rPr>
              <a:t>	{   return y; }</a:t>
            </a:r>
          </a:p>
          <a:p>
            <a:pPr>
              <a:tabLst>
                <a:tab pos="576263" algn="l"/>
              </a:tabLst>
            </a:pPr>
            <a:endParaRPr lang="en-US" b="1">
              <a:solidFill>
                <a:schemeClr val="tx1"/>
              </a:solidFill>
            </a:endParaRPr>
          </a:p>
          <a:p>
            <a:pPr>
              <a:tabLst>
                <a:tab pos="576263" algn="l"/>
              </a:tabLst>
            </a:pPr>
            <a:r>
              <a:rPr lang="en-US" b="1">
                <a:solidFill>
                  <a:schemeClr val="tx1"/>
                </a:solidFill>
              </a:rPr>
              <a:t>	public  void </a:t>
            </a:r>
            <a:r>
              <a:rPr lang="en-US" b="1" err="1">
                <a:solidFill>
                  <a:schemeClr val="tx1"/>
                </a:solidFill>
              </a:rPr>
              <a:t>setY</a:t>
            </a:r>
            <a:r>
              <a:rPr lang="en-US" b="1">
                <a:solidFill>
                  <a:schemeClr val="tx1"/>
                </a:solidFill>
              </a:rPr>
              <a:t>(</a:t>
            </a:r>
            <a:r>
              <a:rPr lang="en-US" b="1" err="1">
                <a:solidFill>
                  <a:schemeClr val="tx1"/>
                </a:solidFill>
              </a:rPr>
              <a:t>int</a:t>
            </a:r>
            <a:r>
              <a:rPr lang="en-US" b="1">
                <a:solidFill>
                  <a:schemeClr val="tx1"/>
                </a:solidFill>
              </a:rPr>
              <a:t> y)</a:t>
            </a:r>
          </a:p>
          <a:p>
            <a:pPr>
              <a:tabLst>
                <a:tab pos="576263" algn="l"/>
              </a:tabLst>
            </a:pPr>
            <a:r>
              <a:rPr lang="en-US" b="1">
                <a:solidFill>
                  <a:schemeClr val="tx1"/>
                </a:solidFill>
              </a:rPr>
              <a:t>	{    </a:t>
            </a:r>
            <a:r>
              <a:rPr lang="en-US" b="1">
                <a:solidFill>
                  <a:schemeClr val="accent6">
                    <a:lumMod val="75000"/>
                  </a:schemeClr>
                </a:solidFill>
              </a:rPr>
              <a:t>y = y ????</a:t>
            </a:r>
            <a:r>
              <a:rPr lang="en-US" b="1">
                <a:solidFill>
                  <a:schemeClr val="tx1"/>
                </a:solidFill>
              </a:rPr>
              <a:t>   }</a:t>
            </a:r>
          </a:p>
          <a:p>
            <a:pPr>
              <a:tabLst>
                <a:tab pos="576263" algn="l"/>
              </a:tabLst>
            </a:pPr>
            <a:r>
              <a:rPr lang="en-US" b="1">
                <a:solidFill>
                  <a:schemeClr val="tx1"/>
                </a:solidFill>
              </a:rPr>
              <a:t>	.</a:t>
            </a:r>
          </a:p>
          <a:p>
            <a:pPr>
              <a:tabLst>
                <a:tab pos="576263" algn="l"/>
              </a:tabLst>
            </a:pPr>
            <a:r>
              <a:rPr lang="en-US" b="1">
                <a:solidFill>
                  <a:schemeClr val="tx1"/>
                </a:solidFill>
              </a:rPr>
              <a:t>	.</a:t>
            </a:r>
          </a:p>
          <a:p>
            <a:r>
              <a:rPr lang="en-US" b="1">
                <a:solidFill>
                  <a:schemeClr val="tx1"/>
                </a:solidFill>
              </a:rPr>
              <a:t> }</a:t>
            </a:r>
          </a:p>
          <a:p>
            <a:endParaRPr lang="en-US">
              <a:solidFill>
                <a:schemeClr val="tx1"/>
              </a:solidFill>
            </a:endParaRPr>
          </a:p>
          <a:p>
            <a:r>
              <a:rPr lang="en-US" b="1">
                <a:solidFill>
                  <a:schemeClr val="tx1"/>
                </a:solidFill>
              </a:rPr>
              <a:t> </a:t>
            </a:r>
            <a:endParaRPr lang="en-US">
              <a:solidFill>
                <a:schemeClr val="tx1"/>
              </a:solidFill>
            </a:endParaRPr>
          </a:p>
          <a:p>
            <a:endParaRPr lang="en-US" sz="2400">
              <a:solidFill>
                <a:schemeClr val="tx1"/>
              </a:solidFill>
            </a:endParaRPr>
          </a:p>
          <a:p>
            <a:pPr>
              <a:spcAft>
                <a:spcPts val="600"/>
              </a:spcAft>
            </a:pPr>
            <a:endParaRPr lang="en-US" sz="2400">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31</a:t>
            </a:fld>
            <a:endParaRPr lang="en-US"/>
          </a:p>
        </p:txBody>
      </p:sp>
      <p:sp>
        <p:nvSpPr>
          <p:cNvPr id="9" name="Rectangle 8"/>
          <p:cNvSpPr/>
          <p:nvPr/>
        </p:nvSpPr>
        <p:spPr>
          <a:xfrm>
            <a:off x="4953000" y="2667000"/>
            <a:ext cx="3200400" cy="1752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000">
                <a:solidFill>
                  <a:schemeClr val="tx1"/>
                </a:solidFill>
              </a:rPr>
              <a:t>Two instances of “x” and “y”. Want to set instance variable x (and y) to parameter x (and y). </a:t>
            </a:r>
            <a:r>
              <a:rPr lang="en-US" sz="2000">
                <a:solidFill>
                  <a:srgbClr val="0000FF"/>
                </a:solidFill>
              </a:rPr>
              <a:t>Identifiers x and y are ambiguous as written</a:t>
            </a:r>
            <a:r>
              <a:rPr lang="en-US" sz="2000">
                <a:solidFill>
                  <a:schemeClr val="tx1"/>
                </a:solidFill>
              </a:rPr>
              <a:t>.</a:t>
            </a:r>
          </a:p>
        </p:txBody>
      </p:sp>
      <p:cxnSp>
        <p:nvCxnSpPr>
          <p:cNvPr id="13" name="Straight Arrow Connector 12"/>
          <p:cNvCxnSpPr/>
          <p:nvPr/>
        </p:nvCxnSpPr>
        <p:spPr>
          <a:xfrm flipH="1" flipV="1">
            <a:off x="2819400" y="1600200"/>
            <a:ext cx="22098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657600" y="2895600"/>
            <a:ext cx="990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2819400" y="1828800"/>
            <a:ext cx="1981200" cy="914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657600" y="3810000"/>
            <a:ext cx="1219200" cy="11430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10" name="Rectangle 9"/>
          <p:cNvSpPr/>
          <p:nvPr/>
        </p:nvSpPr>
        <p:spPr>
          <a:xfrm>
            <a:off x="914400" y="533400"/>
            <a:ext cx="7315200" cy="609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a:solidFill>
                  <a:schemeClr val="tx1"/>
                </a:solidFill>
              </a:rPr>
              <a:t>public class </a:t>
            </a:r>
            <a:r>
              <a:rPr lang="en-US" b="1" err="1">
                <a:solidFill>
                  <a:schemeClr val="tx1"/>
                </a:solidFill>
              </a:rPr>
              <a:t>XYCoord</a:t>
            </a:r>
            <a:endParaRPr lang="en-US" b="1">
              <a:solidFill>
                <a:schemeClr val="tx1"/>
              </a:solidFill>
            </a:endParaRPr>
          </a:p>
          <a:p>
            <a:r>
              <a:rPr lang="en-US" b="1">
                <a:solidFill>
                  <a:schemeClr val="tx1"/>
                </a:solidFill>
              </a:rPr>
              <a:t>{</a:t>
            </a:r>
          </a:p>
          <a:p>
            <a:pPr>
              <a:tabLst>
                <a:tab pos="576263" algn="l"/>
              </a:tabLst>
            </a:pPr>
            <a:r>
              <a:rPr lang="en-US" b="1">
                <a:solidFill>
                  <a:schemeClr val="tx1"/>
                </a:solidFill>
              </a:rPr>
              <a:t>	// instance variables </a:t>
            </a:r>
          </a:p>
          <a:p>
            <a:pPr>
              <a:tabLst>
                <a:tab pos="576263" algn="l"/>
              </a:tabLst>
            </a:pPr>
            <a:r>
              <a:rPr lang="en-US" b="1">
                <a:solidFill>
                  <a:schemeClr val="tx1"/>
                </a:solidFill>
              </a:rPr>
              <a:t>	private </a:t>
            </a:r>
            <a:r>
              <a:rPr lang="en-US" b="1" err="1">
                <a:solidFill>
                  <a:schemeClr val="tx1"/>
                </a:solidFill>
              </a:rPr>
              <a:t>int</a:t>
            </a:r>
            <a:r>
              <a:rPr lang="en-US" b="1">
                <a:solidFill>
                  <a:schemeClr val="tx1"/>
                </a:solidFill>
              </a:rPr>
              <a:t> x;</a:t>
            </a:r>
          </a:p>
          <a:p>
            <a:pPr>
              <a:tabLst>
                <a:tab pos="576263" algn="l"/>
              </a:tabLst>
            </a:pPr>
            <a:r>
              <a:rPr lang="en-US" b="1">
                <a:solidFill>
                  <a:schemeClr val="tx1"/>
                </a:solidFill>
              </a:rPr>
              <a:t>	private </a:t>
            </a:r>
            <a:r>
              <a:rPr lang="en-US" b="1" err="1">
                <a:solidFill>
                  <a:schemeClr val="tx1"/>
                </a:solidFill>
              </a:rPr>
              <a:t>int</a:t>
            </a:r>
            <a:r>
              <a:rPr lang="en-US" b="1">
                <a:solidFill>
                  <a:schemeClr val="tx1"/>
                </a:solidFill>
              </a:rPr>
              <a:t> y;</a:t>
            </a:r>
          </a:p>
          <a:p>
            <a:pPr>
              <a:tabLst>
                <a:tab pos="576263" algn="l"/>
              </a:tabLst>
            </a:pPr>
            <a:r>
              <a:rPr lang="en-US" b="1">
                <a:solidFill>
                  <a:schemeClr val="tx1"/>
                </a:solidFill>
              </a:rPr>
              <a:t>	.</a:t>
            </a:r>
          </a:p>
          <a:p>
            <a:pPr>
              <a:tabLst>
                <a:tab pos="576263" algn="l"/>
              </a:tabLst>
            </a:pPr>
            <a:r>
              <a:rPr lang="en-US" b="1">
                <a:solidFill>
                  <a:schemeClr val="tx1"/>
                </a:solidFill>
              </a:rPr>
              <a:t>	.</a:t>
            </a:r>
          </a:p>
          <a:p>
            <a:pPr>
              <a:tabLst>
                <a:tab pos="576263" algn="l"/>
              </a:tabLst>
            </a:pPr>
            <a:r>
              <a:rPr lang="en-US" b="1">
                <a:solidFill>
                  <a:schemeClr val="tx1"/>
                </a:solidFill>
              </a:rPr>
              <a:t>	public </a:t>
            </a:r>
            <a:r>
              <a:rPr lang="en-US" b="1" err="1">
                <a:solidFill>
                  <a:schemeClr val="tx1"/>
                </a:solidFill>
              </a:rPr>
              <a:t>int</a:t>
            </a:r>
            <a:r>
              <a:rPr lang="en-US" b="1">
                <a:solidFill>
                  <a:schemeClr val="tx1"/>
                </a:solidFill>
              </a:rPr>
              <a:t> </a:t>
            </a:r>
            <a:r>
              <a:rPr lang="en-US" b="1" err="1">
                <a:solidFill>
                  <a:schemeClr val="tx1"/>
                </a:solidFill>
              </a:rPr>
              <a:t>getX</a:t>
            </a:r>
            <a:r>
              <a:rPr lang="en-US" b="1">
                <a:solidFill>
                  <a:schemeClr val="tx1"/>
                </a:solidFill>
              </a:rPr>
              <a:t>()</a:t>
            </a:r>
          </a:p>
          <a:p>
            <a:pPr>
              <a:tabLst>
                <a:tab pos="576263" algn="l"/>
              </a:tabLst>
            </a:pPr>
            <a:r>
              <a:rPr lang="en-US" b="1">
                <a:solidFill>
                  <a:schemeClr val="tx1"/>
                </a:solidFill>
              </a:rPr>
              <a:t>	{   return x; }</a:t>
            </a:r>
          </a:p>
          <a:p>
            <a:pPr>
              <a:tabLst>
                <a:tab pos="576263" algn="l"/>
              </a:tabLst>
            </a:pPr>
            <a:endParaRPr lang="en-US" b="1">
              <a:solidFill>
                <a:schemeClr val="tx1"/>
              </a:solidFill>
            </a:endParaRPr>
          </a:p>
          <a:p>
            <a:pPr>
              <a:tabLst>
                <a:tab pos="576263" algn="l"/>
              </a:tabLst>
            </a:pPr>
            <a:r>
              <a:rPr lang="en-US" b="1">
                <a:solidFill>
                  <a:schemeClr val="tx1"/>
                </a:solidFill>
              </a:rPr>
              <a:t>	public  void </a:t>
            </a:r>
            <a:r>
              <a:rPr lang="en-US" b="1" err="1">
                <a:solidFill>
                  <a:schemeClr val="tx1"/>
                </a:solidFill>
              </a:rPr>
              <a:t>setX</a:t>
            </a:r>
            <a:r>
              <a:rPr lang="en-US" b="1">
                <a:solidFill>
                  <a:schemeClr val="tx1"/>
                </a:solidFill>
              </a:rPr>
              <a:t>(</a:t>
            </a:r>
            <a:r>
              <a:rPr lang="en-US" b="1" err="1">
                <a:solidFill>
                  <a:schemeClr val="tx1"/>
                </a:solidFill>
              </a:rPr>
              <a:t>int</a:t>
            </a:r>
            <a:r>
              <a:rPr lang="en-US" b="1">
                <a:solidFill>
                  <a:schemeClr val="tx1"/>
                </a:solidFill>
              </a:rPr>
              <a:t> x)</a:t>
            </a:r>
          </a:p>
          <a:p>
            <a:pPr>
              <a:tabLst>
                <a:tab pos="576263" algn="l"/>
              </a:tabLst>
            </a:pPr>
            <a:r>
              <a:rPr lang="en-US" b="1">
                <a:solidFill>
                  <a:schemeClr val="tx1"/>
                </a:solidFill>
              </a:rPr>
              <a:t>	{    </a:t>
            </a:r>
            <a:r>
              <a:rPr lang="en-US" b="1" err="1">
                <a:solidFill>
                  <a:schemeClr val="accent6">
                    <a:lumMod val="75000"/>
                  </a:schemeClr>
                </a:solidFill>
              </a:rPr>
              <a:t>this.x</a:t>
            </a:r>
            <a:r>
              <a:rPr lang="en-US" b="1">
                <a:solidFill>
                  <a:schemeClr val="accent6">
                    <a:lumMod val="75000"/>
                  </a:schemeClr>
                </a:solidFill>
              </a:rPr>
              <a:t> = x;</a:t>
            </a:r>
            <a:r>
              <a:rPr lang="en-US" b="1">
                <a:solidFill>
                  <a:schemeClr val="tx1"/>
                </a:solidFill>
              </a:rPr>
              <a:t>    }</a:t>
            </a:r>
          </a:p>
          <a:p>
            <a:pPr>
              <a:tabLst>
                <a:tab pos="576263" algn="l"/>
              </a:tabLst>
            </a:pPr>
            <a:endParaRPr lang="en-US" b="1">
              <a:solidFill>
                <a:schemeClr val="tx1"/>
              </a:solidFill>
            </a:endParaRPr>
          </a:p>
          <a:p>
            <a:pPr>
              <a:tabLst>
                <a:tab pos="576263" algn="l"/>
              </a:tabLst>
            </a:pPr>
            <a:r>
              <a:rPr lang="en-US" b="1">
                <a:solidFill>
                  <a:schemeClr val="tx1"/>
                </a:solidFill>
              </a:rPr>
              <a:t>	public </a:t>
            </a:r>
            <a:r>
              <a:rPr lang="en-US" b="1" err="1">
                <a:solidFill>
                  <a:schemeClr val="tx1"/>
                </a:solidFill>
              </a:rPr>
              <a:t>int</a:t>
            </a:r>
            <a:r>
              <a:rPr lang="en-US" b="1">
                <a:solidFill>
                  <a:schemeClr val="tx1"/>
                </a:solidFill>
              </a:rPr>
              <a:t> </a:t>
            </a:r>
            <a:r>
              <a:rPr lang="en-US" b="1" err="1">
                <a:solidFill>
                  <a:schemeClr val="tx1"/>
                </a:solidFill>
              </a:rPr>
              <a:t>getY</a:t>
            </a:r>
            <a:r>
              <a:rPr lang="en-US" b="1">
                <a:solidFill>
                  <a:schemeClr val="tx1"/>
                </a:solidFill>
              </a:rPr>
              <a:t>()</a:t>
            </a:r>
          </a:p>
          <a:p>
            <a:pPr>
              <a:tabLst>
                <a:tab pos="576263" algn="l"/>
              </a:tabLst>
            </a:pPr>
            <a:r>
              <a:rPr lang="en-US" b="1">
                <a:solidFill>
                  <a:schemeClr val="tx1"/>
                </a:solidFill>
              </a:rPr>
              <a:t>	{   return y; }</a:t>
            </a:r>
          </a:p>
          <a:p>
            <a:pPr>
              <a:tabLst>
                <a:tab pos="576263" algn="l"/>
              </a:tabLst>
            </a:pPr>
            <a:endParaRPr lang="en-US" b="1">
              <a:solidFill>
                <a:schemeClr val="tx1"/>
              </a:solidFill>
            </a:endParaRPr>
          </a:p>
          <a:p>
            <a:pPr>
              <a:tabLst>
                <a:tab pos="576263" algn="l"/>
              </a:tabLst>
            </a:pPr>
            <a:r>
              <a:rPr lang="en-US" b="1">
                <a:solidFill>
                  <a:schemeClr val="tx1"/>
                </a:solidFill>
              </a:rPr>
              <a:t>	public  void </a:t>
            </a:r>
            <a:r>
              <a:rPr lang="en-US" b="1" err="1">
                <a:solidFill>
                  <a:schemeClr val="tx1"/>
                </a:solidFill>
              </a:rPr>
              <a:t>setY</a:t>
            </a:r>
            <a:r>
              <a:rPr lang="en-US" b="1">
                <a:solidFill>
                  <a:schemeClr val="tx1"/>
                </a:solidFill>
              </a:rPr>
              <a:t>(</a:t>
            </a:r>
            <a:r>
              <a:rPr lang="en-US" b="1" err="1">
                <a:solidFill>
                  <a:schemeClr val="tx1"/>
                </a:solidFill>
              </a:rPr>
              <a:t>int</a:t>
            </a:r>
            <a:r>
              <a:rPr lang="en-US" b="1">
                <a:solidFill>
                  <a:schemeClr val="tx1"/>
                </a:solidFill>
              </a:rPr>
              <a:t> y)</a:t>
            </a:r>
          </a:p>
          <a:p>
            <a:pPr>
              <a:tabLst>
                <a:tab pos="576263" algn="l"/>
              </a:tabLst>
            </a:pPr>
            <a:r>
              <a:rPr lang="en-US" b="1">
                <a:solidFill>
                  <a:schemeClr val="tx1"/>
                </a:solidFill>
              </a:rPr>
              <a:t>	{    </a:t>
            </a:r>
            <a:r>
              <a:rPr lang="en-US" b="1" err="1">
                <a:solidFill>
                  <a:schemeClr val="accent6">
                    <a:lumMod val="75000"/>
                  </a:schemeClr>
                </a:solidFill>
              </a:rPr>
              <a:t>this.y</a:t>
            </a:r>
            <a:r>
              <a:rPr lang="en-US" b="1">
                <a:solidFill>
                  <a:schemeClr val="accent6">
                    <a:lumMod val="75000"/>
                  </a:schemeClr>
                </a:solidFill>
              </a:rPr>
              <a:t> = y;</a:t>
            </a:r>
            <a:r>
              <a:rPr lang="en-US" b="1">
                <a:solidFill>
                  <a:schemeClr val="tx1"/>
                </a:solidFill>
              </a:rPr>
              <a:t>   }</a:t>
            </a:r>
          </a:p>
          <a:p>
            <a:pPr>
              <a:tabLst>
                <a:tab pos="576263" algn="l"/>
              </a:tabLst>
            </a:pPr>
            <a:r>
              <a:rPr lang="en-US" b="1">
                <a:solidFill>
                  <a:schemeClr val="tx1"/>
                </a:solidFill>
              </a:rPr>
              <a:t>	.</a:t>
            </a:r>
          </a:p>
          <a:p>
            <a:pPr>
              <a:tabLst>
                <a:tab pos="576263" algn="l"/>
              </a:tabLst>
            </a:pPr>
            <a:r>
              <a:rPr lang="en-US" b="1">
                <a:solidFill>
                  <a:schemeClr val="tx1"/>
                </a:solidFill>
              </a:rPr>
              <a:t>	.</a:t>
            </a:r>
          </a:p>
          <a:p>
            <a:r>
              <a:rPr lang="en-US" b="1">
                <a:solidFill>
                  <a:schemeClr val="tx1"/>
                </a:solidFill>
              </a:rPr>
              <a:t> }</a:t>
            </a:r>
          </a:p>
          <a:p>
            <a:endParaRPr lang="en-US">
              <a:solidFill>
                <a:schemeClr val="tx1"/>
              </a:solidFill>
            </a:endParaRPr>
          </a:p>
          <a:p>
            <a:r>
              <a:rPr lang="en-US" b="1">
                <a:solidFill>
                  <a:schemeClr val="tx1"/>
                </a:solidFill>
              </a:rPr>
              <a:t> </a:t>
            </a:r>
            <a:endParaRPr lang="en-US">
              <a:solidFill>
                <a:schemeClr val="tx1"/>
              </a:solidFill>
            </a:endParaRPr>
          </a:p>
          <a:p>
            <a:endParaRPr lang="en-US" sz="2400">
              <a:solidFill>
                <a:schemeClr val="tx1"/>
              </a:solidFill>
            </a:endParaRPr>
          </a:p>
          <a:p>
            <a:pPr>
              <a:spcAft>
                <a:spcPts val="600"/>
              </a:spcAft>
            </a:pPr>
            <a:endParaRPr lang="en-US" sz="2400">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32</a:t>
            </a:fld>
            <a:endParaRPr lang="en-US"/>
          </a:p>
        </p:txBody>
      </p:sp>
      <p:sp>
        <p:nvSpPr>
          <p:cNvPr id="14" name="Rectangle 13"/>
          <p:cNvSpPr/>
          <p:nvPr/>
        </p:nvSpPr>
        <p:spPr>
          <a:xfrm>
            <a:off x="4267200" y="2667000"/>
            <a:ext cx="3733800" cy="152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000" err="1">
                <a:solidFill>
                  <a:schemeClr val="accent6">
                    <a:lumMod val="75000"/>
                  </a:schemeClr>
                </a:solidFill>
              </a:rPr>
              <a:t>this.x</a:t>
            </a:r>
            <a:r>
              <a:rPr lang="en-US" sz="2000">
                <a:solidFill>
                  <a:schemeClr val="tx1"/>
                </a:solidFill>
              </a:rPr>
              <a:t> and </a:t>
            </a:r>
            <a:r>
              <a:rPr lang="en-US" sz="2000" err="1">
                <a:solidFill>
                  <a:schemeClr val="accent6">
                    <a:lumMod val="75000"/>
                  </a:schemeClr>
                </a:solidFill>
              </a:rPr>
              <a:t>this.y</a:t>
            </a:r>
            <a:r>
              <a:rPr lang="en-US" sz="2000">
                <a:solidFill>
                  <a:schemeClr val="tx1"/>
                </a:solidFill>
              </a:rPr>
              <a:t> refer to the instance variables x and y, and </a:t>
            </a:r>
            <a:r>
              <a:rPr lang="en-US" sz="2000">
                <a:solidFill>
                  <a:schemeClr val="accent6">
                    <a:lumMod val="75000"/>
                  </a:schemeClr>
                </a:solidFill>
              </a:rPr>
              <a:t>x</a:t>
            </a:r>
            <a:r>
              <a:rPr lang="en-US" sz="2000" b="1">
                <a:solidFill>
                  <a:schemeClr val="accent6">
                    <a:lumMod val="75000"/>
                  </a:schemeClr>
                </a:solidFill>
              </a:rPr>
              <a:t> </a:t>
            </a:r>
            <a:r>
              <a:rPr lang="en-US" sz="2000">
                <a:solidFill>
                  <a:schemeClr val="tx1"/>
                </a:solidFill>
              </a:rPr>
              <a:t>and</a:t>
            </a:r>
            <a:r>
              <a:rPr lang="en-US" sz="2000" b="1">
                <a:solidFill>
                  <a:schemeClr val="accent6">
                    <a:lumMod val="75000"/>
                  </a:schemeClr>
                </a:solidFill>
              </a:rPr>
              <a:t> </a:t>
            </a:r>
            <a:r>
              <a:rPr lang="en-US" sz="2000">
                <a:solidFill>
                  <a:schemeClr val="accent6">
                    <a:lumMod val="75000"/>
                  </a:schemeClr>
                </a:solidFill>
              </a:rPr>
              <a:t>y</a:t>
            </a:r>
            <a:r>
              <a:rPr lang="en-US" sz="2000" b="1">
                <a:solidFill>
                  <a:schemeClr val="accent6">
                    <a:lumMod val="75000"/>
                  </a:schemeClr>
                </a:solidFill>
              </a:rPr>
              <a:t> </a:t>
            </a:r>
            <a:r>
              <a:rPr lang="en-US" sz="2000">
                <a:solidFill>
                  <a:schemeClr val="tx1"/>
                </a:solidFill>
              </a:rPr>
              <a:t>refer to the parameter values.</a:t>
            </a:r>
          </a:p>
        </p:txBody>
      </p:sp>
      <p:cxnSp>
        <p:nvCxnSpPr>
          <p:cNvPr id="17" name="Straight Arrow Connector 16"/>
          <p:cNvCxnSpPr/>
          <p:nvPr/>
        </p:nvCxnSpPr>
        <p:spPr>
          <a:xfrm flipH="1" flipV="1">
            <a:off x="2895600" y="1752600"/>
            <a:ext cx="19812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819400" y="3276600"/>
            <a:ext cx="1295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819400" y="3886200"/>
            <a:ext cx="12954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a:ea typeface="+mn-ea"/>
              <a:cs typeface="+mn-cs"/>
            </a:endParaRPr>
          </a:p>
        </p:txBody>
      </p:sp>
      <p:sp>
        <p:nvSpPr>
          <p:cNvPr id="11" name="Rounded Rectangle 10"/>
          <p:cNvSpPr>
            <a:spLocks noChangeAspect="1"/>
          </p:cNvSpPr>
          <p:nvPr/>
        </p:nvSpPr>
        <p:spPr>
          <a:xfrm>
            <a:off x="731520" y="2362200"/>
            <a:ext cx="7955280" cy="1295400"/>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1">
                <a:solidFill>
                  <a:prstClr val="black"/>
                </a:solidFill>
                <a:latin typeface="Calibri"/>
              </a:rPr>
              <a:t>USING OBJECTS IN A PROGRAM</a:t>
            </a:r>
            <a:endParaRPr kumimoji="0" lang="en-US" sz="3600" b="1" i="0" u="none" strike="noStrike" kern="1200" cap="none" spc="0" normalizeH="0" baseline="0" noProof="0">
              <a:ln>
                <a:noFill/>
              </a:ln>
              <a:solidFill>
                <a:srgbClr val="000000"/>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0444757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9" name="Rectangle 8"/>
          <p:cNvSpPr/>
          <p:nvPr/>
        </p:nvSpPr>
        <p:spPr>
          <a:xfrm>
            <a:off x="685800" y="1524000"/>
            <a:ext cx="7848600" cy="5105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tabLst>
                <a:tab pos="457200" algn="l"/>
                <a:tab pos="914400" algn="l"/>
                <a:tab pos="1371600" algn="l"/>
                <a:tab pos="1828800" algn="l"/>
              </a:tabLst>
            </a:pPr>
            <a:r>
              <a:rPr lang="en-US" sz="1600" b="1">
                <a:solidFill>
                  <a:schemeClr val="tx1"/>
                </a:solidFill>
              </a:rPr>
              <a:t>public class Example</a:t>
            </a:r>
          </a:p>
          <a:p>
            <a:pPr>
              <a:tabLst>
                <a:tab pos="457200" algn="l"/>
                <a:tab pos="914400" algn="l"/>
                <a:tab pos="1371600" algn="l"/>
                <a:tab pos="1828800" algn="l"/>
              </a:tabLst>
            </a:pPr>
            <a:r>
              <a:rPr lang="en-US" sz="1600" b="1">
                <a:solidFill>
                  <a:schemeClr val="tx1"/>
                </a:solidFill>
              </a:rPr>
              <a:t>{</a:t>
            </a:r>
          </a:p>
          <a:p>
            <a:pPr>
              <a:tabLst>
                <a:tab pos="457200" algn="l"/>
                <a:tab pos="914400" algn="l"/>
                <a:tab pos="1371600" algn="l"/>
                <a:tab pos="1828800" algn="l"/>
              </a:tabLst>
            </a:pPr>
            <a:r>
              <a:rPr lang="en-US" sz="1600" b="1">
                <a:solidFill>
                  <a:schemeClr val="tx1"/>
                </a:solidFill>
              </a:rPr>
              <a:t>	public static void main(String[] </a:t>
            </a:r>
            <a:r>
              <a:rPr lang="en-US" sz="1600" b="1" err="1">
                <a:solidFill>
                  <a:schemeClr val="tx1"/>
                </a:solidFill>
              </a:rPr>
              <a:t>args</a:t>
            </a:r>
            <a:r>
              <a:rPr lang="en-US" sz="1600" b="1">
                <a:solidFill>
                  <a:schemeClr val="tx1"/>
                </a:solidFill>
              </a:rPr>
              <a:t>)</a:t>
            </a:r>
          </a:p>
          <a:p>
            <a:pPr>
              <a:tabLst>
                <a:tab pos="457200" algn="l"/>
                <a:tab pos="914400" algn="l"/>
                <a:tab pos="1371600" algn="l"/>
                <a:tab pos="1828800" algn="l"/>
              </a:tabLst>
            </a:pPr>
            <a:r>
              <a:rPr lang="en-US" sz="1600" b="1">
                <a:solidFill>
                  <a:schemeClr val="tx1"/>
                </a:solidFill>
              </a:rPr>
              <a:t>	{</a:t>
            </a:r>
          </a:p>
          <a:p>
            <a:pPr>
              <a:tabLst>
                <a:tab pos="457200" algn="l"/>
                <a:tab pos="914400" algn="l"/>
                <a:tab pos="1371600" algn="l"/>
                <a:tab pos="1828800" algn="l"/>
              </a:tabLst>
            </a:pPr>
            <a:r>
              <a:rPr lang="en-US" sz="1600" b="1">
                <a:solidFill>
                  <a:schemeClr val="tx1"/>
                </a:solidFill>
              </a:rPr>
              <a:t>		Scanner console = new Scanner(</a:t>
            </a:r>
            <a:r>
              <a:rPr lang="en-US" sz="1600" b="1" err="1">
                <a:solidFill>
                  <a:schemeClr val="tx1"/>
                </a:solidFill>
              </a:rPr>
              <a:t>System.in</a:t>
            </a:r>
            <a:r>
              <a:rPr lang="en-US" sz="1600" b="1">
                <a:solidFill>
                  <a:schemeClr val="tx1"/>
                </a:solidFill>
              </a:rPr>
              <a:t>);</a:t>
            </a:r>
          </a:p>
          <a:p>
            <a:pPr>
              <a:tabLst>
                <a:tab pos="457200" algn="l"/>
                <a:tab pos="914400" algn="l"/>
                <a:tab pos="1371600" algn="l"/>
                <a:tab pos="1828800" algn="l"/>
              </a:tabLst>
            </a:pPr>
            <a:r>
              <a:rPr lang="en-US" sz="1600" b="1">
                <a:solidFill>
                  <a:schemeClr val="tx1"/>
                </a:solidFill>
              </a:rPr>
              <a:t>		</a:t>
            </a:r>
            <a:r>
              <a:rPr lang="en-US" sz="1600" b="1" err="1">
                <a:solidFill>
                  <a:schemeClr val="tx1"/>
                </a:solidFill>
              </a:rPr>
              <a:t>XYCoord</a:t>
            </a:r>
            <a:r>
              <a:rPr lang="en-US" sz="1600" b="1">
                <a:solidFill>
                  <a:schemeClr val="tx1"/>
                </a:solidFill>
              </a:rPr>
              <a:t> coord1;</a:t>
            </a:r>
          </a:p>
          <a:p>
            <a:pPr>
              <a:tabLst>
                <a:tab pos="457200" algn="l"/>
                <a:tab pos="914400" algn="l"/>
                <a:tab pos="1371600" algn="l"/>
                <a:tab pos="1828800" algn="l"/>
              </a:tabLst>
            </a:pPr>
            <a:r>
              <a:rPr lang="en-US" sz="1600" b="1">
                <a:solidFill>
                  <a:schemeClr val="tx1"/>
                </a:solidFill>
              </a:rPr>
              <a:t>		</a:t>
            </a:r>
            <a:r>
              <a:rPr lang="en-US" sz="1600" b="1" err="1">
                <a:solidFill>
                  <a:schemeClr val="tx1"/>
                </a:solidFill>
              </a:rPr>
              <a:t>XYCoord</a:t>
            </a:r>
            <a:r>
              <a:rPr lang="en-US" sz="1600" b="1">
                <a:solidFill>
                  <a:schemeClr val="tx1"/>
                </a:solidFill>
              </a:rPr>
              <a:t> coord2;</a:t>
            </a:r>
          </a:p>
          <a:p>
            <a:pPr>
              <a:tabLst>
                <a:tab pos="457200" algn="l"/>
                <a:tab pos="914400" algn="l"/>
                <a:tab pos="1371600" algn="l"/>
                <a:tab pos="1828800" algn="l"/>
              </a:tabLst>
            </a:pPr>
            <a:endParaRPr lang="en-US" sz="1600" b="1">
              <a:solidFill>
                <a:schemeClr val="tx1"/>
              </a:solidFill>
            </a:endParaRPr>
          </a:p>
          <a:p>
            <a:pPr>
              <a:tabLst>
                <a:tab pos="457200" algn="l"/>
                <a:tab pos="914400" algn="l"/>
                <a:tab pos="1371600" algn="l"/>
                <a:tab pos="1828800" algn="l"/>
              </a:tabLst>
            </a:pPr>
            <a:r>
              <a:rPr lang="en-US" sz="1600" b="1">
                <a:solidFill>
                  <a:schemeClr val="tx1"/>
                </a:solidFill>
              </a:rPr>
              <a:t>		</a:t>
            </a:r>
            <a:r>
              <a:rPr lang="en-US" sz="1600" b="1" err="1">
                <a:solidFill>
                  <a:schemeClr val="tx1"/>
                </a:solidFill>
              </a:rPr>
              <a:t>System.out.print</a:t>
            </a:r>
            <a:r>
              <a:rPr lang="en-US" sz="1600" b="1">
                <a:solidFill>
                  <a:schemeClr val="tx1"/>
                </a:solidFill>
              </a:rPr>
              <a:t>(“Enter first coordinate value as x &lt;space&gt; y: “);</a:t>
            </a:r>
          </a:p>
          <a:p>
            <a:pPr>
              <a:tabLst>
                <a:tab pos="457200" algn="l"/>
                <a:tab pos="914400" algn="l"/>
                <a:tab pos="1371600" algn="l"/>
                <a:tab pos="1828800" algn="l"/>
              </a:tabLst>
            </a:pPr>
            <a:r>
              <a:rPr lang="en-US" sz="1600" b="1">
                <a:solidFill>
                  <a:schemeClr val="tx1"/>
                </a:solidFill>
              </a:rPr>
              <a:t>		x = </a:t>
            </a:r>
            <a:r>
              <a:rPr lang="en-US" sz="1600" b="1" err="1">
                <a:solidFill>
                  <a:schemeClr val="tx1"/>
                </a:solidFill>
              </a:rPr>
              <a:t>console.nextInt</a:t>
            </a:r>
            <a:r>
              <a:rPr lang="en-US" sz="1600" b="1">
                <a:solidFill>
                  <a:schemeClr val="tx1"/>
                </a:solidFill>
              </a:rPr>
              <a:t>();  y = </a:t>
            </a:r>
            <a:r>
              <a:rPr lang="en-US" sz="1600" b="1" err="1">
                <a:solidFill>
                  <a:schemeClr val="tx1"/>
                </a:solidFill>
              </a:rPr>
              <a:t>console.nextInt</a:t>
            </a:r>
            <a:r>
              <a:rPr lang="en-US" sz="1600" b="1">
                <a:solidFill>
                  <a:schemeClr val="tx1"/>
                </a:solidFill>
              </a:rPr>
              <a:t>();</a:t>
            </a:r>
          </a:p>
          <a:p>
            <a:pPr>
              <a:tabLst>
                <a:tab pos="457200" algn="l"/>
                <a:tab pos="914400" algn="l"/>
                <a:tab pos="1371600" algn="l"/>
                <a:tab pos="1828800" algn="l"/>
              </a:tabLst>
            </a:pPr>
            <a:r>
              <a:rPr lang="en-US" sz="1600" b="1">
                <a:solidFill>
                  <a:schemeClr val="tx1"/>
                </a:solidFill>
              </a:rPr>
              <a:t>		coord1 = new </a:t>
            </a:r>
            <a:r>
              <a:rPr lang="en-US" sz="1600" b="1" err="1">
                <a:solidFill>
                  <a:schemeClr val="tx1"/>
                </a:solidFill>
              </a:rPr>
              <a:t>XYCoord</a:t>
            </a:r>
            <a:r>
              <a:rPr lang="en-US" sz="1600" b="1">
                <a:solidFill>
                  <a:schemeClr val="tx1"/>
                </a:solidFill>
              </a:rPr>
              <a:t>(x, y);</a:t>
            </a:r>
          </a:p>
          <a:p>
            <a:pPr>
              <a:tabLst>
                <a:tab pos="457200" algn="l"/>
                <a:tab pos="914400" algn="l"/>
                <a:tab pos="1371600" algn="l"/>
                <a:tab pos="1828800" algn="l"/>
              </a:tabLst>
            </a:pPr>
            <a:endParaRPr lang="en-US" sz="1600" b="1">
              <a:solidFill>
                <a:schemeClr val="tx1"/>
              </a:solidFill>
            </a:endParaRPr>
          </a:p>
          <a:p>
            <a:pPr>
              <a:tabLst>
                <a:tab pos="457200" algn="l"/>
                <a:tab pos="914400" algn="l"/>
                <a:tab pos="1371600" algn="l"/>
                <a:tab pos="1828800" algn="l"/>
              </a:tabLst>
            </a:pPr>
            <a:r>
              <a:rPr lang="en-US" sz="1600" b="1">
                <a:solidFill>
                  <a:schemeClr val="tx1"/>
                </a:solidFill>
              </a:rPr>
              <a:t>		</a:t>
            </a:r>
            <a:r>
              <a:rPr lang="en-US" sz="1600" b="1" err="1">
                <a:solidFill>
                  <a:schemeClr val="tx1"/>
                </a:solidFill>
              </a:rPr>
              <a:t>System.out.print</a:t>
            </a:r>
            <a:r>
              <a:rPr lang="en-US" sz="1600" b="1">
                <a:solidFill>
                  <a:schemeClr val="tx1"/>
                </a:solidFill>
              </a:rPr>
              <a:t>(“Enter second coordinate value: “);</a:t>
            </a:r>
          </a:p>
          <a:p>
            <a:pPr>
              <a:tabLst>
                <a:tab pos="457200" algn="l"/>
                <a:tab pos="914400" algn="l"/>
                <a:tab pos="1371600" algn="l"/>
                <a:tab pos="1828800" algn="l"/>
              </a:tabLst>
            </a:pPr>
            <a:r>
              <a:rPr lang="en-US" sz="1600" b="1">
                <a:solidFill>
                  <a:schemeClr val="tx1"/>
                </a:solidFill>
              </a:rPr>
              <a:t>		x = </a:t>
            </a:r>
            <a:r>
              <a:rPr lang="en-US" sz="1600" b="1" err="1">
                <a:solidFill>
                  <a:schemeClr val="tx1"/>
                </a:solidFill>
              </a:rPr>
              <a:t>console.nextInt</a:t>
            </a:r>
            <a:r>
              <a:rPr lang="en-US" sz="1600" b="1">
                <a:solidFill>
                  <a:schemeClr val="tx1"/>
                </a:solidFill>
              </a:rPr>
              <a:t>();  y = </a:t>
            </a:r>
            <a:r>
              <a:rPr lang="en-US" sz="1600" b="1" err="1">
                <a:solidFill>
                  <a:schemeClr val="tx1"/>
                </a:solidFill>
              </a:rPr>
              <a:t>console.nextInt</a:t>
            </a:r>
            <a:r>
              <a:rPr lang="en-US" sz="1600" b="1">
                <a:solidFill>
                  <a:schemeClr val="tx1"/>
                </a:solidFill>
              </a:rPr>
              <a:t>();</a:t>
            </a:r>
          </a:p>
          <a:p>
            <a:pPr>
              <a:tabLst>
                <a:tab pos="457200" algn="l"/>
                <a:tab pos="914400" algn="l"/>
                <a:tab pos="1371600" algn="l"/>
                <a:tab pos="1828800" algn="l"/>
              </a:tabLst>
            </a:pPr>
            <a:r>
              <a:rPr lang="en-US" sz="1600" b="1">
                <a:solidFill>
                  <a:schemeClr val="tx1"/>
                </a:solidFill>
              </a:rPr>
              <a:t>		coord2 = new </a:t>
            </a:r>
            <a:r>
              <a:rPr lang="en-US" sz="1600" b="1" err="1">
                <a:solidFill>
                  <a:schemeClr val="tx1"/>
                </a:solidFill>
              </a:rPr>
              <a:t>XYCoord</a:t>
            </a:r>
            <a:r>
              <a:rPr lang="en-US" sz="1600" b="1">
                <a:solidFill>
                  <a:schemeClr val="tx1"/>
                </a:solidFill>
              </a:rPr>
              <a:t>(x, y);</a:t>
            </a:r>
          </a:p>
          <a:p>
            <a:pPr>
              <a:tabLst>
                <a:tab pos="457200" algn="l"/>
                <a:tab pos="914400" algn="l"/>
                <a:tab pos="1371600" algn="l"/>
                <a:tab pos="1828800" algn="l"/>
              </a:tabLst>
            </a:pPr>
            <a:endParaRPr lang="en-US" sz="1600" b="1">
              <a:solidFill>
                <a:schemeClr val="tx1"/>
              </a:solidFill>
            </a:endParaRPr>
          </a:p>
          <a:p>
            <a:pPr>
              <a:tabLst>
                <a:tab pos="457200" algn="l"/>
                <a:tab pos="914400" algn="l"/>
                <a:tab pos="1371600" algn="l"/>
                <a:tab pos="1828800" algn="l"/>
              </a:tabLst>
            </a:pPr>
            <a:r>
              <a:rPr lang="en-US" sz="1600" b="1">
                <a:solidFill>
                  <a:schemeClr val="tx1"/>
                </a:solidFill>
              </a:rPr>
              <a:t>		</a:t>
            </a:r>
            <a:r>
              <a:rPr lang="en-US" sz="1600" b="1" err="1">
                <a:solidFill>
                  <a:schemeClr val="tx1"/>
                </a:solidFill>
              </a:rPr>
              <a:t>System.out.println</a:t>
            </a:r>
            <a:r>
              <a:rPr lang="en-US" sz="1600" b="1">
                <a:solidFill>
                  <a:schemeClr val="tx1"/>
                </a:solidFill>
              </a:rPr>
              <a:t>(“Distance between two coordinates is” +</a:t>
            </a:r>
          </a:p>
          <a:p>
            <a:pPr>
              <a:tabLst>
                <a:tab pos="457200" algn="l"/>
                <a:tab pos="914400" algn="l"/>
                <a:tab pos="1371600" algn="l"/>
                <a:tab pos="1828800" algn="l"/>
              </a:tabLst>
            </a:pPr>
            <a:r>
              <a:rPr lang="en-US" sz="1600" b="1">
                <a:solidFill>
                  <a:schemeClr val="tx1"/>
                </a:solidFill>
              </a:rPr>
              <a:t>				               coord1.distance(coord2));</a:t>
            </a:r>
          </a:p>
          <a:p>
            <a:pPr>
              <a:tabLst>
                <a:tab pos="457200" algn="l"/>
                <a:tab pos="914400" algn="l"/>
                <a:tab pos="1371600" algn="l"/>
                <a:tab pos="1828800" algn="l"/>
              </a:tabLst>
            </a:pPr>
            <a:r>
              <a:rPr lang="en-US" sz="1600" b="1">
                <a:solidFill>
                  <a:schemeClr val="tx1"/>
                </a:solidFill>
              </a:rPr>
              <a:t>	}</a:t>
            </a:r>
          </a:p>
          <a:p>
            <a:pPr>
              <a:tabLst>
                <a:tab pos="457200" algn="l"/>
                <a:tab pos="914400" algn="l"/>
                <a:tab pos="1371600" algn="l"/>
                <a:tab pos="1828800" algn="l"/>
              </a:tabLst>
            </a:pPr>
            <a:r>
              <a:rPr lang="en-US" sz="1600" b="1">
                <a:solidFill>
                  <a:schemeClr val="tx1"/>
                </a:solidFill>
              </a:rPr>
              <a:t>}</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2000" b="1">
              <a:solidFill>
                <a:schemeClr val="tx1"/>
              </a:solidFill>
            </a:endParaRPr>
          </a:p>
          <a:p>
            <a:pPr>
              <a:tabLst>
                <a:tab pos="457200" algn="l"/>
                <a:tab pos="914400" algn="l"/>
                <a:tab pos="1371600" algn="l"/>
                <a:tab pos="1828800" algn="l"/>
              </a:tabLst>
            </a:pPr>
            <a:r>
              <a:rPr lang="en-US" sz="2000" b="1">
                <a:solidFill>
                  <a:schemeClr val="tx1"/>
                </a:solidFill>
              </a:rPr>
              <a:t>		      </a:t>
            </a:r>
            <a:endParaRPr lang="en-US" sz="2000">
              <a:solidFill>
                <a:schemeClr val="tx1"/>
              </a:solidFill>
            </a:endParaRPr>
          </a:p>
          <a:p>
            <a:pPr>
              <a:tabLst>
                <a:tab pos="457200" algn="l"/>
                <a:tab pos="914400" algn="l"/>
                <a:tab pos="1371600" algn="l"/>
                <a:tab pos="1828800" algn="l"/>
              </a:tabLst>
            </a:pPr>
            <a:endParaRPr lang="en-US" sz="2000" b="1">
              <a:solidFill>
                <a:schemeClr val="tx1"/>
              </a:solidFill>
            </a:endParaRPr>
          </a:p>
        </p:txBody>
      </p:sp>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11" name="Rounded Rectangle 10"/>
          <p:cNvSpPr>
            <a:spLocks noChangeAspect="1"/>
          </p:cNvSpPr>
          <p:nvPr/>
        </p:nvSpPr>
        <p:spPr>
          <a:xfrm>
            <a:off x="609600" y="609600"/>
            <a:ext cx="7955280" cy="822960"/>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chemeClr val="tx1"/>
                </a:solidFill>
              </a:rPr>
              <a:t>Using Objects in a Program</a:t>
            </a:r>
            <a:endParaRPr lang="en-US" sz="3600">
              <a:solidFill>
                <a:srgbClr val="000000"/>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a:ea typeface="+mn-ea"/>
              <a:cs typeface="+mn-cs"/>
            </a:endParaRPr>
          </a:p>
        </p:txBody>
      </p:sp>
      <p:sp>
        <p:nvSpPr>
          <p:cNvPr id="11" name="Rounded Rectangle 10"/>
          <p:cNvSpPr>
            <a:spLocks noChangeAspect="1"/>
          </p:cNvSpPr>
          <p:nvPr/>
        </p:nvSpPr>
        <p:spPr>
          <a:xfrm>
            <a:off x="731520" y="2362200"/>
            <a:ext cx="7955280" cy="1295400"/>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black"/>
                </a:solidFill>
                <a:effectLst/>
                <a:uLnTx/>
                <a:uFillTx/>
                <a:latin typeface="Calibri"/>
                <a:ea typeface="+mn-ea"/>
                <a:cs typeface="+mn-cs"/>
              </a:rPr>
              <a:t>COMPOSITION IN JAVA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1">
                <a:solidFill>
                  <a:prstClr val="black"/>
                </a:solidFill>
                <a:latin typeface="Calibri"/>
              </a:rPr>
              <a:t>(i.e., objects containing objects)</a:t>
            </a:r>
            <a:endParaRPr kumimoji="0" lang="en-US" sz="3600" b="1" i="0" u="none" strike="noStrike" kern="1200" cap="none" spc="0" normalizeH="0" baseline="0" noProof="0">
              <a:ln>
                <a:noFill/>
              </a:ln>
              <a:solidFill>
                <a:srgbClr val="000000"/>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3613325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11" name="Rounded Rectangle 10"/>
          <p:cNvSpPr>
            <a:spLocks noChangeAspect="1"/>
          </p:cNvSpPr>
          <p:nvPr/>
        </p:nvSpPr>
        <p:spPr>
          <a:xfrm>
            <a:off x="609600" y="609600"/>
            <a:ext cx="7955280" cy="1295400"/>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chemeClr val="tx1"/>
                </a:solidFill>
              </a:rPr>
              <a:t>Using </a:t>
            </a:r>
            <a:r>
              <a:rPr lang="en-US" sz="3600" err="1">
                <a:solidFill>
                  <a:schemeClr val="tx1"/>
                </a:solidFill>
              </a:rPr>
              <a:t>XYCoord</a:t>
            </a:r>
            <a:r>
              <a:rPr lang="en-US" sz="3600">
                <a:solidFill>
                  <a:schemeClr val="tx1"/>
                </a:solidFill>
              </a:rPr>
              <a:t> Class as a Member of Another Class</a:t>
            </a:r>
            <a:endParaRPr lang="en-US" sz="3600">
              <a:solidFill>
                <a:srgbClr val="000000"/>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36</a:t>
            </a:fld>
            <a:endParaRPr lang="en-US"/>
          </a:p>
        </p:txBody>
      </p:sp>
      <p:sp>
        <p:nvSpPr>
          <p:cNvPr id="9" name="Rectangle 8"/>
          <p:cNvSpPr/>
          <p:nvPr/>
        </p:nvSpPr>
        <p:spPr>
          <a:xfrm>
            <a:off x="868680" y="2530475"/>
            <a:ext cx="736092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tabLst>
                <a:tab pos="457200" algn="l"/>
                <a:tab pos="914400" algn="l"/>
                <a:tab pos="1371600" algn="l"/>
                <a:tab pos="1828800" algn="l"/>
              </a:tabLst>
            </a:pPr>
            <a:endParaRPr lang="en-US" sz="2400">
              <a:solidFill>
                <a:schemeClr val="tx1"/>
              </a:solidFill>
            </a:endParaRPr>
          </a:p>
          <a:p>
            <a:pPr>
              <a:tabLst>
                <a:tab pos="457200" algn="l"/>
                <a:tab pos="914400" algn="l"/>
                <a:tab pos="1371600" algn="l"/>
                <a:tab pos="1828800" algn="l"/>
              </a:tabLst>
            </a:pPr>
            <a:r>
              <a:rPr lang="en-US" sz="2400">
                <a:solidFill>
                  <a:schemeClr val="tx1"/>
                </a:solidFill>
              </a:rPr>
              <a:t>Can create a </a:t>
            </a:r>
            <a:r>
              <a:rPr lang="en-US" sz="2400">
                <a:solidFill>
                  <a:srgbClr val="0000FF"/>
                </a:solidFill>
              </a:rPr>
              <a:t>Line class </a:t>
            </a:r>
            <a:r>
              <a:rPr lang="en-US" sz="2400">
                <a:solidFill>
                  <a:schemeClr val="tx1"/>
                </a:solidFill>
              </a:rPr>
              <a:t>that contains </a:t>
            </a:r>
            <a:r>
              <a:rPr lang="en-US" sz="2400" err="1">
                <a:solidFill>
                  <a:schemeClr val="tx1"/>
                </a:solidFill>
              </a:rPr>
              <a:t>XYCoord</a:t>
            </a:r>
            <a:r>
              <a:rPr lang="en-US" sz="2400">
                <a:solidFill>
                  <a:schemeClr val="tx1"/>
                </a:solidFill>
              </a:rPr>
              <a:t> objects specifying the endpoints of the line.</a:t>
            </a:r>
          </a:p>
          <a:p>
            <a:pPr>
              <a:tabLst>
                <a:tab pos="457200" algn="l"/>
                <a:tab pos="914400" algn="l"/>
                <a:tab pos="1371600" algn="l"/>
                <a:tab pos="1828800" algn="l"/>
              </a:tabLst>
            </a:pPr>
            <a:endParaRPr lang="en-US" sz="2000" b="1">
              <a:solidFill>
                <a:schemeClr val="tx1"/>
              </a:solidFill>
            </a:endParaRPr>
          </a:p>
        </p:txBody>
      </p:sp>
    </p:spTree>
    <p:extLst>
      <p:ext uri="{BB962C8B-B14F-4D97-AF65-F5344CB8AC3E}">
        <p14:creationId xmlns:p14="http://schemas.microsoft.com/office/powerpoint/2010/main" val="30204154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37</a:t>
            </a:fld>
            <a:endParaRPr lang="en-US"/>
          </a:p>
        </p:txBody>
      </p:sp>
      <p:sp>
        <p:nvSpPr>
          <p:cNvPr id="9" name="Rectangle 8"/>
          <p:cNvSpPr/>
          <p:nvPr/>
        </p:nvSpPr>
        <p:spPr>
          <a:xfrm>
            <a:off x="228600" y="304800"/>
            <a:ext cx="8686800" cy="6324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tabLst>
                <a:tab pos="342900" algn="l"/>
                <a:tab pos="685800" algn="l"/>
                <a:tab pos="1028700" algn="l"/>
              </a:tabLst>
            </a:pPr>
            <a:r>
              <a:rPr lang="en-US" sz="1600">
                <a:solidFill>
                  <a:schemeClr val="tx1"/>
                </a:solidFill>
              </a:rPr>
              <a:t>public class Line</a:t>
            </a:r>
          </a:p>
          <a:p>
            <a:pPr>
              <a:tabLst>
                <a:tab pos="342900" algn="l"/>
                <a:tab pos="685800" algn="l"/>
                <a:tab pos="1028700" algn="l"/>
              </a:tabLst>
            </a:pPr>
            <a:r>
              <a:rPr lang="en-US" sz="1600">
                <a:solidFill>
                  <a:schemeClr val="tx1"/>
                </a:solidFill>
              </a:rPr>
              <a:t>{</a:t>
            </a:r>
          </a:p>
          <a:p>
            <a:pPr>
              <a:tabLst>
                <a:tab pos="342900" algn="l"/>
                <a:tab pos="685800" algn="l"/>
                <a:tab pos="1028700" algn="l"/>
              </a:tabLst>
            </a:pPr>
            <a:r>
              <a:rPr lang="en-US" sz="1600">
                <a:solidFill>
                  <a:schemeClr val="tx1"/>
                </a:solidFill>
              </a:rPr>
              <a:t>	</a:t>
            </a:r>
            <a:r>
              <a:rPr lang="en-US" sz="1600">
                <a:solidFill>
                  <a:srgbClr val="E46C0A"/>
                </a:solidFill>
              </a:rPr>
              <a:t>private </a:t>
            </a:r>
            <a:r>
              <a:rPr lang="en-US" sz="1600" err="1">
                <a:solidFill>
                  <a:srgbClr val="E46C0A"/>
                </a:solidFill>
              </a:rPr>
              <a:t>XYCoord</a:t>
            </a:r>
            <a:r>
              <a:rPr lang="en-US" sz="1600">
                <a:solidFill>
                  <a:srgbClr val="E46C0A"/>
                </a:solidFill>
              </a:rPr>
              <a:t> coord1;</a:t>
            </a:r>
          </a:p>
          <a:p>
            <a:pPr>
              <a:tabLst>
                <a:tab pos="342900" algn="l"/>
                <a:tab pos="685800" algn="l"/>
                <a:tab pos="1028700" algn="l"/>
              </a:tabLst>
            </a:pPr>
            <a:r>
              <a:rPr lang="en-US" sz="1600">
                <a:solidFill>
                  <a:srgbClr val="E46C0A"/>
                </a:solidFill>
              </a:rPr>
              <a:t>	private </a:t>
            </a:r>
            <a:r>
              <a:rPr lang="en-US" sz="1600" err="1">
                <a:solidFill>
                  <a:srgbClr val="E46C0A"/>
                </a:solidFill>
              </a:rPr>
              <a:t>XYCoord</a:t>
            </a:r>
            <a:r>
              <a:rPr lang="en-US" sz="1600">
                <a:solidFill>
                  <a:srgbClr val="E46C0A"/>
                </a:solidFill>
              </a:rPr>
              <a:t> coord2;</a:t>
            </a:r>
          </a:p>
          <a:p>
            <a:pPr>
              <a:tabLst>
                <a:tab pos="342900" algn="l"/>
                <a:tab pos="685800" algn="l"/>
                <a:tab pos="1028700" algn="l"/>
              </a:tabLst>
            </a:pPr>
            <a:r>
              <a:rPr lang="en-US" sz="1600">
                <a:solidFill>
                  <a:schemeClr val="tx1"/>
                </a:solidFill>
              </a:rPr>
              <a:t> </a:t>
            </a:r>
          </a:p>
          <a:p>
            <a:pPr>
              <a:tabLst>
                <a:tab pos="342900" algn="l"/>
                <a:tab pos="685800" algn="l"/>
                <a:tab pos="1028700" algn="l"/>
              </a:tabLst>
            </a:pPr>
            <a:r>
              <a:rPr lang="en-US" sz="1600">
                <a:solidFill>
                  <a:schemeClr val="tx1"/>
                </a:solidFill>
              </a:rPr>
              <a:t>	public Line(</a:t>
            </a:r>
            <a:r>
              <a:rPr lang="en-US" sz="1600" err="1">
                <a:solidFill>
                  <a:schemeClr val="tx1"/>
                </a:solidFill>
              </a:rPr>
              <a:t>XYCoord</a:t>
            </a:r>
            <a:r>
              <a:rPr lang="en-US" sz="1600">
                <a:solidFill>
                  <a:schemeClr val="tx1"/>
                </a:solidFill>
              </a:rPr>
              <a:t> coord1, </a:t>
            </a:r>
            <a:r>
              <a:rPr lang="en-US" sz="1600" err="1">
                <a:solidFill>
                  <a:schemeClr val="tx1"/>
                </a:solidFill>
              </a:rPr>
              <a:t>XYCoord</a:t>
            </a:r>
            <a:r>
              <a:rPr lang="en-US" sz="1600">
                <a:solidFill>
                  <a:schemeClr val="tx1"/>
                </a:solidFill>
              </a:rPr>
              <a:t> coord2)</a:t>
            </a:r>
          </a:p>
          <a:p>
            <a:pPr>
              <a:tabLst>
                <a:tab pos="342900" algn="l"/>
                <a:tab pos="685800" algn="l"/>
                <a:tab pos="1028700" algn="l"/>
              </a:tabLst>
            </a:pPr>
            <a:r>
              <a:rPr lang="en-US" sz="1600">
                <a:solidFill>
                  <a:schemeClr val="tx1"/>
                </a:solidFill>
              </a:rPr>
              <a:t>	{</a:t>
            </a:r>
          </a:p>
          <a:p>
            <a:pPr>
              <a:tabLst>
                <a:tab pos="342900" algn="l"/>
                <a:tab pos="685800" algn="l"/>
                <a:tab pos="1028700" algn="l"/>
              </a:tabLst>
            </a:pPr>
            <a:r>
              <a:rPr lang="en-US" sz="1600">
                <a:solidFill>
                  <a:schemeClr val="tx1"/>
                </a:solidFill>
              </a:rPr>
              <a:t>		this.coord1= coord1;</a:t>
            </a:r>
          </a:p>
          <a:p>
            <a:pPr>
              <a:tabLst>
                <a:tab pos="342900" algn="l"/>
                <a:tab pos="685800" algn="l"/>
                <a:tab pos="1028700" algn="l"/>
              </a:tabLst>
            </a:pPr>
            <a:r>
              <a:rPr lang="en-US" sz="1600">
                <a:solidFill>
                  <a:schemeClr val="tx1"/>
                </a:solidFill>
              </a:rPr>
              <a:t>		this.coord2 = coord2;</a:t>
            </a:r>
          </a:p>
          <a:p>
            <a:pPr>
              <a:tabLst>
                <a:tab pos="342900" algn="l"/>
                <a:tab pos="685800" algn="l"/>
                <a:tab pos="1028700" algn="l"/>
              </a:tabLst>
            </a:pPr>
            <a:r>
              <a:rPr lang="en-US" sz="1600">
                <a:solidFill>
                  <a:schemeClr val="tx1"/>
                </a:solidFill>
              </a:rPr>
              <a:t>	}</a:t>
            </a:r>
          </a:p>
          <a:p>
            <a:pPr>
              <a:tabLst>
                <a:tab pos="342900" algn="l"/>
                <a:tab pos="685800" algn="l"/>
                <a:tab pos="1028700" algn="l"/>
              </a:tabLst>
            </a:pPr>
            <a:r>
              <a:rPr lang="en-US" sz="1600">
                <a:solidFill>
                  <a:schemeClr val="tx1"/>
                </a:solidFill>
              </a:rPr>
              <a:t> </a:t>
            </a:r>
          </a:p>
          <a:p>
            <a:pPr>
              <a:tabLst>
                <a:tab pos="342900" algn="l"/>
                <a:tab pos="685800" algn="l"/>
                <a:tab pos="1028700" algn="l"/>
              </a:tabLst>
            </a:pPr>
            <a:r>
              <a:rPr lang="en-US" sz="1600">
                <a:solidFill>
                  <a:schemeClr val="tx1"/>
                </a:solidFill>
              </a:rPr>
              <a:t>	public </a:t>
            </a:r>
            <a:r>
              <a:rPr lang="en-US" sz="1600" err="1">
                <a:solidFill>
                  <a:schemeClr val="tx1"/>
                </a:solidFill>
              </a:rPr>
              <a:t>boolean</a:t>
            </a:r>
            <a:r>
              <a:rPr lang="en-US" sz="1600">
                <a:solidFill>
                  <a:schemeClr val="tx1"/>
                </a:solidFill>
              </a:rPr>
              <a:t> equals(Line </a:t>
            </a:r>
            <a:r>
              <a:rPr lang="en-US" sz="1600" err="1">
                <a:solidFill>
                  <a:schemeClr val="tx1"/>
                </a:solidFill>
              </a:rPr>
              <a:t>rLine</a:t>
            </a:r>
            <a:r>
              <a:rPr lang="en-US" sz="1600">
                <a:solidFill>
                  <a:schemeClr val="tx1"/>
                </a:solidFill>
              </a:rPr>
              <a:t>)</a:t>
            </a:r>
          </a:p>
          <a:p>
            <a:pPr>
              <a:tabLst>
                <a:tab pos="342900" algn="l"/>
                <a:tab pos="685800" algn="l"/>
                <a:tab pos="1028700" algn="l"/>
              </a:tabLst>
            </a:pPr>
            <a:r>
              <a:rPr lang="en-US" sz="1600">
                <a:solidFill>
                  <a:schemeClr val="tx1"/>
                </a:solidFill>
              </a:rPr>
              <a:t>	// returns true if equal in length</a:t>
            </a:r>
          </a:p>
          <a:p>
            <a:pPr>
              <a:tabLst>
                <a:tab pos="342900" algn="l"/>
                <a:tab pos="685800" algn="l"/>
                <a:tab pos="1028700" algn="l"/>
              </a:tabLst>
            </a:pPr>
            <a:r>
              <a:rPr lang="en-US" sz="1600">
                <a:solidFill>
                  <a:schemeClr val="tx1"/>
                </a:solidFill>
              </a:rPr>
              <a:t>	{</a:t>
            </a:r>
          </a:p>
          <a:p>
            <a:pPr>
              <a:tabLst>
                <a:tab pos="342900" algn="l"/>
                <a:tab pos="685800" algn="l"/>
                <a:tab pos="1028700" algn="l"/>
              </a:tabLst>
            </a:pPr>
            <a:r>
              <a:rPr lang="en-US" sz="1600">
                <a:solidFill>
                  <a:schemeClr val="tx1"/>
                </a:solidFill>
              </a:rPr>
              <a:t>		return length() == </a:t>
            </a:r>
            <a:r>
              <a:rPr lang="en-US" sz="1600" err="1">
                <a:solidFill>
                  <a:schemeClr val="tx1"/>
                </a:solidFill>
              </a:rPr>
              <a:t>rLine.length</a:t>
            </a:r>
            <a:r>
              <a:rPr lang="en-US" sz="1600">
                <a:solidFill>
                  <a:schemeClr val="tx1"/>
                </a:solidFill>
              </a:rPr>
              <a:t>();</a:t>
            </a:r>
          </a:p>
          <a:p>
            <a:pPr>
              <a:tabLst>
                <a:tab pos="342900" algn="l"/>
                <a:tab pos="685800" algn="l"/>
                <a:tab pos="1028700" algn="l"/>
              </a:tabLst>
            </a:pPr>
            <a:r>
              <a:rPr lang="en-US" sz="1600">
                <a:solidFill>
                  <a:schemeClr val="tx1"/>
                </a:solidFill>
              </a:rPr>
              <a:t>	}</a:t>
            </a:r>
          </a:p>
          <a:p>
            <a:pPr>
              <a:tabLst>
                <a:tab pos="342900" algn="l"/>
                <a:tab pos="685800" algn="l"/>
                <a:tab pos="1028700" algn="l"/>
              </a:tabLst>
            </a:pPr>
            <a:r>
              <a:rPr lang="en-US" sz="1600">
                <a:solidFill>
                  <a:schemeClr val="tx1"/>
                </a:solidFill>
              </a:rPr>
              <a:t> </a:t>
            </a:r>
          </a:p>
          <a:p>
            <a:pPr>
              <a:tabLst>
                <a:tab pos="342900" algn="l"/>
                <a:tab pos="685800" algn="l"/>
                <a:tab pos="1028700" algn="l"/>
              </a:tabLst>
            </a:pPr>
            <a:r>
              <a:rPr lang="en-US" sz="1600">
                <a:solidFill>
                  <a:schemeClr val="tx1"/>
                </a:solidFill>
              </a:rPr>
              <a:t>	public double length()</a:t>
            </a:r>
          </a:p>
          <a:p>
            <a:pPr>
              <a:tabLst>
                <a:tab pos="342900" algn="l"/>
                <a:tab pos="685800" algn="l"/>
                <a:tab pos="1028700" algn="l"/>
              </a:tabLst>
            </a:pPr>
            <a:r>
              <a:rPr lang="en-US" sz="1600">
                <a:solidFill>
                  <a:schemeClr val="tx1"/>
                </a:solidFill>
              </a:rPr>
              <a:t>	{  </a:t>
            </a:r>
          </a:p>
          <a:p>
            <a:pPr>
              <a:tabLst>
                <a:tab pos="342900" algn="l"/>
                <a:tab pos="685800" algn="l"/>
                <a:tab pos="1028700" algn="l"/>
              </a:tabLst>
            </a:pPr>
            <a:r>
              <a:rPr lang="en-US" sz="1600">
                <a:solidFill>
                  <a:schemeClr val="tx1"/>
                </a:solidFill>
              </a:rPr>
              <a:t>		return coord1.distance(coord2);</a:t>
            </a:r>
          </a:p>
          <a:p>
            <a:pPr>
              <a:tabLst>
                <a:tab pos="342900" algn="l"/>
                <a:tab pos="685800" algn="l"/>
                <a:tab pos="1028700" algn="l"/>
              </a:tabLst>
            </a:pPr>
            <a:r>
              <a:rPr lang="en-US" sz="1600">
                <a:solidFill>
                  <a:schemeClr val="tx1"/>
                </a:solidFill>
              </a:rPr>
              <a:t>	}</a:t>
            </a:r>
          </a:p>
          <a:p>
            <a:pPr>
              <a:tabLst>
                <a:tab pos="342900" algn="l"/>
                <a:tab pos="685800" algn="l"/>
                <a:tab pos="1028700" algn="l"/>
              </a:tabLst>
            </a:pPr>
            <a:r>
              <a:rPr lang="en-US" sz="1600">
                <a:solidFill>
                  <a:schemeClr val="tx1"/>
                </a:solidFill>
              </a:rPr>
              <a:t> </a:t>
            </a:r>
          </a:p>
          <a:p>
            <a:pPr>
              <a:tabLst>
                <a:tab pos="342900" algn="l"/>
                <a:tab pos="685800" algn="l"/>
                <a:tab pos="1028700" algn="l"/>
              </a:tabLst>
            </a:pPr>
            <a:r>
              <a:rPr lang="en-US" sz="1600">
                <a:solidFill>
                  <a:schemeClr val="tx1"/>
                </a:solidFill>
              </a:rPr>
              <a:t>}</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2000" b="1">
              <a:solidFill>
                <a:schemeClr val="tx1"/>
              </a:solidFill>
            </a:endParaRPr>
          </a:p>
          <a:p>
            <a:pPr>
              <a:tabLst>
                <a:tab pos="457200" algn="l"/>
                <a:tab pos="914400" algn="l"/>
                <a:tab pos="1371600" algn="l"/>
                <a:tab pos="1828800" algn="l"/>
              </a:tabLst>
            </a:pPr>
            <a:r>
              <a:rPr lang="en-US" sz="2000" b="1">
                <a:solidFill>
                  <a:schemeClr val="tx1"/>
                </a:solidFill>
              </a:rPr>
              <a:t>		      </a:t>
            </a:r>
            <a:endParaRPr lang="en-US" sz="2000">
              <a:solidFill>
                <a:schemeClr val="tx1"/>
              </a:solidFill>
            </a:endParaRPr>
          </a:p>
          <a:p>
            <a:pPr>
              <a:tabLst>
                <a:tab pos="457200" algn="l"/>
                <a:tab pos="914400" algn="l"/>
                <a:tab pos="1371600" algn="l"/>
                <a:tab pos="1828800" algn="l"/>
              </a:tabLst>
            </a:pPr>
            <a:endParaRPr lang="en-US" sz="2000" b="1">
              <a:solidFill>
                <a:schemeClr val="tx1"/>
              </a:solidFill>
            </a:endParaRPr>
          </a:p>
        </p:txBody>
      </p:sp>
      <p:sp>
        <p:nvSpPr>
          <p:cNvPr id="2" name="Rectangle 1"/>
          <p:cNvSpPr/>
          <p:nvPr/>
        </p:nvSpPr>
        <p:spPr>
          <a:xfrm>
            <a:off x="2438400" y="6105525"/>
            <a:ext cx="39624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solidFill>
                  <a:schemeClr val="accent6">
                    <a:lumMod val="75000"/>
                  </a:schemeClr>
                </a:solidFill>
              </a:rPr>
              <a:t>pow is a static method of the Math class</a:t>
            </a:r>
          </a:p>
        </p:txBody>
      </p:sp>
    </p:spTree>
    <p:extLst>
      <p:ext uri="{BB962C8B-B14F-4D97-AF65-F5344CB8AC3E}">
        <p14:creationId xmlns:p14="http://schemas.microsoft.com/office/powerpoint/2010/main" val="15146805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11" name="Rounded Rectangle 10"/>
          <p:cNvSpPr>
            <a:spLocks noChangeAspect="1"/>
          </p:cNvSpPr>
          <p:nvPr/>
        </p:nvSpPr>
        <p:spPr>
          <a:xfrm>
            <a:off x="609600" y="609600"/>
            <a:ext cx="7955280" cy="1295400"/>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chemeClr val="tx1"/>
                </a:solidFill>
              </a:rPr>
              <a:t>Using Line Objects as Members of Another Class</a:t>
            </a:r>
            <a:endParaRPr lang="en-US" sz="3600">
              <a:solidFill>
                <a:srgbClr val="000000"/>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38</a:t>
            </a:fld>
            <a:endParaRPr lang="en-US"/>
          </a:p>
        </p:txBody>
      </p:sp>
      <p:sp>
        <p:nvSpPr>
          <p:cNvPr id="9" name="Rectangle 8"/>
          <p:cNvSpPr/>
          <p:nvPr/>
        </p:nvSpPr>
        <p:spPr>
          <a:xfrm>
            <a:off x="716280" y="2530475"/>
            <a:ext cx="7848600" cy="1584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tabLst>
                <a:tab pos="457200" algn="l"/>
                <a:tab pos="914400" algn="l"/>
                <a:tab pos="1371600" algn="l"/>
                <a:tab pos="1828800" algn="l"/>
              </a:tabLst>
            </a:pPr>
            <a:endParaRPr lang="en-US" sz="2400">
              <a:solidFill>
                <a:schemeClr val="tx1"/>
              </a:solidFill>
            </a:endParaRPr>
          </a:p>
          <a:p>
            <a:pPr>
              <a:tabLst>
                <a:tab pos="457200" algn="l"/>
                <a:tab pos="914400" algn="l"/>
                <a:tab pos="1371600" algn="l"/>
                <a:tab pos="1828800" algn="l"/>
              </a:tabLst>
            </a:pPr>
            <a:r>
              <a:rPr lang="en-US" sz="2400">
                <a:solidFill>
                  <a:schemeClr val="tx1"/>
                </a:solidFill>
              </a:rPr>
              <a:t>Can create a Square class that contains Line objects, which in turn contain </a:t>
            </a:r>
            <a:r>
              <a:rPr lang="en-US" sz="2400" err="1">
                <a:solidFill>
                  <a:schemeClr val="tx1"/>
                </a:solidFill>
              </a:rPr>
              <a:t>XYCoord</a:t>
            </a:r>
            <a:r>
              <a:rPr lang="en-US" sz="2400">
                <a:solidFill>
                  <a:schemeClr val="tx1"/>
                </a:solidFill>
              </a:rPr>
              <a:t> objects.</a:t>
            </a:r>
          </a:p>
          <a:p>
            <a:pPr>
              <a:tabLst>
                <a:tab pos="457200" algn="l"/>
                <a:tab pos="914400" algn="l"/>
                <a:tab pos="1371600" algn="l"/>
                <a:tab pos="1828800" algn="l"/>
              </a:tabLst>
            </a:pPr>
            <a:endParaRPr lang="en-US" sz="2000" b="1">
              <a:solidFill>
                <a:schemeClr val="tx1"/>
              </a:solidFill>
            </a:endParaRPr>
          </a:p>
        </p:txBody>
      </p:sp>
    </p:spTree>
    <p:extLst>
      <p:ext uri="{BB962C8B-B14F-4D97-AF65-F5344CB8AC3E}">
        <p14:creationId xmlns:p14="http://schemas.microsoft.com/office/powerpoint/2010/main" val="15265570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11" name="Rectangle 10"/>
          <p:cNvSpPr/>
          <p:nvPr/>
        </p:nvSpPr>
        <p:spPr>
          <a:xfrm>
            <a:off x="228600" y="152400"/>
            <a:ext cx="8686800" cy="647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2000" b="1">
              <a:solidFill>
                <a:schemeClr val="tx1"/>
              </a:solidFill>
            </a:endParaRPr>
          </a:p>
          <a:p>
            <a:pPr>
              <a:tabLst>
                <a:tab pos="457200" algn="l"/>
                <a:tab pos="914400" algn="l"/>
                <a:tab pos="1371600" algn="l"/>
                <a:tab pos="1828800" algn="l"/>
              </a:tabLst>
            </a:pPr>
            <a:r>
              <a:rPr lang="en-US" sz="2000" b="1">
                <a:solidFill>
                  <a:schemeClr val="tx1"/>
                </a:solidFill>
              </a:rPr>
              <a:t>		      </a:t>
            </a:r>
            <a:endParaRPr lang="en-US" sz="2000">
              <a:solidFill>
                <a:schemeClr val="tx1"/>
              </a:solidFill>
            </a:endParaRPr>
          </a:p>
          <a:p>
            <a:pPr>
              <a:tabLst>
                <a:tab pos="457200" algn="l"/>
                <a:tab pos="914400" algn="l"/>
                <a:tab pos="1371600" algn="l"/>
                <a:tab pos="1828800" algn="l"/>
              </a:tabLst>
            </a:pPr>
            <a:endParaRPr lang="en-US" sz="2000" b="1">
              <a:solidFill>
                <a:schemeClr val="tx1"/>
              </a:solidFill>
            </a:endParaRPr>
          </a:p>
        </p:txBody>
      </p:sp>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39</a:t>
            </a:fld>
            <a:endParaRPr lang="en-US"/>
          </a:p>
        </p:txBody>
      </p:sp>
      <p:sp>
        <p:nvSpPr>
          <p:cNvPr id="10" name="Rectangle 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0"/>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
          <p:cNvSpPr>
            <a:spLocks noChangeArrowheads="1"/>
          </p:cNvSpPr>
          <p:nvPr/>
        </p:nvSpPr>
        <p:spPr bwMode="auto">
          <a:xfrm>
            <a:off x="4384675" y="457200"/>
            <a:ext cx="3921125" cy="498475"/>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rPr>
              <a:t>Note that there is the composition of objects two-levels deep (Squares contain Lines, which contain </a:t>
            </a:r>
            <a:r>
              <a:rPr kumimoji="0" lang="en-US" sz="1100" b="0" i="0" u="none" strike="noStrike" cap="none" normalizeH="0" baseline="0" err="1">
                <a:ln>
                  <a:noFill/>
                </a:ln>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rPr>
              <a:t>XYCoord</a:t>
            </a:r>
            <a:r>
              <a:rPr kumimoji="0" lang="en-US" sz="1100" b="0" i="0" u="none" strike="noStrike" cap="none" normalizeH="0" baseline="0">
                <a:ln>
                  <a:noFill/>
                </a:ln>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rPr>
              <a:t> objects)</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5" name="Rectangle 12"/>
          <p:cNvSpPr>
            <a:spLocks noChangeArrowheads="1"/>
          </p:cNvSpPr>
          <p:nvPr/>
        </p:nvSpPr>
        <p:spPr bwMode="auto">
          <a:xfrm>
            <a:off x="432974" y="-78908"/>
            <a:ext cx="4972323" cy="686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42900" algn="l"/>
                <a:tab pos="685800" algn="l"/>
                <a:tab pos="1028700" algn="l"/>
                <a:tab pos="1371600" algn="l"/>
              </a:tabLst>
              <a:defRPr>
                <a:solidFill>
                  <a:schemeClr val="tx1"/>
                </a:solidFill>
                <a:latin typeface="Arial" panose="020B0604020202020204" pitchFamily="34" charset="0"/>
              </a:defRPr>
            </a:lvl1pPr>
            <a:lvl2pPr eaLnBrk="0" fontAlgn="base" hangingPunct="0">
              <a:spcBef>
                <a:spcPct val="0"/>
              </a:spcBef>
              <a:spcAft>
                <a:spcPct val="0"/>
              </a:spcAft>
              <a:tabLst>
                <a:tab pos="342900" algn="l"/>
                <a:tab pos="685800" algn="l"/>
                <a:tab pos="1028700" algn="l"/>
                <a:tab pos="1371600" algn="l"/>
              </a:tabLst>
              <a:defRPr>
                <a:solidFill>
                  <a:schemeClr val="tx1"/>
                </a:solidFill>
                <a:latin typeface="Arial" panose="020B0604020202020204" pitchFamily="34" charset="0"/>
              </a:defRPr>
            </a:lvl2pPr>
            <a:lvl3pPr eaLnBrk="0" fontAlgn="base" hangingPunct="0">
              <a:spcBef>
                <a:spcPct val="0"/>
              </a:spcBef>
              <a:spcAft>
                <a:spcPct val="0"/>
              </a:spcAft>
              <a:tabLst>
                <a:tab pos="342900" algn="l"/>
                <a:tab pos="685800" algn="l"/>
                <a:tab pos="1028700" algn="l"/>
                <a:tab pos="1371600" algn="l"/>
              </a:tabLst>
              <a:defRPr>
                <a:solidFill>
                  <a:schemeClr val="tx1"/>
                </a:solidFill>
                <a:latin typeface="Arial" panose="020B0604020202020204" pitchFamily="34" charset="0"/>
              </a:defRPr>
            </a:lvl3pPr>
            <a:lvl4pPr eaLnBrk="0" fontAlgn="base" hangingPunct="0">
              <a:spcBef>
                <a:spcPct val="0"/>
              </a:spcBef>
              <a:spcAft>
                <a:spcPct val="0"/>
              </a:spcAft>
              <a:tabLst>
                <a:tab pos="342900" algn="l"/>
                <a:tab pos="685800" algn="l"/>
                <a:tab pos="1028700" algn="l"/>
                <a:tab pos="1371600" algn="l"/>
              </a:tabLst>
              <a:defRPr>
                <a:solidFill>
                  <a:schemeClr val="tx1"/>
                </a:solidFill>
                <a:latin typeface="Arial" panose="020B0604020202020204" pitchFamily="34" charset="0"/>
              </a:defRPr>
            </a:lvl4pPr>
            <a:lvl5pPr eaLnBrk="0" fontAlgn="base" hangingPunct="0">
              <a:spcBef>
                <a:spcPct val="0"/>
              </a:spcBef>
              <a:spcAft>
                <a:spcPct val="0"/>
              </a:spcAft>
              <a:tabLst>
                <a:tab pos="342900" algn="l"/>
                <a:tab pos="685800" algn="l"/>
                <a:tab pos="1028700" algn="l"/>
                <a:tab pos="1371600" algn="l"/>
              </a:tabLst>
              <a:defRPr>
                <a:solidFill>
                  <a:schemeClr val="tx1"/>
                </a:solidFill>
                <a:latin typeface="Arial" panose="020B0604020202020204" pitchFamily="34" charset="0"/>
              </a:defRPr>
            </a:lvl5pPr>
            <a:lvl6pPr eaLnBrk="0" fontAlgn="base" hangingPunct="0">
              <a:spcBef>
                <a:spcPct val="0"/>
              </a:spcBef>
              <a:spcAft>
                <a:spcPct val="0"/>
              </a:spcAft>
              <a:tabLst>
                <a:tab pos="342900" algn="l"/>
                <a:tab pos="685800" algn="l"/>
                <a:tab pos="1028700" algn="l"/>
                <a:tab pos="1371600" algn="l"/>
              </a:tabLst>
              <a:defRPr>
                <a:solidFill>
                  <a:schemeClr val="tx1"/>
                </a:solidFill>
                <a:latin typeface="Arial" panose="020B0604020202020204" pitchFamily="34" charset="0"/>
              </a:defRPr>
            </a:lvl6pPr>
            <a:lvl7pPr eaLnBrk="0" fontAlgn="base" hangingPunct="0">
              <a:spcBef>
                <a:spcPct val="0"/>
              </a:spcBef>
              <a:spcAft>
                <a:spcPct val="0"/>
              </a:spcAft>
              <a:tabLst>
                <a:tab pos="342900" algn="l"/>
                <a:tab pos="685800" algn="l"/>
                <a:tab pos="1028700" algn="l"/>
                <a:tab pos="1371600" algn="l"/>
              </a:tabLst>
              <a:defRPr>
                <a:solidFill>
                  <a:schemeClr val="tx1"/>
                </a:solidFill>
                <a:latin typeface="Arial" panose="020B0604020202020204" pitchFamily="34" charset="0"/>
              </a:defRPr>
            </a:lvl7pPr>
            <a:lvl8pPr eaLnBrk="0" fontAlgn="base" hangingPunct="0">
              <a:spcBef>
                <a:spcPct val="0"/>
              </a:spcBef>
              <a:spcAft>
                <a:spcPct val="0"/>
              </a:spcAft>
              <a:tabLst>
                <a:tab pos="342900" algn="l"/>
                <a:tab pos="685800" algn="l"/>
                <a:tab pos="1028700" algn="l"/>
                <a:tab pos="1371600" algn="l"/>
              </a:tabLst>
              <a:defRPr>
                <a:solidFill>
                  <a:schemeClr val="tx1"/>
                </a:solidFill>
                <a:latin typeface="Arial" panose="020B0604020202020204" pitchFamily="34" charset="0"/>
              </a:defRPr>
            </a:lvl8pPr>
            <a:lvl9pPr eaLnBrk="0" fontAlgn="base" hangingPunct="0">
              <a:spcBef>
                <a:spcPct val="0"/>
              </a:spcBef>
              <a:spcAft>
                <a:spcPct val="0"/>
              </a:spcAft>
              <a:tabLst>
                <a:tab pos="342900" algn="l"/>
                <a:tab pos="685800" algn="l"/>
                <a:tab pos="1028700" algn="l"/>
                <a:tab pos="13716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Lst>
            </a:pPr>
            <a:endParaRPr kumimoji="0" 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Lst>
            </a:pP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public class Square</a:t>
            </a:r>
            <a:endParaRPr kumimoji="0" lang="en-US" sz="13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Lst>
            </a:pP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endParaRPr kumimoji="0" lang="en-US" sz="13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Lst>
            </a:pP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private Line[] lines;</a:t>
            </a:r>
            <a:endParaRPr kumimoji="0" lang="en-US" sz="13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Lst>
            </a:pP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sz="13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Lst>
            </a:pP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public Square(</a:t>
            </a:r>
            <a:r>
              <a:rPr kumimoji="0" lang="en-US" sz="1300" b="0" i="0" u="none" strike="noStrike" cap="none" normalizeH="0" baseline="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XYCoord</a:t>
            </a: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sz="1300" b="0" i="0" u="none" strike="noStrike" cap="none" normalizeH="0" baseline="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upper_left</a:t>
            </a: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sz="1300" b="0" i="0" u="none" strike="noStrike" cap="none" normalizeH="0" baseline="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int</a:t>
            </a: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length)</a:t>
            </a:r>
            <a:endParaRPr kumimoji="0" lang="en-US" sz="13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Lst>
            </a:pP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 location of upper left corner of square given, along with its size</a:t>
            </a:r>
            <a:endParaRPr kumimoji="0" lang="en-US" sz="13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Lst>
            </a:pP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sz="13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Lst>
            </a:pP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sz="1300" b="0" i="0" u="none" strike="noStrike" cap="none" normalizeH="0" baseline="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int</a:t>
            </a: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x = </a:t>
            </a:r>
            <a:r>
              <a:rPr kumimoji="0" lang="en-US" sz="1300" b="0" i="0" u="none" strike="noStrike" cap="none" normalizeH="0" baseline="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upper_left.getX</a:t>
            </a: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endParaRPr kumimoji="0" lang="en-US" sz="13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Lst>
            </a:pP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sz="1300" b="0" i="0" u="none" strike="noStrike" cap="none" normalizeH="0" baseline="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int</a:t>
            </a: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y = </a:t>
            </a:r>
            <a:r>
              <a:rPr kumimoji="0" lang="en-US" sz="1300" b="0" i="0" u="none" strike="noStrike" cap="none" normalizeH="0" baseline="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upper_left.getY</a:t>
            </a: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Lst>
            </a:pPr>
            <a:endParaRPr kumimoji="0" lang="en-US" sz="13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Lst>
            </a:pP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sz="1300" b="0" i="0" u="none" strike="noStrike" cap="none" normalizeH="0" baseline="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XYCoord</a:t>
            </a: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sz="1300" b="0" i="0" u="none" strike="noStrike" cap="none" normalizeH="0" baseline="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upper_right</a:t>
            </a: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 new </a:t>
            </a:r>
            <a:r>
              <a:rPr kumimoji="0" lang="en-US" sz="1300" b="0" i="0" u="none" strike="noStrike" cap="none" normalizeH="0" baseline="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XYCoord</a:t>
            </a: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(x + length, y);</a:t>
            </a:r>
            <a:endParaRPr kumimoji="0" lang="en-US" sz="13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Lst>
            </a:pP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sz="1300" b="0" i="0" u="none" strike="noStrike" cap="none" normalizeH="0" baseline="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XYCoord</a:t>
            </a: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sz="1300" b="0" i="0" u="none" strike="noStrike" cap="none" normalizeH="0" baseline="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lower_right</a:t>
            </a: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 new </a:t>
            </a:r>
            <a:r>
              <a:rPr kumimoji="0" lang="en-US" sz="1300" b="0" i="0" u="none" strike="noStrike" cap="none" normalizeH="0" baseline="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XYCoord</a:t>
            </a: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(x + length, y - length);</a:t>
            </a:r>
            <a:endParaRPr kumimoji="0" lang="en-US" sz="13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Lst>
            </a:pP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sz="1300" b="0" i="0" u="none" strike="noStrike" cap="none" normalizeH="0" baseline="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XYCoord</a:t>
            </a: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sz="1300" b="0" i="0" u="none" strike="noStrike" cap="none" normalizeH="0" baseline="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lower_left</a:t>
            </a: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 new </a:t>
            </a:r>
            <a:r>
              <a:rPr kumimoji="0" lang="en-US" sz="1300" b="0" i="0" u="none" strike="noStrike" cap="none" normalizeH="0" baseline="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XYCoord</a:t>
            </a: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(x , y - length);</a:t>
            </a: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Lst>
            </a:pPr>
            <a:endParaRPr kumimoji="0" lang="en-US" sz="13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Lst>
            </a:pP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lines = new Line[4];	</a:t>
            </a:r>
            <a:endParaRPr kumimoji="0" lang="en-US" sz="13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Lst>
            </a:pP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lines[0] = new Line(</a:t>
            </a:r>
            <a:r>
              <a:rPr kumimoji="0" lang="en-US" sz="1300" b="0" i="0" u="none" strike="noStrike" cap="none" normalizeH="0" baseline="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upper_left</a:t>
            </a: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sz="1300" b="0" i="0" u="none" strike="noStrike" cap="none" normalizeH="0" baseline="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upper_right</a:t>
            </a: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endParaRPr kumimoji="0" lang="en-US" sz="13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Lst>
            </a:pP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lines[1] = new Line(</a:t>
            </a:r>
            <a:r>
              <a:rPr kumimoji="0" lang="en-US" sz="1300" b="0" i="0" u="none" strike="noStrike" cap="none" normalizeH="0" baseline="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upper_right</a:t>
            </a: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sz="1300" b="0" i="0" u="none" strike="noStrike" cap="none" normalizeH="0" baseline="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lower_right</a:t>
            </a: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endParaRPr kumimoji="0" lang="en-US" sz="13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Lst>
            </a:pP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lines[2] = new Line(</a:t>
            </a:r>
            <a:r>
              <a:rPr kumimoji="0" lang="en-US" sz="1300" b="0" i="0" u="none" strike="noStrike" cap="none" normalizeH="0" baseline="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lower_right</a:t>
            </a: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sz="1300" b="0" i="0" u="none" strike="noStrike" cap="none" normalizeH="0" baseline="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lower_left</a:t>
            </a: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endParaRPr kumimoji="0" lang="en-US" sz="13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Lst>
            </a:pP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lines[3] = new Line(</a:t>
            </a:r>
            <a:r>
              <a:rPr kumimoji="0" lang="en-US" sz="1300" b="0" i="0" u="none" strike="noStrike" cap="none" normalizeH="0" baseline="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lower_left</a:t>
            </a: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sz="1300" b="0" i="0" u="none" strike="noStrike" cap="none" normalizeH="0" baseline="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upper_left</a:t>
            </a: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endParaRPr kumimoji="0" lang="en-US" sz="13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Lst>
            </a:pP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sz="13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Lst>
            </a:pP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sz="13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Lst>
            </a:pP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public </a:t>
            </a:r>
            <a:r>
              <a:rPr kumimoji="0" lang="en-US" sz="1300" b="0" i="0" u="none" strike="noStrike" cap="none" normalizeH="0" baseline="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int</a:t>
            </a: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size() {</a:t>
            </a:r>
            <a:endParaRPr kumimoji="0" lang="en-US" sz="13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Lst>
            </a:pP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return lines[0].length()</a:t>
            </a:r>
            <a:endParaRPr kumimoji="0" lang="en-US" sz="13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Lst>
            </a:pP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sz="13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Lst>
            </a:pP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sz="13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Lst>
            </a:pP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public </a:t>
            </a:r>
            <a:r>
              <a:rPr kumimoji="0" lang="en-US" sz="1300" b="0" i="0" u="none" strike="noStrike" cap="none" normalizeH="0" baseline="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int</a:t>
            </a: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area() {</a:t>
            </a:r>
            <a:endParaRPr kumimoji="0" lang="en-US" sz="13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Lst>
            </a:pP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return (</a:t>
            </a:r>
            <a:r>
              <a:rPr kumimoji="0" lang="en-US" sz="1300" b="0" i="0" u="none" strike="noStrike" cap="none" normalizeH="0" baseline="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int</a:t>
            </a: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sz="1300" b="0" i="0" u="none" strike="noStrike" cap="none" normalizeH="0" baseline="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Math.pow</a:t>
            </a: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(lines[0].length(), 2);</a:t>
            </a:r>
            <a:endParaRPr kumimoji="0" lang="en-US" sz="13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Lst>
            </a:pP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sz="13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Lst>
            </a:pP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sz="13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Lst>
            </a:pP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public </a:t>
            </a:r>
            <a:r>
              <a:rPr kumimoji="0" lang="en-US" sz="1300" b="0" i="0" u="none" strike="noStrike" cap="none" normalizeH="0" baseline="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boolean</a:t>
            </a: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equals(Square </a:t>
            </a:r>
            <a:r>
              <a:rPr kumimoji="0" lang="en-US" sz="1300" b="0" i="0" u="none" strike="noStrike" cap="none" normalizeH="0" baseline="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rSquare</a:t>
            </a: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sz="13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Lst>
            </a:pP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return size() == </a:t>
            </a:r>
            <a:r>
              <a:rPr kumimoji="0" lang="en-US" sz="1300" b="0" i="0" u="none" strike="noStrike" cap="none" normalizeH="0" baseline="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rSquare.size</a:t>
            </a: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endParaRPr kumimoji="0" lang="en-US" sz="13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Lst>
            </a:pP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sz="13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 pos="685800" algn="l"/>
                <a:tab pos="1028700" algn="l"/>
                <a:tab pos="1371600" algn="l"/>
              </a:tabLst>
            </a:pPr>
            <a:r>
              <a:rPr kumimoji="0" lang="en-US" sz="13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endParaRPr kumimoji="0" lang="en-US" sz="1300" b="0" i="0" u="none" strike="noStrike" cap="none" normalizeH="0" baseline="0">
              <a:ln>
                <a:noFill/>
              </a:ln>
              <a:solidFill>
                <a:schemeClr val="tx1"/>
              </a:solidFill>
              <a:effectLst/>
            </a:endParaRPr>
          </a:p>
        </p:txBody>
      </p:sp>
    </p:spTree>
    <p:extLst>
      <p:ext uri="{BB962C8B-B14F-4D97-AF65-F5344CB8AC3E}">
        <p14:creationId xmlns:p14="http://schemas.microsoft.com/office/powerpoint/2010/main" val="1349895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10" name="Rectangle 9"/>
          <p:cNvSpPr/>
          <p:nvPr/>
        </p:nvSpPr>
        <p:spPr>
          <a:xfrm>
            <a:off x="914400" y="1905000"/>
            <a:ext cx="73152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spcAft>
                <a:spcPts val="600"/>
              </a:spcAft>
            </a:pPr>
            <a:r>
              <a:rPr lang="en-US" sz="2400">
                <a:solidFill>
                  <a:schemeClr val="tx1"/>
                </a:solidFill>
              </a:rPr>
              <a:t>An </a:t>
            </a:r>
            <a:r>
              <a:rPr lang="en-US" sz="2400">
                <a:solidFill>
                  <a:schemeClr val="accent6">
                    <a:lumMod val="75000"/>
                  </a:schemeClr>
                </a:solidFill>
              </a:rPr>
              <a:t>abstract data type </a:t>
            </a:r>
            <a:r>
              <a:rPr lang="en-US" sz="2400">
                <a:solidFill>
                  <a:schemeClr val="tx1"/>
                </a:solidFill>
              </a:rPr>
              <a:t>(“programmer-defined type”) is a new data type constructed from the primitive data types.</a:t>
            </a:r>
          </a:p>
          <a:p>
            <a:pPr>
              <a:spcAft>
                <a:spcPts val="600"/>
              </a:spcAft>
            </a:pPr>
            <a:endParaRPr lang="en-US" sz="2400">
              <a:solidFill>
                <a:schemeClr val="tx1"/>
              </a:solidFill>
            </a:endParaRPr>
          </a:p>
          <a:p>
            <a:pPr>
              <a:spcAft>
                <a:spcPts val="600"/>
              </a:spcAft>
            </a:pPr>
            <a:r>
              <a:rPr lang="en-US" sz="2400">
                <a:solidFill>
                  <a:schemeClr val="tx1"/>
                </a:solidFill>
              </a:rPr>
              <a:t>For example, an </a:t>
            </a:r>
            <a:r>
              <a:rPr lang="en-US" sz="2400" err="1">
                <a:solidFill>
                  <a:schemeClr val="tx1"/>
                </a:solidFill>
              </a:rPr>
              <a:t>XYCoord</a:t>
            </a:r>
            <a:r>
              <a:rPr lang="en-US" sz="2400">
                <a:solidFill>
                  <a:schemeClr val="tx1"/>
                </a:solidFill>
              </a:rPr>
              <a:t> type:</a:t>
            </a:r>
          </a:p>
          <a:p>
            <a:pPr marL="457200" indent="-457200">
              <a:spcAft>
                <a:spcPts val="600"/>
              </a:spcAft>
              <a:buAutoNum type="alphaLcParenBoth"/>
            </a:pPr>
            <a:r>
              <a:rPr lang="en-US" sz="2400">
                <a:solidFill>
                  <a:srgbClr val="0000FF"/>
                </a:solidFill>
              </a:rPr>
              <a:t>Set of integer pairs</a:t>
            </a:r>
          </a:p>
          <a:p>
            <a:pPr marL="457200" indent="-457200">
              <a:spcAft>
                <a:spcPts val="600"/>
              </a:spcAft>
              <a:buAutoNum type="alphaLcParenBoth"/>
            </a:pPr>
            <a:r>
              <a:rPr lang="en-US" sz="2400">
                <a:solidFill>
                  <a:srgbClr val="0000FF"/>
                </a:solidFill>
              </a:rPr>
              <a:t>Set of operators:</a:t>
            </a:r>
          </a:p>
          <a:p>
            <a:pPr>
              <a:spcAft>
                <a:spcPts val="600"/>
              </a:spcAft>
            </a:pPr>
            <a:r>
              <a:rPr lang="en-US" sz="2400">
                <a:solidFill>
                  <a:srgbClr val="0000FF"/>
                </a:solidFill>
              </a:rPr>
              <a:t>       </a:t>
            </a:r>
            <a:r>
              <a:rPr lang="en-US" sz="2000">
                <a:solidFill>
                  <a:srgbClr val="0000FF"/>
                </a:solidFill>
              </a:rPr>
              <a:t>- e.g., </a:t>
            </a:r>
            <a:r>
              <a:rPr lang="en-US" sz="2000">
                <a:solidFill>
                  <a:schemeClr val="tx1"/>
                </a:solidFill>
              </a:rPr>
              <a:t>determine the distance between two </a:t>
            </a:r>
            <a:r>
              <a:rPr lang="en-US" sz="2000" err="1">
                <a:solidFill>
                  <a:schemeClr val="tx1"/>
                </a:solidFill>
              </a:rPr>
              <a:t>XYCoord</a:t>
            </a:r>
            <a:r>
              <a:rPr lang="en-US" sz="2000">
                <a:solidFill>
                  <a:schemeClr val="tx1"/>
                </a:solidFill>
              </a:rPr>
              <a:t> objects</a:t>
            </a:r>
            <a:br>
              <a:rPr lang="en-US" sz="2000">
                <a:solidFill>
                  <a:schemeClr val="tx1"/>
                </a:solidFill>
              </a:rPr>
            </a:br>
            <a:r>
              <a:rPr lang="en-US" sz="2000">
                <a:solidFill>
                  <a:schemeClr val="tx1"/>
                </a:solidFill>
              </a:rPr>
              <a:t>       </a:t>
            </a:r>
          </a:p>
        </p:txBody>
      </p:sp>
      <p:sp>
        <p:nvSpPr>
          <p:cNvPr id="11" name="Rounded Rectangle 10"/>
          <p:cNvSpPr>
            <a:spLocks noChangeAspect="1"/>
          </p:cNvSpPr>
          <p:nvPr/>
        </p:nvSpPr>
        <p:spPr>
          <a:xfrm>
            <a:off x="609600" y="609600"/>
            <a:ext cx="7955280" cy="822960"/>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chemeClr val="tx1"/>
                </a:solidFill>
              </a:rPr>
              <a:t>Abstract Data Type</a:t>
            </a:r>
            <a:endParaRPr lang="en-US" sz="3600">
              <a:solidFill>
                <a:srgbClr val="000000"/>
              </a:solidFill>
            </a:endParaRPr>
          </a:p>
        </p:txBody>
      </p:sp>
      <p:sp>
        <p:nvSpPr>
          <p:cNvPr id="12" name="Slide Number Placeholder 11"/>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40</a:t>
            </a:fld>
            <a:endParaRPr lang="en-US"/>
          </a:p>
        </p:txBody>
      </p:sp>
      <p:sp>
        <p:nvSpPr>
          <p:cNvPr id="9" name="Rectangle 8"/>
          <p:cNvSpPr/>
          <p:nvPr/>
        </p:nvSpPr>
        <p:spPr>
          <a:xfrm>
            <a:off x="685800" y="1676400"/>
            <a:ext cx="7848600" cy="46951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2000" b="1">
              <a:solidFill>
                <a:schemeClr val="tx1"/>
              </a:solidFill>
            </a:endParaRPr>
          </a:p>
          <a:p>
            <a:pPr>
              <a:tabLst>
                <a:tab pos="457200" algn="l"/>
                <a:tab pos="914400" algn="l"/>
                <a:tab pos="1371600" algn="l"/>
                <a:tab pos="1828800" algn="l"/>
              </a:tabLst>
            </a:pPr>
            <a:r>
              <a:rPr lang="en-US" sz="2000" b="1">
                <a:solidFill>
                  <a:schemeClr val="tx1"/>
                </a:solidFill>
              </a:rPr>
              <a:t>		      </a:t>
            </a:r>
            <a:endParaRPr lang="en-US" sz="2000">
              <a:solidFill>
                <a:schemeClr val="tx1"/>
              </a:solidFill>
            </a:endParaRPr>
          </a:p>
          <a:p>
            <a:pPr>
              <a:tabLst>
                <a:tab pos="457200" algn="l"/>
                <a:tab pos="914400" algn="l"/>
                <a:tab pos="1371600" algn="l"/>
                <a:tab pos="1828800" algn="l"/>
              </a:tabLst>
            </a:pPr>
            <a:endParaRPr lang="en-US" sz="2000" b="1">
              <a:solidFill>
                <a:schemeClr val="tx1"/>
              </a:solidFill>
            </a:endParaRPr>
          </a:p>
        </p:txBody>
      </p:sp>
      <p:pic>
        <p:nvPicPr>
          <p:cNvPr id="11" name="Picture 3" descr="Fig08-01"/>
          <p:cNvPicPr>
            <a:picLocks noChangeAspect="1" noChangeArrowheads="1"/>
          </p:cNvPicPr>
          <p:nvPr/>
        </p:nvPicPr>
        <p:blipFill>
          <a:blip r:embed="rId2" cstate="print"/>
          <a:srcRect/>
          <a:stretch>
            <a:fillRect/>
          </a:stretch>
        </p:blipFill>
        <p:spPr>
          <a:xfrm>
            <a:off x="838200" y="1981200"/>
            <a:ext cx="7653203" cy="3931920"/>
          </a:xfrm>
          <a:prstGeom prst="rect">
            <a:avLst/>
          </a:prstGeom>
          <a:noFill/>
          <a:ln/>
        </p:spPr>
      </p:pic>
      <p:sp>
        <p:nvSpPr>
          <p:cNvPr id="12" name="Rounded Rectangle 11"/>
          <p:cNvSpPr>
            <a:spLocks noChangeAspect="1"/>
          </p:cNvSpPr>
          <p:nvPr/>
        </p:nvSpPr>
        <p:spPr>
          <a:xfrm>
            <a:off x="609600" y="609600"/>
            <a:ext cx="7955280" cy="822960"/>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chemeClr val="tx1"/>
                </a:solidFill>
              </a:rPr>
              <a:t>Example UML Class Diagram</a:t>
            </a:r>
            <a:endParaRPr lang="en-US" sz="3600">
              <a:solidFill>
                <a:srgbClr val="00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41</a:t>
            </a:fld>
            <a:endParaRPr lang="en-US"/>
          </a:p>
        </p:txBody>
      </p:sp>
      <p:sp>
        <p:nvSpPr>
          <p:cNvPr id="9" name="Rectangle 8"/>
          <p:cNvSpPr/>
          <p:nvPr/>
        </p:nvSpPr>
        <p:spPr>
          <a:xfrm>
            <a:off x="685800" y="1600200"/>
            <a:ext cx="7848600" cy="495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2000" b="1">
              <a:solidFill>
                <a:schemeClr val="tx1"/>
              </a:solidFill>
            </a:endParaRPr>
          </a:p>
          <a:p>
            <a:pPr>
              <a:tabLst>
                <a:tab pos="457200" algn="l"/>
                <a:tab pos="914400" algn="l"/>
                <a:tab pos="1371600" algn="l"/>
                <a:tab pos="1828800" algn="l"/>
              </a:tabLst>
            </a:pPr>
            <a:r>
              <a:rPr lang="en-US" sz="2000" b="1">
                <a:solidFill>
                  <a:schemeClr val="tx1"/>
                </a:solidFill>
              </a:rPr>
              <a:t>		      </a:t>
            </a:r>
            <a:endParaRPr lang="en-US" sz="2000">
              <a:solidFill>
                <a:schemeClr val="tx1"/>
              </a:solidFill>
            </a:endParaRPr>
          </a:p>
          <a:p>
            <a:pPr>
              <a:tabLst>
                <a:tab pos="457200" algn="l"/>
                <a:tab pos="914400" algn="l"/>
                <a:tab pos="1371600" algn="l"/>
                <a:tab pos="1828800" algn="l"/>
              </a:tabLst>
            </a:pPr>
            <a:endParaRPr lang="en-US" sz="2000" b="1">
              <a:solidFill>
                <a:schemeClr val="tx1"/>
              </a:solidFill>
            </a:endParaRPr>
          </a:p>
        </p:txBody>
      </p:sp>
      <p:sp>
        <p:nvSpPr>
          <p:cNvPr id="10" name="Rectangle 4"/>
          <p:cNvSpPr>
            <a:spLocks noChangeArrowheads="1"/>
          </p:cNvSpPr>
          <p:nvPr/>
        </p:nvSpPr>
        <p:spPr bwMode="auto">
          <a:xfrm>
            <a:off x="914400" y="1905000"/>
            <a:ext cx="7696200" cy="4154984"/>
          </a:xfrm>
          <a:prstGeom prst="rect">
            <a:avLst/>
          </a:prstGeom>
          <a:noFill/>
          <a:ln w="9525">
            <a:noFill/>
            <a:miter lim="800000"/>
            <a:headEnd/>
            <a:tailEnd/>
          </a:ln>
          <a:effectLst/>
        </p:spPr>
        <p:txBody>
          <a:bodyPr wrap="square">
            <a:spAutoFit/>
          </a:bodyPr>
          <a:lstStyle/>
          <a:p>
            <a:pPr algn="just"/>
            <a:r>
              <a:rPr lang="en-US" sz="2400">
                <a:solidFill>
                  <a:srgbClr val="0000FF"/>
                </a:solidFill>
                <a:latin typeface="Calibri" pitchFamily="34" charset="0"/>
              </a:rPr>
              <a:t>With functions (methods), there is the notion of </a:t>
            </a:r>
            <a:r>
              <a:rPr lang="en-US" sz="2400" i="1">
                <a:latin typeface="Calibri" pitchFamily="34" charset="0"/>
              </a:rPr>
              <a:t>local scope</a:t>
            </a:r>
            <a:r>
              <a:rPr lang="en-US" sz="2400">
                <a:latin typeface="Calibri" pitchFamily="34" charset="0"/>
              </a:rPr>
              <a:t>. This means that any variables declared within the function are not accessible by any other function in a program.</a:t>
            </a:r>
          </a:p>
          <a:p>
            <a:pPr algn="just"/>
            <a:endParaRPr lang="en-US" sz="2400">
              <a:latin typeface="Calibri" pitchFamily="34" charset="0"/>
            </a:endParaRPr>
          </a:p>
          <a:p>
            <a:pPr algn="just"/>
            <a:r>
              <a:rPr lang="en-US" sz="2400">
                <a:solidFill>
                  <a:srgbClr val="0000FF"/>
                </a:solidFill>
                <a:latin typeface="Calibri" pitchFamily="34" charset="0"/>
              </a:rPr>
              <a:t>There is also the notion of </a:t>
            </a:r>
            <a:r>
              <a:rPr lang="en-US" sz="2400" b="1">
                <a:solidFill>
                  <a:schemeClr val="accent6">
                    <a:lumMod val="75000"/>
                  </a:schemeClr>
                </a:solidFill>
                <a:latin typeface="Calibri" pitchFamily="34" charset="0"/>
              </a:rPr>
              <a:t>class scope</a:t>
            </a:r>
            <a:r>
              <a:rPr lang="en-US" sz="2400">
                <a:latin typeface="Calibri" pitchFamily="34" charset="0"/>
              </a:rPr>
              <a:t>. This means that any method of a class may access all the other members of the class (both instance variables and other methods), whether public or private.</a:t>
            </a:r>
          </a:p>
          <a:p>
            <a:pPr algn="just"/>
            <a:endParaRPr lang="en-US" sz="2400">
              <a:latin typeface="Calibri" pitchFamily="34" charset="0"/>
            </a:endParaRPr>
          </a:p>
          <a:p>
            <a:pPr algn="just"/>
            <a:r>
              <a:rPr lang="en-US" sz="2400">
                <a:solidFill>
                  <a:srgbClr val="0000FF"/>
                </a:solidFill>
                <a:latin typeface="Calibri" pitchFamily="34" charset="0"/>
              </a:rPr>
              <a:t>Only members of a class declared public can be access by methods of other classes</a:t>
            </a:r>
            <a:r>
              <a:rPr lang="en-US" sz="2400">
                <a:latin typeface="Calibri" pitchFamily="34" charset="0"/>
              </a:rPr>
              <a:t>.</a:t>
            </a:r>
          </a:p>
        </p:txBody>
      </p:sp>
      <p:sp>
        <p:nvSpPr>
          <p:cNvPr id="11" name="Rounded Rectangle 10"/>
          <p:cNvSpPr>
            <a:spLocks noChangeAspect="1"/>
          </p:cNvSpPr>
          <p:nvPr/>
        </p:nvSpPr>
        <p:spPr>
          <a:xfrm>
            <a:off x="609600" y="609600"/>
            <a:ext cx="7955280" cy="822960"/>
          </a:xfrm>
          <a:prstGeom prst="roundRect">
            <a:avLst/>
          </a:prstGeom>
          <a:solidFill>
            <a:schemeClr val="bg1"/>
          </a:solidFill>
          <a:ln w="349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tx1"/>
                </a:solidFill>
              </a:rPr>
              <a:t>Class Scope</a:t>
            </a:r>
            <a:endParaRPr lang="en-US" sz="3600" b="1">
              <a:solidFill>
                <a:srgbClr val="00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42</a:t>
            </a:fld>
            <a:endParaRPr lang="en-US"/>
          </a:p>
        </p:txBody>
      </p:sp>
      <p:sp>
        <p:nvSpPr>
          <p:cNvPr id="9" name="Rectangle 8"/>
          <p:cNvSpPr/>
          <p:nvPr/>
        </p:nvSpPr>
        <p:spPr>
          <a:xfrm>
            <a:off x="685800" y="1600200"/>
            <a:ext cx="7848600" cy="495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nchorCtr="0"/>
          <a:lstStyle/>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2000" b="1">
              <a:solidFill>
                <a:schemeClr val="tx1"/>
              </a:solidFill>
            </a:endParaRPr>
          </a:p>
          <a:p>
            <a:pPr>
              <a:tabLst>
                <a:tab pos="457200" algn="l"/>
                <a:tab pos="914400" algn="l"/>
                <a:tab pos="1371600" algn="l"/>
                <a:tab pos="1828800" algn="l"/>
              </a:tabLst>
            </a:pPr>
            <a:r>
              <a:rPr lang="en-US" sz="2000" b="1">
                <a:solidFill>
                  <a:schemeClr val="tx1"/>
                </a:solidFill>
              </a:rPr>
              <a:t>		      </a:t>
            </a:r>
            <a:endParaRPr lang="en-US" sz="2000">
              <a:solidFill>
                <a:schemeClr val="tx1"/>
              </a:solidFill>
            </a:endParaRPr>
          </a:p>
          <a:p>
            <a:pPr>
              <a:tabLst>
                <a:tab pos="457200" algn="l"/>
                <a:tab pos="914400" algn="l"/>
                <a:tab pos="1371600" algn="l"/>
                <a:tab pos="1828800" algn="l"/>
              </a:tabLst>
            </a:pPr>
            <a:endParaRPr lang="en-US" sz="2000" b="1">
              <a:solidFill>
                <a:schemeClr val="tx1"/>
              </a:solidFill>
            </a:endParaRPr>
          </a:p>
        </p:txBody>
      </p:sp>
      <p:sp>
        <p:nvSpPr>
          <p:cNvPr id="10" name="Rectangle 4"/>
          <p:cNvSpPr>
            <a:spLocks noChangeArrowheads="1"/>
          </p:cNvSpPr>
          <p:nvPr/>
        </p:nvSpPr>
        <p:spPr bwMode="auto">
          <a:xfrm>
            <a:off x="914400" y="533400"/>
            <a:ext cx="7696200" cy="1323439"/>
          </a:xfrm>
          <a:prstGeom prst="rect">
            <a:avLst/>
          </a:prstGeom>
          <a:noFill/>
          <a:ln w="9525">
            <a:noFill/>
            <a:miter lim="800000"/>
            <a:headEnd/>
            <a:tailEnd/>
          </a:ln>
          <a:effectLst/>
        </p:spPr>
        <p:txBody>
          <a:bodyPr wrap="square">
            <a:spAutoFit/>
          </a:bodyPr>
          <a:lstStyle/>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p:txBody>
      </p:sp>
      <p:sp>
        <p:nvSpPr>
          <p:cNvPr id="11" name="Rounded Rectangle 10"/>
          <p:cNvSpPr>
            <a:spLocks noChangeAspect="1"/>
          </p:cNvSpPr>
          <p:nvPr/>
        </p:nvSpPr>
        <p:spPr>
          <a:xfrm>
            <a:off x="609600" y="609600"/>
            <a:ext cx="7955280" cy="822960"/>
          </a:xfrm>
          <a:prstGeom prst="roundRect">
            <a:avLst/>
          </a:prstGeom>
          <a:solidFill>
            <a:schemeClr val="bg1"/>
          </a:solidFill>
          <a:ln w="349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tx1"/>
                </a:solidFill>
              </a:rPr>
              <a:t>Static Class Members</a:t>
            </a:r>
            <a:endParaRPr lang="en-US" sz="3600" b="1">
              <a:solidFill>
                <a:srgbClr val="000000"/>
              </a:solidFill>
            </a:endParaRPr>
          </a:p>
        </p:txBody>
      </p:sp>
      <p:sp>
        <p:nvSpPr>
          <p:cNvPr id="12" name="Rectangle 4"/>
          <p:cNvSpPr>
            <a:spLocks noChangeArrowheads="1"/>
          </p:cNvSpPr>
          <p:nvPr/>
        </p:nvSpPr>
        <p:spPr bwMode="auto">
          <a:xfrm>
            <a:off x="762000" y="2209800"/>
            <a:ext cx="7696200" cy="3600986"/>
          </a:xfrm>
          <a:prstGeom prst="rect">
            <a:avLst/>
          </a:prstGeom>
          <a:noFill/>
          <a:ln w="9525">
            <a:noFill/>
            <a:miter lim="800000"/>
            <a:headEnd/>
            <a:tailEnd/>
          </a:ln>
          <a:effectLst/>
        </p:spPr>
        <p:txBody>
          <a:bodyPr wrap="square">
            <a:spAutoFit/>
          </a:bodyPr>
          <a:lstStyle/>
          <a:p>
            <a:pPr algn="just"/>
            <a:r>
              <a:rPr lang="en-US" sz="2400">
                <a:latin typeface="Calibri" pitchFamily="34" charset="0"/>
              </a:rPr>
              <a:t>Members of a class declared </a:t>
            </a:r>
            <a:r>
              <a:rPr lang="en-US" sz="2400" b="1">
                <a:solidFill>
                  <a:srgbClr val="E46C0A"/>
                </a:solidFill>
                <a:latin typeface="Calibri" pitchFamily="34" charset="0"/>
              </a:rPr>
              <a:t>static</a:t>
            </a:r>
            <a:r>
              <a:rPr lang="en-US" sz="2400">
                <a:latin typeface="Calibri" pitchFamily="34" charset="0"/>
              </a:rPr>
              <a:t> exist even if no object instance of the class have been created. </a:t>
            </a:r>
          </a:p>
          <a:p>
            <a:pPr algn="just"/>
            <a:endParaRPr lang="en-US" sz="2400">
              <a:latin typeface="Calibri" pitchFamily="34" charset="0"/>
            </a:endParaRPr>
          </a:p>
          <a:p>
            <a:pPr algn="just"/>
            <a:r>
              <a:rPr lang="en-US" sz="2400">
                <a:solidFill>
                  <a:srgbClr val="0000FF"/>
                </a:solidFill>
                <a:latin typeface="Calibri" pitchFamily="34" charset="0"/>
              </a:rPr>
              <a:t>There exists only one instance of a static member of a class</a:t>
            </a:r>
            <a:r>
              <a:rPr lang="en-US" sz="2400">
                <a:latin typeface="Calibri" pitchFamily="34" charset="0"/>
              </a:rPr>
              <a:t>, rather than distinct instances for each object instance created.</a:t>
            </a:r>
          </a:p>
          <a:p>
            <a:pPr marL="342900" lvl="1" indent="-228600"/>
            <a:endParaRPr lang="en-US" sz="1600" b="1">
              <a:latin typeface="Courier New" pitchFamily="49" charset="0"/>
            </a:endParaRPr>
          </a:p>
          <a:p>
            <a:pPr marL="342900" lvl="1" indent="-228600"/>
            <a:endParaRPr lang="en-US" sz="2000" b="1">
              <a:solidFill>
                <a:srgbClr val="0000FF"/>
              </a:solidFill>
              <a:latin typeface="Courier New" pitchFamily="49" charset="0"/>
            </a:endParaRPr>
          </a:p>
          <a:p>
            <a:pPr marL="342900" lvl="1" indent="-228600"/>
            <a:endParaRPr lang="en-US" sz="1600">
              <a:latin typeface="Calibri" pitchFamily="34" charset="0"/>
            </a:endParaRPr>
          </a:p>
          <a:p>
            <a:pPr marL="342900" lvl="1" indent="-228600"/>
            <a:endParaRPr lang="en-US" sz="1600">
              <a:latin typeface="Calibri" pitchFamily="34" charset="0"/>
            </a:endParaRPr>
          </a:p>
          <a:p>
            <a:pPr marL="342900" lvl="1" indent="-228600"/>
            <a:endParaRPr lang="en-US" sz="1600">
              <a:latin typeface="Calibri"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43</a:t>
            </a:fld>
            <a:endParaRPr lang="en-US"/>
          </a:p>
        </p:txBody>
      </p:sp>
      <p:sp>
        <p:nvSpPr>
          <p:cNvPr id="9" name="Rectangle 8"/>
          <p:cNvSpPr/>
          <p:nvPr/>
        </p:nvSpPr>
        <p:spPr>
          <a:xfrm>
            <a:off x="685800" y="304800"/>
            <a:ext cx="7848600" cy="6051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2000" b="1">
              <a:solidFill>
                <a:schemeClr val="tx1"/>
              </a:solidFill>
            </a:endParaRPr>
          </a:p>
          <a:p>
            <a:pPr>
              <a:tabLst>
                <a:tab pos="457200" algn="l"/>
                <a:tab pos="914400" algn="l"/>
                <a:tab pos="1371600" algn="l"/>
                <a:tab pos="1828800" algn="l"/>
              </a:tabLst>
            </a:pPr>
            <a:r>
              <a:rPr lang="en-US" sz="2000" b="1">
                <a:solidFill>
                  <a:schemeClr val="tx1"/>
                </a:solidFill>
              </a:rPr>
              <a:t>		      </a:t>
            </a:r>
            <a:endParaRPr lang="en-US" sz="2000">
              <a:solidFill>
                <a:schemeClr val="tx1"/>
              </a:solidFill>
            </a:endParaRPr>
          </a:p>
          <a:p>
            <a:pPr>
              <a:tabLst>
                <a:tab pos="457200" algn="l"/>
                <a:tab pos="914400" algn="l"/>
                <a:tab pos="1371600" algn="l"/>
                <a:tab pos="1828800" algn="l"/>
              </a:tabLst>
            </a:pPr>
            <a:endParaRPr lang="en-US" sz="2000" b="1">
              <a:solidFill>
                <a:schemeClr val="tx1"/>
              </a:solidFill>
            </a:endParaRPr>
          </a:p>
        </p:txBody>
      </p:sp>
      <p:sp>
        <p:nvSpPr>
          <p:cNvPr id="10" name="Rectangle 4"/>
          <p:cNvSpPr>
            <a:spLocks noChangeArrowheads="1"/>
          </p:cNvSpPr>
          <p:nvPr/>
        </p:nvSpPr>
        <p:spPr bwMode="auto">
          <a:xfrm>
            <a:off x="914400" y="533400"/>
            <a:ext cx="7696200" cy="1323439"/>
          </a:xfrm>
          <a:prstGeom prst="rect">
            <a:avLst/>
          </a:prstGeom>
          <a:noFill/>
          <a:ln w="9525">
            <a:noFill/>
            <a:miter lim="800000"/>
            <a:headEnd/>
            <a:tailEnd/>
          </a:ln>
          <a:effectLst/>
        </p:spPr>
        <p:txBody>
          <a:bodyPr wrap="square">
            <a:spAutoFit/>
          </a:bodyPr>
          <a:lstStyle/>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p:txBody>
      </p:sp>
      <p:sp>
        <p:nvSpPr>
          <p:cNvPr id="12" name="Rectangle 4"/>
          <p:cNvSpPr>
            <a:spLocks noChangeArrowheads="1"/>
          </p:cNvSpPr>
          <p:nvPr/>
        </p:nvSpPr>
        <p:spPr bwMode="auto">
          <a:xfrm>
            <a:off x="914400" y="457200"/>
            <a:ext cx="7696200" cy="5570756"/>
          </a:xfrm>
          <a:prstGeom prst="rect">
            <a:avLst/>
          </a:prstGeom>
          <a:noFill/>
          <a:ln w="9525">
            <a:noFill/>
            <a:miter lim="800000"/>
            <a:headEnd/>
            <a:tailEnd/>
          </a:ln>
          <a:effectLst/>
        </p:spPr>
        <p:txBody>
          <a:bodyPr wrap="square">
            <a:spAutoFit/>
          </a:bodyPr>
          <a:lstStyle/>
          <a:p>
            <a:pPr algn="just">
              <a:tabLst>
                <a:tab pos="463550" algn="l"/>
              </a:tabLst>
            </a:pPr>
            <a:r>
              <a:rPr lang="en-US" sz="2000">
                <a:latin typeface="Calibri" pitchFamily="34" charset="0"/>
              </a:rPr>
              <a:t>public class </a:t>
            </a:r>
            <a:r>
              <a:rPr lang="en-US" sz="2000" err="1">
                <a:latin typeface="Calibri" pitchFamily="34" charset="0"/>
              </a:rPr>
              <a:t>SpaceShip</a:t>
            </a:r>
            <a:endParaRPr lang="en-US" sz="2000">
              <a:latin typeface="Calibri" pitchFamily="34" charset="0"/>
            </a:endParaRPr>
          </a:p>
          <a:p>
            <a:pPr algn="just">
              <a:tabLst>
                <a:tab pos="463550" algn="l"/>
              </a:tabLst>
            </a:pPr>
            <a:r>
              <a:rPr lang="en-US" sz="2000">
                <a:latin typeface="Calibri" pitchFamily="34" charset="0"/>
              </a:rPr>
              <a:t>{</a:t>
            </a:r>
          </a:p>
          <a:p>
            <a:pPr algn="just">
              <a:tabLst>
                <a:tab pos="463550" algn="l"/>
              </a:tabLst>
            </a:pPr>
            <a:r>
              <a:rPr lang="en-US" sz="2000">
                <a:latin typeface="Calibri" pitchFamily="34" charset="0"/>
              </a:rPr>
              <a:t>       private </a:t>
            </a:r>
            <a:r>
              <a:rPr lang="en-US" sz="2000" err="1">
                <a:latin typeface="Calibri" pitchFamily="34" charset="0"/>
              </a:rPr>
              <a:t>int</a:t>
            </a:r>
            <a:r>
              <a:rPr lang="en-US" sz="2000">
                <a:latin typeface="Calibri" pitchFamily="34" charset="0"/>
              </a:rPr>
              <a:t> </a:t>
            </a:r>
            <a:r>
              <a:rPr lang="en-US" sz="2000" err="1">
                <a:latin typeface="Calibri" pitchFamily="34" charset="0"/>
              </a:rPr>
              <a:t>id_num</a:t>
            </a:r>
            <a:r>
              <a:rPr lang="en-US" sz="2000">
                <a:latin typeface="Calibri" pitchFamily="34" charset="0"/>
              </a:rPr>
              <a:t>;</a:t>
            </a:r>
          </a:p>
          <a:p>
            <a:pPr algn="just">
              <a:tabLst>
                <a:tab pos="463550" algn="l"/>
              </a:tabLst>
            </a:pPr>
            <a:r>
              <a:rPr lang="en-US" sz="2000">
                <a:latin typeface="Calibri" pitchFamily="34" charset="0"/>
              </a:rPr>
              <a:t>       private </a:t>
            </a:r>
            <a:r>
              <a:rPr lang="en-US" sz="2000" err="1">
                <a:latin typeface="Calibri" pitchFamily="34" charset="0"/>
              </a:rPr>
              <a:t>int</a:t>
            </a:r>
            <a:r>
              <a:rPr lang="en-US" sz="2000">
                <a:latin typeface="Calibri" pitchFamily="34" charset="0"/>
              </a:rPr>
              <a:t> </a:t>
            </a:r>
            <a:r>
              <a:rPr lang="en-US" sz="2000" err="1">
                <a:latin typeface="Calibri" pitchFamily="34" charset="0"/>
              </a:rPr>
              <a:t>fuel_level</a:t>
            </a:r>
            <a:r>
              <a:rPr lang="en-US" sz="2000">
                <a:latin typeface="Calibri" pitchFamily="34" charset="0"/>
              </a:rPr>
              <a:t>;</a:t>
            </a:r>
          </a:p>
          <a:p>
            <a:pPr algn="just">
              <a:tabLst>
                <a:tab pos="463550" algn="l"/>
              </a:tabLst>
            </a:pPr>
            <a:r>
              <a:rPr lang="en-US" sz="2000">
                <a:latin typeface="Calibri" pitchFamily="34" charset="0"/>
              </a:rPr>
              <a:t>       private static </a:t>
            </a:r>
            <a:r>
              <a:rPr lang="en-US" sz="2000" err="1">
                <a:solidFill>
                  <a:srgbClr val="E46C0A"/>
                </a:solidFill>
                <a:latin typeface="Calibri" pitchFamily="34" charset="0"/>
              </a:rPr>
              <a:t>int</a:t>
            </a:r>
            <a:r>
              <a:rPr lang="en-US" sz="2000">
                <a:solidFill>
                  <a:srgbClr val="E46C0A"/>
                </a:solidFill>
                <a:latin typeface="Calibri" pitchFamily="34" charset="0"/>
              </a:rPr>
              <a:t> num_ships</a:t>
            </a:r>
            <a:r>
              <a:rPr lang="en-US" sz="2000">
                <a:latin typeface="Calibri" pitchFamily="34" charset="0"/>
              </a:rPr>
              <a:t>;</a:t>
            </a:r>
          </a:p>
          <a:p>
            <a:pPr algn="just">
              <a:tabLst>
                <a:tab pos="463550" algn="l"/>
              </a:tabLst>
            </a:pPr>
            <a:endParaRPr lang="en-US" sz="2000">
              <a:latin typeface="Calibri" pitchFamily="34" charset="0"/>
            </a:endParaRPr>
          </a:p>
          <a:p>
            <a:pPr algn="just">
              <a:tabLst>
                <a:tab pos="463550" algn="l"/>
              </a:tabLst>
            </a:pPr>
            <a:r>
              <a:rPr lang="en-US" sz="2000">
                <a:latin typeface="Calibri" pitchFamily="34" charset="0"/>
              </a:rPr>
              <a:t>       public </a:t>
            </a:r>
            <a:r>
              <a:rPr lang="en-US" sz="2000" err="1">
                <a:latin typeface="Calibri" pitchFamily="34" charset="0"/>
              </a:rPr>
              <a:t>SpaceShip</a:t>
            </a:r>
            <a:r>
              <a:rPr lang="en-US" sz="2000">
                <a:latin typeface="Calibri" pitchFamily="34" charset="0"/>
              </a:rPr>
              <a:t>(id, </a:t>
            </a:r>
            <a:r>
              <a:rPr lang="en-US" sz="2000" err="1">
                <a:latin typeface="Calibri" pitchFamily="34" charset="0"/>
              </a:rPr>
              <a:t>int</a:t>
            </a:r>
            <a:r>
              <a:rPr lang="en-US" sz="2000">
                <a:latin typeface="Calibri" pitchFamily="34" charset="0"/>
              </a:rPr>
              <a:t> fuel)</a:t>
            </a:r>
          </a:p>
          <a:p>
            <a:pPr algn="just">
              <a:tabLst>
                <a:tab pos="463550" algn="l"/>
              </a:tabLst>
            </a:pPr>
            <a:r>
              <a:rPr lang="en-US" sz="2000">
                <a:latin typeface="Calibri" pitchFamily="34" charset="0"/>
              </a:rPr>
              <a:t>	{</a:t>
            </a:r>
          </a:p>
          <a:p>
            <a:pPr algn="just">
              <a:tabLst>
                <a:tab pos="463550" algn="l"/>
              </a:tabLst>
            </a:pPr>
            <a:r>
              <a:rPr lang="en-US" sz="2000">
                <a:latin typeface="Calibri" pitchFamily="34" charset="0"/>
              </a:rPr>
              <a:t>		</a:t>
            </a:r>
            <a:r>
              <a:rPr lang="en-US" sz="2000" err="1">
                <a:latin typeface="Calibri" pitchFamily="34" charset="0"/>
              </a:rPr>
              <a:t>id_num</a:t>
            </a:r>
            <a:r>
              <a:rPr lang="en-US" sz="2000">
                <a:latin typeface="Calibri" pitchFamily="34" charset="0"/>
              </a:rPr>
              <a:t> = id;</a:t>
            </a:r>
          </a:p>
          <a:p>
            <a:pPr algn="just">
              <a:tabLst>
                <a:tab pos="463550" algn="l"/>
              </a:tabLst>
            </a:pPr>
            <a:r>
              <a:rPr lang="en-US" sz="2000">
                <a:latin typeface="Calibri" pitchFamily="34" charset="0"/>
              </a:rPr>
              <a:t>		num_ships = num_ships + 1;</a:t>
            </a:r>
          </a:p>
          <a:p>
            <a:pPr algn="just">
              <a:tabLst>
                <a:tab pos="463550" algn="l"/>
              </a:tabLst>
            </a:pPr>
            <a:r>
              <a:rPr lang="en-US" sz="2000">
                <a:latin typeface="Calibri" pitchFamily="34" charset="0"/>
              </a:rPr>
              <a:t>	}</a:t>
            </a:r>
          </a:p>
          <a:p>
            <a:pPr algn="just">
              <a:tabLst>
                <a:tab pos="463550" algn="l"/>
              </a:tabLst>
            </a:pPr>
            <a:endParaRPr lang="en-US" sz="2000">
              <a:latin typeface="Calibri" pitchFamily="34" charset="0"/>
            </a:endParaRPr>
          </a:p>
          <a:p>
            <a:pPr algn="just">
              <a:tabLst>
                <a:tab pos="463550" algn="l"/>
              </a:tabLst>
            </a:pPr>
            <a:r>
              <a:rPr lang="en-US" sz="2000">
                <a:latin typeface="Calibri" pitchFamily="34" charset="0"/>
              </a:rPr>
              <a:t>	protected void finalize()</a:t>
            </a:r>
          </a:p>
          <a:p>
            <a:pPr algn="just">
              <a:tabLst>
                <a:tab pos="463550" algn="l"/>
              </a:tabLst>
            </a:pPr>
            <a:r>
              <a:rPr lang="en-US" sz="2000">
                <a:latin typeface="Calibri" pitchFamily="34" charset="0"/>
              </a:rPr>
              <a:t>	{</a:t>
            </a:r>
          </a:p>
          <a:p>
            <a:pPr algn="just">
              <a:tabLst>
                <a:tab pos="463550" algn="l"/>
              </a:tabLst>
            </a:pPr>
            <a:r>
              <a:rPr lang="en-US" sz="2000">
                <a:latin typeface="Calibri" pitchFamily="34" charset="0"/>
              </a:rPr>
              <a:t>		num_ships = num_ships - 1;</a:t>
            </a:r>
          </a:p>
          <a:p>
            <a:pPr algn="just">
              <a:tabLst>
                <a:tab pos="463550" algn="l"/>
              </a:tabLst>
            </a:pPr>
            <a:r>
              <a:rPr lang="en-US" sz="2000">
                <a:latin typeface="Calibri" pitchFamily="34" charset="0"/>
              </a:rPr>
              <a:t>	}</a:t>
            </a:r>
          </a:p>
          <a:p>
            <a:pPr algn="just">
              <a:tabLst>
                <a:tab pos="463550" algn="l"/>
              </a:tabLst>
            </a:pPr>
            <a:r>
              <a:rPr lang="en-US" sz="2000">
                <a:latin typeface="Calibri" pitchFamily="34" charset="0"/>
              </a:rPr>
              <a:t>       etc.</a:t>
            </a:r>
          </a:p>
          <a:p>
            <a:pPr algn="just">
              <a:tabLst>
                <a:tab pos="463550" algn="l"/>
              </a:tabLst>
            </a:pPr>
            <a:endParaRPr lang="en-US" sz="1600">
              <a:latin typeface="Calibri" pitchFamily="34" charset="0"/>
            </a:endParaRPr>
          </a:p>
        </p:txBody>
      </p:sp>
      <p:sp>
        <p:nvSpPr>
          <p:cNvPr id="11" name="Rectangle 10"/>
          <p:cNvSpPr>
            <a:spLocks noChangeArrowheads="1"/>
          </p:cNvSpPr>
          <p:nvPr/>
        </p:nvSpPr>
        <p:spPr bwMode="auto">
          <a:xfrm>
            <a:off x="4552950" y="1251492"/>
            <a:ext cx="3905250" cy="1263108"/>
          </a:xfrm>
          <a:prstGeom prst="rect">
            <a:avLst/>
          </a:prstGeom>
          <a:solidFill>
            <a:schemeClr val="bg1">
              <a:lumMod val="85000"/>
              <a:lumOff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6000"/>
              </a:lnSpc>
              <a:spcBef>
                <a:spcPts val="0"/>
              </a:spcBef>
              <a:spcAft>
                <a:spcPts val="800"/>
              </a:spcAft>
            </a:pPr>
            <a:r>
              <a:rPr lang="en-US" sz="160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rPr>
              <a:t>There is only one instance of variable </a:t>
            </a:r>
            <a:r>
              <a:rPr lang="en-US" sz="1600">
                <a:solidFill>
                  <a:srgbClr val="E46C0A"/>
                </a:solidFill>
                <a:effectLst/>
                <a:latin typeface="Calibri" panose="020F0502020204030204" pitchFamily="34" charset="0"/>
                <a:ea typeface="Times New Roman" panose="02020603050405020304" pitchFamily="18" charset="0"/>
                <a:cs typeface="Times New Roman" panose="02020603050405020304" pitchFamily="18" charset="0"/>
              </a:rPr>
              <a:t>num_ships</a:t>
            </a:r>
            <a:r>
              <a:rPr lang="en-US" sz="160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rPr>
              <a:t> because declared static. Static members are accessed through the class name, e.g., </a:t>
            </a:r>
            <a:r>
              <a:rPr lang="en-US" sz="1600" err="1">
                <a:solidFill>
                  <a:srgbClr val="E46C0A"/>
                </a:solidFill>
                <a:effectLst/>
                <a:latin typeface="Calibri" panose="020F0502020204030204" pitchFamily="34" charset="0"/>
                <a:ea typeface="Times New Roman" panose="02020603050405020304" pitchFamily="18" charset="0"/>
                <a:cs typeface="Times New Roman" panose="02020603050405020304" pitchFamily="18" charset="0"/>
              </a:rPr>
              <a:t>SpaceShip.num_ships</a:t>
            </a:r>
            <a:r>
              <a:rPr lang="en-US" sz="160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3" name="Rectangle 12"/>
          <p:cNvSpPr>
            <a:spLocks noChangeArrowheads="1"/>
          </p:cNvSpPr>
          <p:nvPr/>
        </p:nvSpPr>
        <p:spPr bwMode="auto">
          <a:xfrm>
            <a:off x="4933950" y="2797446"/>
            <a:ext cx="3524250" cy="707754"/>
          </a:xfrm>
          <a:prstGeom prst="rect">
            <a:avLst/>
          </a:prstGeom>
          <a:solidFill>
            <a:schemeClr val="bg1">
              <a:lumMod val="85000"/>
              <a:lumOff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6000"/>
              </a:lnSpc>
              <a:spcBef>
                <a:spcPts val="0"/>
              </a:spcBef>
              <a:spcAft>
                <a:spcPts val="800"/>
              </a:spcAft>
            </a:pPr>
            <a:r>
              <a:rPr lang="en-US" sz="1600">
                <a:solidFill>
                  <a:srgbClr val="0000FF"/>
                </a:solidFill>
                <a:latin typeface="Calibri" panose="020F0502020204030204" pitchFamily="34" charset="0"/>
                <a:ea typeface="Times New Roman" panose="02020603050405020304" pitchFamily="18" charset="0"/>
                <a:cs typeface="Times New Roman" panose="02020603050405020304" pitchFamily="18" charset="0"/>
              </a:rPr>
              <a:t>Static variable num_ships incremented</a:t>
            </a:r>
            <a:br>
              <a:rPr lang="en-US" sz="1600">
                <a:solidFill>
                  <a:srgbClr val="0000FF"/>
                </a:solidFill>
                <a:latin typeface="Calibri" panose="020F0502020204030204" pitchFamily="34" charset="0"/>
                <a:ea typeface="Times New Roman" panose="02020603050405020304" pitchFamily="18" charset="0"/>
                <a:cs typeface="Times New Roman" panose="02020603050405020304" pitchFamily="18" charset="0"/>
              </a:rPr>
            </a:br>
            <a:r>
              <a:rPr lang="en-US" sz="1600">
                <a:solidFill>
                  <a:srgbClr val="0000FF"/>
                </a:solidFill>
                <a:latin typeface="Calibri" panose="020F0502020204030204" pitchFamily="34" charset="0"/>
                <a:ea typeface="Times New Roman" panose="02020603050405020304" pitchFamily="18" charset="0"/>
                <a:cs typeface="Times New Roman" panose="02020603050405020304" pitchFamily="18" charset="0"/>
              </a:rPr>
              <a:t>every time</a:t>
            </a:r>
            <a:r>
              <a:rPr lang="en-US" sz="1600">
                <a:latin typeface="Calibri" panose="020F0502020204030204" pitchFamily="34" charset="0"/>
                <a:ea typeface="Times New Roman" panose="02020603050405020304" pitchFamily="18" charset="0"/>
                <a:cs typeface="Times New Roman" panose="02020603050405020304" pitchFamily="18" charset="0"/>
              </a:rPr>
              <a:t> </a:t>
            </a:r>
            <a:r>
              <a:rPr lang="en-US" sz="1600">
                <a:solidFill>
                  <a:srgbClr val="0000FF"/>
                </a:solidFill>
                <a:latin typeface="Calibri" panose="020F0502020204030204" pitchFamily="34" charset="0"/>
                <a:ea typeface="Times New Roman" panose="02020603050405020304" pitchFamily="18" charset="0"/>
                <a:cs typeface="Times New Roman" panose="02020603050405020304" pitchFamily="18" charset="0"/>
              </a:rPr>
              <a:t>a new </a:t>
            </a:r>
            <a:r>
              <a:rPr lang="en-US" sz="1600" err="1">
                <a:solidFill>
                  <a:srgbClr val="0000FF"/>
                </a:solidFill>
                <a:latin typeface="Calibri" panose="020F0502020204030204" pitchFamily="34" charset="0"/>
                <a:ea typeface="Times New Roman" panose="02020603050405020304" pitchFamily="18" charset="0"/>
                <a:cs typeface="Times New Roman" panose="02020603050405020304" pitchFamily="18" charset="0"/>
              </a:rPr>
              <a:t>SpaceShip</a:t>
            </a:r>
            <a:r>
              <a:rPr lang="en-US" sz="1600">
                <a:solidFill>
                  <a:srgbClr val="0000FF"/>
                </a:solidFill>
                <a:latin typeface="Calibri" panose="020F0502020204030204" pitchFamily="34" charset="0"/>
                <a:ea typeface="Times New Roman" panose="02020603050405020304" pitchFamily="18" charset="0"/>
                <a:cs typeface="Times New Roman" panose="02020603050405020304" pitchFamily="18" charset="0"/>
              </a:rPr>
              <a:t> is created.</a:t>
            </a:r>
          </a:p>
        </p:txBody>
      </p:sp>
      <p:sp>
        <p:nvSpPr>
          <p:cNvPr id="14" name="Rectangle 13"/>
          <p:cNvSpPr>
            <a:spLocks noChangeArrowheads="1"/>
          </p:cNvSpPr>
          <p:nvPr/>
        </p:nvSpPr>
        <p:spPr bwMode="auto">
          <a:xfrm>
            <a:off x="4933950" y="4581796"/>
            <a:ext cx="3524250" cy="980804"/>
          </a:xfrm>
          <a:prstGeom prst="rect">
            <a:avLst/>
          </a:prstGeom>
          <a:solidFill>
            <a:schemeClr val="bg1">
              <a:lumMod val="85000"/>
              <a:lumOff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6000"/>
              </a:lnSpc>
              <a:spcBef>
                <a:spcPts val="0"/>
              </a:spcBef>
              <a:spcAft>
                <a:spcPts val="800"/>
              </a:spcAft>
            </a:pPr>
            <a:r>
              <a:rPr lang="en-US" sz="1600">
                <a:solidFill>
                  <a:srgbClr val="0000FF"/>
                </a:solidFill>
                <a:latin typeface="Calibri" panose="020F0502020204030204" pitchFamily="34" charset="0"/>
                <a:ea typeface="Times New Roman" panose="02020603050405020304" pitchFamily="18" charset="0"/>
                <a:cs typeface="Times New Roman" panose="02020603050405020304" pitchFamily="18" charset="0"/>
              </a:rPr>
              <a:t>Static variable num_ships decremented</a:t>
            </a:r>
            <a:br>
              <a:rPr lang="en-US" sz="1600">
                <a:solidFill>
                  <a:srgbClr val="0000FF"/>
                </a:solidFill>
                <a:latin typeface="Calibri" panose="020F0502020204030204" pitchFamily="34" charset="0"/>
                <a:ea typeface="Times New Roman" panose="02020603050405020304" pitchFamily="18" charset="0"/>
                <a:cs typeface="Times New Roman" panose="02020603050405020304" pitchFamily="18" charset="0"/>
              </a:rPr>
            </a:br>
            <a:r>
              <a:rPr lang="en-US" sz="1600">
                <a:solidFill>
                  <a:srgbClr val="0000FF"/>
                </a:solidFill>
                <a:latin typeface="Calibri" panose="020F0502020204030204" pitchFamily="34" charset="0"/>
                <a:ea typeface="Times New Roman" panose="02020603050405020304" pitchFamily="18" charset="0"/>
                <a:cs typeface="Times New Roman" panose="02020603050405020304" pitchFamily="18" charset="0"/>
              </a:rPr>
              <a:t>every time</a:t>
            </a:r>
            <a:r>
              <a:rPr lang="en-US" sz="1600">
                <a:latin typeface="Calibri" panose="020F0502020204030204" pitchFamily="34" charset="0"/>
                <a:ea typeface="Times New Roman" panose="02020603050405020304" pitchFamily="18" charset="0"/>
                <a:cs typeface="Times New Roman" panose="02020603050405020304" pitchFamily="18" charset="0"/>
              </a:rPr>
              <a:t> </a:t>
            </a:r>
            <a:r>
              <a:rPr lang="en-US" sz="1600">
                <a:solidFill>
                  <a:srgbClr val="0000FF"/>
                </a:solidFill>
                <a:latin typeface="Calibri" panose="020F0502020204030204" pitchFamily="34" charset="0"/>
                <a:ea typeface="Times New Roman" panose="02020603050405020304" pitchFamily="18" charset="0"/>
                <a:cs typeface="Times New Roman" panose="02020603050405020304" pitchFamily="18" charset="0"/>
              </a:rPr>
              <a:t>a new </a:t>
            </a:r>
            <a:r>
              <a:rPr lang="en-US" sz="1600" err="1">
                <a:solidFill>
                  <a:srgbClr val="0000FF"/>
                </a:solidFill>
                <a:latin typeface="Calibri" panose="020F0502020204030204" pitchFamily="34" charset="0"/>
                <a:ea typeface="Times New Roman" panose="02020603050405020304" pitchFamily="18" charset="0"/>
                <a:cs typeface="Times New Roman" panose="02020603050405020304" pitchFamily="18" charset="0"/>
              </a:rPr>
              <a:t>SpaceShip</a:t>
            </a:r>
            <a:r>
              <a:rPr lang="en-US" sz="1600">
                <a:solidFill>
                  <a:srgbClr val="0000FF"/>
                </a:solidFill>
                <a:latin typeface="Calibri" panose="020F0502020204030204" pitchFamily="34" charset="0"/>
                <a:ea typeface="Times New Roman" panose="02020603050405020304" pitchFamily="18" charset="0"/>
                <a:cs typeface="Times New Roman" panose="02020603050405020304" pitchFamily="18" charset="0"/>
              </a:rPr>
              <a:t> is destroyed.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44</a:t>
            </a:fld>
            <a:endParaRPr lang="en-US"/>
          </a:p>
        </p:txBody>
      </p:sp>
      <p:sp>
        <p:nvSpPr>
          <p:cNvPr id="9" name="Rectangle 8"/>
          <p:cNvSpPr/>
          <p:nvPr/>
        </p:nvSpPr>
        <p:spPr>
          <a:xfrm>
            <a:off x="685800" y="304800"/>
            <a:ext cx="7848600" cy="6051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2000" b="1">
              <a:solidFill>
                <a:schemeClr val="tx1"/>
              </a:solidFill>
            </a:endParaRPr>
          </a:p>
          <a:p>
            <a:pPr>
              <a:tabLst>
                <a:tab pos="457200" algn="l"/>
                <a:tab pos="914400" algn="l"/>
                <a:tab pos="1371600" algn="l"/>
                <a:tab pos="1828800" algn="l"/>
              </a:tabLst>
            </a:pPr>
            <a:r>
              <a:rPr lang="en-US" sz="2000" b="1">
                <a:solidFill>
                  <a:schemeClr val="tx1"/>
                </a:solidFill>
              </a:rPr>
              <a:t>		      </a:t>
            </a:r>
            <a:endParaRPr lang="en-US" sz="2000">
              <a:solidFill>
                <a:schemeClr val="tx1"/>
              </a:solidFill>
            </a:endParaRPr>
          </a:p>
          <a:p>
            <a:pPr>
              <a:tabLst>
                <a:tab pos="457200" algn="l"/>
                <a:tab pos="914400" algn="l"/>
                <a:tab pos="1371600" algn="l"/>
                <a:tab pos="1828800" algn="l"/>
              </a:tabLst>
            </a:pPr>
            <a:endParaRPr lang="en-US" sz="2000" b="1">
              <a:solidFill>
                <a:schemeClr val="tx1"/>
              </a:solidFill>
            </a:endParaRPr>
          </a:p>
        </p:txBody>
      </p:sp>
      <p:sp>
        <p:nvSpPr>
          <p:cNvPr id="10" name="Rectangle 4"/>
          <p:cNvSpPr>
            <a:spLocks noChangeArrowheads="1"/>
          </p:cNvSpPr>
          <p:nvPr/>
        </p:nvSpPr>
        <p:spPr bwMode="auto">
          <a:xfrm>
            <a:off x="914400" y="533400"/>
            <a:ext cx="7696200" cy="1323439"/>
          </a:xfrm>
          <a:prstGeom prst="rect">
            <a:avLst/>
          </a:prstGeom>
          <a:noFill/>
          <a:ln w="9525">
            <a:noFill/>
            <a:miter lim="800000"/>
            <a:headEnd/>
            <a:tailEnd/>
          </a:ln>
          <a:effectLst/>
        </p:spPr>
        <p:txBody>
          <a:bodyPr wrap="square">
            <a:spAutoFit/>
          </a:bodyPr>
          <a:lstStyle/>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p:txBody>
      </p:sp>
      <p:sp>
        <p:nvSpPr>
          <p:cNvPr id="12" name="Rectangle 4"/>
          <p:cNvSpPr>
            <a:spLocks noChangeArrowheads="1"/>
          </p:cNvSpPr>
          <p:nvPr/>
        </p:nvSpPr>
        <p:spPr bwMode="auto">
          <a:xfrm>
            <a:off x="876300" y="838200"/>
            <a:ext cx="7696200" cy="4739759"/>
          </a:xfrm>
          <a:prstGeom prst="rect">
            <a:avLst/>
          </a:prstGeom>
          <a:noFill/>
          <a:ln w="9525">
            <a:noFill/>
            <a:miter lim="800000"/>
            <a:headEnd/>
            <a:tailEnd/>
          </a:ln>
          <a:effectLst/>
        </p:spPr>
        <p:txBody>
          <a:bodyPr wrap="square">
            <a:spAutoFit/>
          </a:bodyPr>
          <a:lstStyle/>
          <a:p>
            <a:pPr algn="just">
              <a:tabLst>
                <a:tab pos="463550" algn="l"/>
              </a:tabLst>
            </a:pPr>
            <a:r>
              <a:rPr lang="en-US" sz="1600">
                <a:latin typeface="Consolas" panose="020B0609020204030204" pitchFamily="49" charset="0"/>
              </a:rPr>
              <a:t>public class SpaceShip {</a:t>
            </a:r>
          </a:p>
          <a:p>
            <a:pPr algn="just">
              <a:tabLst>
                <a:tab pos="463550" algn="l"/>
              </a:tabLst>
            </a:pPr>
            <a:r>
              <a:rPr lang="en-US" sz="1600">
                <a:latin typeface="Consolas" panose="020B0609020204030204" pitchFamily="49" charset="0"/>
              </a:rPr>
              <a:t>    private </a:t>
            </a:r>
            <a:r>
              <a:rPr lang="en-US" sz="1600" err="1">
                <a:latin typeface="Consolas" panose="020B0609020204030204" pitchFamily="49" charset="0"/>
              </a:rPr>
              <a:t>int</a:t>
            </a:r>
            <a:r>
              <a:rPr lang="en-US" sz="1600">
                <a:latin typeface="Consolas" panose="020B0609020204030204" pitchFamily="49" charset="0"/>
              </a:rPr>
              <a:t> </a:t>
            </a:r>
            <a:r>
              <a:rPr lang="en-US" sz="1600" err="1">
                <a:latin typeface="Consolas" panose="020B0609020204030204" pitchFamily="49" charset="0"/>
              </a:rPr>
              <a:t>id_num</a:t>
            </a:r>
            <a:r>
              <a:rPr lang="en-US" sz="1600">
                <a:latin typeface="Consolas" panose="020B0609020204030204" pitchFamily="49" charset="0"/>
              </a:rPr>
              <a:t>;</a:t>
            </a:r>
          </a:p>
          <a:p>
            <a:pPr algn="just">
              <a:tabLst>
                <a:tab pos="463550" algn="l"/>
              </a:tabLst>
            </a:pPr>
            <a:r>
              <a:rPr lang="en-US" sz="1600">
                <a:latin typeface="Consolas" panose="020B0609020204030204" pitchFamily="49" charset="0"/>
              </a:rPr>
              <a:t>    private </a:t>
            </a:r>
            <a:r>
              <a:rPr lang="en-US" sz="1600" err="1">
                <a:latin typeface="Consolas" panose="020B0609020204030204" pitchFamily="49" charset="0"/>
              </a:rPr>
              <a:t>int</a:t>
            </a:r>
            <a:r>
              <a:rPr lang="en-US" sz="1600">
                <a:latin typeface="Consolas" panose="020B0609020204030204" pitchFamily="49" charset="0"/>
              </a:rPr>
              <a:t> </a:t>
            </a:r>
            <a:r>
              <a:rPr lang="en-US" sz="1600" err="1">
                <a:latin typeface="Consolas" panose="020B0609020204030204" pitchFamily="49" charset="0"/>
              </a:rPr>
              <a:t>fuel_level</a:t>
            </a:r>
            <a:r>
              <a:rPr lang="en-US" sz="1600">
                <a:latin typeface="Consolas" panose="020B0609020204030204" pitchFamily="49" charset="0"/>
              </a:rPr>
              <a:t>;</a:t>
            </a:r>
          </a:p>
          <a:p>
            <a:pPr algn="just">
              <a:tabLst>
                <a:tab pos="463550" algn="l"/>
              </a:tabLst>
            </a:pPr>
            <a:r>
              <a:rPr lang="en-US" sz="1600">
                <a:latin typeface="Consolas" panose="020B0609020204030204" pitchFamily="49" charset="0"/>
              </a:rPr>
              <a:t>    private </a:t>
            </a:r>
            <a:r>
              <a:rPr lang="en-US" sz="1600">
                <a:solidFill>
                  <a:srgbClr val="E46C0A"/>
                </a:solidFill>
                <a:latin typeface="Consolas" panose="020B0609020204030204" pitchFamily="49" charset="0"/>
              </a:rPr>
              <a:t>static</a:t>
            </a:r>
            <a:r>
              <a:rPr lang="en-US" sz="1600">
                <a:latin typeface="Consolas" panose="020B0609020204030204" pitchFamily="49" charset="0"/>
              </a:rPr>
              <a:t> </a:t>
            </a:r>
            <a:r>
              <a:rPr lang="en-US" sz="1600" err="1">
                <a:latin typeface="Consolas" panose="020B0609020204030204" pitchFamily="49" charset="0"/>
              </a:rPr>
              <a:t>int</a:t>
            </a:r>
            <a:r>
              <a:rPr lang="en-US" sz="1600">
                <a:latin typeface="Consolas" panose="020B0609020204030204" pitchFamily="49" charset="0"/>
              </a:rPr>
              <a:t> num_ships;</a:t>
            </a:r>
          </a:p>
          <a:p>
            <a:pPr algn="just">
              <a:tabLst>
                <a:tab pos="463550" algn="l"/>
              </a:tabLst>
            </a:pPr>
            <a:endParaRPr lang="en-US" sz="1600">
              <a:latin typeface="Consolas" panose="020B0609020204030204" pitchFamily="49" charset="0"/>
            </a:endParaRPr>
          </a:p>
          <a:p>
            <a:pPr algn="just">
              <a:tabLst>
                <a:tab pos="463550" algn="l"/>
              </a:tabLst>
            </a:pPr>
            <a:r>
              <a:rPr lang="en-US" sz="1600">
                <a:latin typeface="Consolas" panose="020B0609020204030204" pitchFamily="49" charset="0"/>
              </a:rPr>
              <a:t>    public </a:t>
            </a:r>
            <a:r>
              <a:rPr lang="en-US" sz="1600" err="1">
                <a:latin typeface="Consolas" panose="020B0609020204030204" pitchFamily="49" charset="0"/>
              </a:rPr>
              <a:t>SpaceShip</a:t>
            </a:r>
            <a:r>
              <a:rPr lang="en-US" sz="1600">
                <a:latin typeface="Consolas" panose="020B0609020204030204" pitchFamily="49" charset="0"/>
              </a:rPr>
              <a:t>(int id, </a:t>
            </a:r>
            <a:r>
              <a:rPr lang="en-US" sz="1600" err="1">
                <a:latin typeface="Consolas" panose="020B0609020204030204" pitchFamily="49" charset="0"/>
              </a:rPr>
              <a:t>int</a:t>
            </a:r>
            <a:r>
              <a:rPr lang="en-US" sz="1600">
                <a:latin typeface="Consolas" panose="020B0609020204030204" pitchFamily="49" charset="0"/>
              </a:rPr>
              <a:t> fuel) {</a:t>
            </a:r>
          </a:p>
          <a:p>
            <a:pPr algn="just">
              <a:tabLst>
                <a:tab pos="463550" algn="l"/>
              </a:tabLst>
            </a:pPr>
            <a:r>
              <a:rPr lang="en-US" sz="1600">
                <a:latin typeface="Consolas" panose="020B0609020204030204" pitchFamily="49" charset="0"/>
              </a:rPr>
              <a:t>		</a:t>
            </a:r>
            <a:r>
              <a:rPr lang="en-US" sz="1600" err="1">
                <a:latin typeface="Consolas" panose="020B0609020204030204" pitchFamily="49" charset="0"/>
              </a:rPr>
              <a:t>id_num</a:t>
            </a:r>
            <a:r>
              <a:rPr lang="en-US" sz="1600">
                <a:latin typeface="Consolas" panose="020B0609020204030204" pitchFamily="49" charset="0"/>
              </a:rPr>
              <a:t> = id;</a:t>
            </a:r>
          </a:p>
          <a:p>
            <a:pPr algn="just">
              <a:tabLst>
                <a:tab pos="463550" algn="l"/>
              </a:tabLst>
            </a:pPr>
            <a:r>
              <a:rPr lang="en-US" sz="1600">
                <a:latin typeface="Consolas" panose="020B0609020204030204" pitchFamily="49" charset="0"/>
              </a:rPr>
              <a:t>		fuel_level = fuel;</a:t>
            </a:r>
          </a:p>
          <a:p>
            <a:pPr algn="just">
              <a:tabLst>
                <a:tab pos="463550" algn="l"/>
              </a:tabLst>
            </a:pPr>
            <a:r>
              <a:rPr lang="en-US" sz="1600">
                <a:latin typeface="Consolas" panose="020B0609020204030204" pitchFamily="49" charset="0"/>
              </a:rPr>
              <a:t>		num_ships = num_ships + 1;</a:t>
            </a:r>
          </a:p>
          <a:p>
            <a:pPr algn="just">
              <a:tabLst>
                <a:tab pos="463550" algn="l"/>
              </a:tabLst>
            </a:pPr>
            <a:r>
              <a:rPr lang="en-US" sz="1600">
                <a:latin typeface="Consolas" panose="020B0609020204030204" pitchFamily="49" charset="0"/>
              </a:rPr>
              <a:t>    }</a:t>
            </a:r>
          </a:p>
          <a:p>
            <a:pPr algn="just">
              <a:tabLst>
                <a:tab pos="463550" algn="l"/>
              </a:tabLst>
            </a:pPr>
            <a:endParaRPr lang="en-US" sz="1600">
              <a:latin typeface="Consolas" panose="020B0609020204030204" pitchFamily="49" charset="0"/>
            </a:endParaRPr>
          </a:p>
          <a:p>
            <a:pPr algn="just">
              <a:tabLst>
                <a:tab pos="463550" algn="l"/>
              </a:tabLst>
            </a:pPr>
            <a:r>
              <a:rPr lang="en-US" sz="1600">
                <a:latin typeface="Consolas" panose="020B0609020204030204" pitchFamily="49" charset="0"/>
              </a:rPr>
              <a:t>	public </a:t>
            </a:r>
            <a:r>
              <a:rPr lang="en-US" sz="1600">
                <a:solidFill>
                  <a:srgbClr val="E46C0A"/>
                </a:solidFill>
                <a:latin typeface="Consolas" panose="020B0609020204030204" pitchFamily="49" charset="0"/>
              </a:rPr>
              <a:t>static</a:t>
            </a:r>
            <a:r>
              <a:rPr lang="en-US" sz="1600">
                <a:latin typeface="Consolas" panose="020B0609020204030204" pitchFamily="49" charset="0"/>
              </a:rPr>
              <a:t> int getNumShips(){ // static methods can only</a:t>
            </a:r>
          </a:p>
          <a:p>
            <a:pPr algn="just">
              <a:tabLst>
                <a:tab pos="463550" algn="l"/>
              </a:tabLst>
            </a:pPr>
            <a:r>
              <a:rPr lang="en-US" sz="1600">
                <a:latin typeface="Consolas" panose="020B0609020204030204" pitchFamily="49" charset="0"/>
              </a:rPr>
              <a:t>		return num_ships;            // access other static members</a:t>
            </a:r>
          </a:p>
          <a:p>
            <a:pPr algn="just">
              <a:tabLst>
                <a:tab pos="463550" algn="l"/>
              </a:tabLst>
            </a:pPr>
            <a:r>
              <a:rPr lang="en-US" sz="1600">
                <a:latin typeface="Consolas" panose="020B0609020204030204" pitchFamily="49" charset="0"/>
              </a:rPr>
              <a:t> 					    // of the class</a:t>
            </a:r>
          </a:p>
          <a:p>
            <a:pPr algn="just">
              <a:tabLst>
                <a:tab pos="463550" algn="l"/>
              </a:tabLst>
            </a:pPr>
            <a:r>
              <a:rPr lang="en-US" sz="1600">
                <a:latin typeface="Consolas" panose="020B0609020204030204" pitchFamily="49" charset="0"/>
              </a:rPr>
              <a:t>	protected void finalize() {</a:t>
            </a:r>
          </a:p>
          <a:p>
            <a:pPr algn="just">
              <a:tabLst>
                <a:tab pos="463550" algn="l"/>
              </a:tabLst>
            </a:pPr>
            <a:r>
              <a:rPr lang="en-US" sz="1600">
                <a:latin typeface="Consolas" panose="020B0609020204030204" pitchFamily="49" charset="0"/>
              </a:rPr>
              <a:t>		num_ships = num_ships - 1;</a:t>
            </a:r>
          </a:p>
          <a:p>
            <a:pPr algn="just">
              <a:tabLst>
                <a:tab pos="463550" algn="l"/>
              </a:tabLst>
            </a:pPr>
            <a:r>
              <a:rPr lang="en-US" sz="1600">
                <a:latin typeface="Consolas" panose="020B0609020204030204" pitchFamily="49" charset="0"/>
              </a:rPr>
              <a:t>	}</a:t>
            </a:r>
          </a:p>
          <a:p>
            <a:pPr algn="just">
              <a:tabLst>
                <a:tab pos="463550" algn="l"/>
              </a:tabLst>
            </a:pPr>
            <a:r>
              <a:rPr lang="en-US" sz="1400">
                <a:latin typeface="Consolas" panose="020B0609020204030204" pitchFamily="49" charset="0"/>
              </a:rPr>
              <a:t>      </a:t>
            </a:r>
          </a:p>
          <a:p>
            <a:pPr algn="just">
              <a:tabLst>
                <a:tab pos="463550" algn="l"/>
              </a:tabLst>
            </a:pPr>
            <a:endParaRPr lang="en-US" sz="1600">
              <a:latin typeface="Calibri" pitchFamily="34" charset="0"/>
            </a:endParaRPr>
          </a:p>
        </p:txBody>
      </p:sp>
    </p:spTree>
    <p:extLst>
      <p:ext uri="{BB962C8B-B14F-4D97-AF65-F5344CB8AC3E}">
        <p14:creationId xmlns:p14="http://schemas.microsoft.com/office/powerpoint/2010/main" val="31078695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45</a:t>
            </a:fld>
            <a:endParaRPr lang="en-US"/>
          </a:p>
        </p:txBody>
      </p:sp>
      <p:sp>
        <p:nvSpPr>
          <p:cNvPr id="9" name="Rectangle 8"/>
          <p:cNvSpPr/>
          <p:nvPr/>
        </p:nvSpPr>
        <p:spPr>
          <a:xfrm>
            <a:off x="381000" y="1600200"/>
            <a:ext cx="8382000" cy="4756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2000" b="1">
              <a:solidFill>
                <a:schemeClr val="tx1"/>
              </a:solidFill>
            </a:endParaRPr>
          </a:p>
          <a:p>
            <a:pPr>
              <a:tabLst>
                <a:tab pos="457200" algn="l"/>
                <a:tab pos="914400" algn="l"/>
                <a:tab pos="1371600" algn="l"/>
                <a:tab pos="1828800" algn="l"/>
              </a:tabLst>
            </a:pPr>
            <a:r>
              <a:rPr lang="en-US" sz="2000" b="1">
                <a:solidFill>
                  <a:schemeClr val="tx1"/>
                </a:solidFill>
              </a:rPr>
              <a:t>		      </a:t>
            </a:r>
            <a:endParaRPr lang="en-US" sz="2000">
              <a:solidFill>
                <a:schemeClr val="tx1"/>
              </a:solidFill>
            </a:endParaRPr>
          </a:p>
          <a:p>
            <a:pPr>
              <a:tabLst>
                <a:tab pos="457200" algn="l"/>
                <a:tab pos="914400" algn="l"/>
                <a:tab pos="1371600" algn="l"/>
                <a:tab pos="1828800" algn="l"/>
              </a:tabLst>
            </a:pPr>
            <a:endParaRPr lang="en-US" sz="2000" b="1">
              <a:solidFill>
                <a:schemeClr val="tx1"/>
              </a:solidFill>
            </a:endParaRPr>
          </a:p>
        </p:txBody>
      </p:sp>
      <p:sp>
        <p:nvSpPr>
          <p:cNvPr id="10" name="Rectangle 4"/>
          <p:cNvSpPr>
            <a:spLocks noChangeArrowheads="1"/>
          </p:cNvSpPr>
          <p:nvPr/>
        </p:nvSpPr>
        <p:spPr bwMode="auto">
          <a:xfrm>
            <a:off x="914400" y="533400"/>
            <a:ext cx="7696200" cy="1323439"/>
          </a:xfrm>
          <a:prstGeom prst="rect">
            <a:avLst/>
          </a:prstGeom>
          <a:noFill/>
          <a:ln w="9525">
            <a:noFill/>
            <a:miter lim="800000"/>
            <a:headEnd/>
            <a:tailEnd/>
          </a:ln>
          <a:effectLst/>
        </p:spPr>
        <p:txBody>
          <a:bodyPr wrap="square">
            <a:spAutoFit/>
          </a:bodyPr>
          <a:lstStyle/>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p:txBody>
      </p:sp>
      <p:sp>
        <p:nvSpPr>
          <p:cNvPr id="11" name="Rounded Rectangle 10"/>
          <p:cNvSpPr>
            <a:spLocks noChangeAspect="1"/>
          </p:cNvSpPr>
          <p:nvPr/>
        </p:nvSpPr>
        <p:spPr>
          <a:xfrm>
            <a:off x="609600" y="609600"/>
            <a:ext cx="7955280" cy="822960"/>
          </a:xfrm>
          <a:prstGeom prst="roundRect">
            <a:avLst/>
          </a:prstGeom>
          <a:solidFill>
            <a:schemeClr val="bg1"/>
          </a:solidFill>
          <a:ln w="349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err="1">
                <a:solidFill>
                  <a:schemeClr val="tx1"/>
                </a:solidFill>
              </a:rPr>
              <a:t>Finalizers</a:t>
            </a:r>
            <a:r>
              <a:rPr lang="en-US" sz="3600" b="1">
                <a:solidFill>
                  <a:schemeClr val="tx1"/>
                </a:solidFill>
              </a:rPr>
              <a:t> of  a Class</a:t>
            </a:r>
            <a:endParaRPr lang="en-US" sz="3600" b="1">
              <a:solidFill>
                <a:srgbClr val="000000"/>
              </a:solidFill>
            </a:endParaRPr>
          </a:p>
        </p:txBody>
      </p:sp>
      <p:sp>
        <p:nvSpPr>
          <p:cNvPr id="12" name="Rectangle 4"/>
          <p:cNvSpPr>
            <a:spLocks noChangeArrowheads="1"/>
          </p:cNvSpPr>
          <p:nvPr/>
        </p:nvSpPr>
        <p:spPr bwMode="auto">
          <a:xfrm>
            <a:off x="609600" y="2209800"/>
            <a:ext cx="7955280" cy="4047262"/>
          </a:xfrm>
          <a:prstGeom prst="rect">
            <a:avLst/>
          </a:prstGeom>
          <a:noFill/>
          <a:ln w="9525">
            <a:noFill/>
            <a:miter lim="800000"/>
            <a:headEnd/>
            <a:tailEnd/>
          </a:ln>
          <a:effectLst/>
        </p:spPr>
        <p:txBody>
          <a:bodyPr wrap="square">
            <a:spAutoFit/>
          </a:bodyPr>
          <a:lstStyle/>
          <a:p>
            <a:pPr algn="just"/>
            <a:r>
              <a:rPr lang="en-US" sz="2400">
                <a:latin typeface="Calibri" pitchFamily="34" charset="0"/>
              </a:rPr>
              <a:t>There is an optional </a:t>
            </a:r>
            <a:r>
              <a:rPr lang="en-US" sz="2400">
                <a:solidFill>
                  <a:srgbClr val="E46C0A"/>
                </a:solidFill>
                <a:latin typeface="Calibri" pitchFamily="34" charset="0"/>
              </a:rPr>
              <a:t>finalize method </a:t>
            </a:r>
            <a:r>
              <a:rPr lang="en-US" sz="2400">
                <a:latin typeface="Calibri" pitchFamily="34" charset="0"/>
              </a:rPr>
              <a:t>in Java that is executed right before an object is </a:t>
            </a:r>
            <a:r>
              <a:rPr lang="en-US" sz="2400" err="1">
                <a:latin typeface="Calibri" pitchFamily="34" charset="0"/>
              </a:rPr>
              <a:t>deallocated</a:t>
            </a:r>
            <a:r>
              <a:rPr lang="en-US" sz="2400">
                <a:latin typeface="Calibri" pitchFamily="34" charset="0"/>
              </a:rPr>
              <a:t> (deleted).</a:t>
            </a:r>
          </a:p>
          <a:p>
            <a:pPr algn="just"/>
            <a:endParaRPr lang="en-US" sz="2400">
              <a:latin typeface="Calibri" pitchFamily="34" charset="0"/>
            </a:endParaRPr>
          </a:p>
          <a:p>
            <a:pPr algn="just">
              <a:spcAft>
                <a:spcPts val="600"/>
              </a:spcAft>
            </a:pPr>
            <a:r>
              <a:rPr lang="en-US" sz="2400">
                <a:solidFill>
                  <a:srgbClr val="0000FF"/>
                </a:solidFill>
                <a:latin typeface="Calibri" pitchFamily="34" charset="0"/>
              </a:rPr>
              <a:t>An object is </a:t>
            </a:r>
            <a:r>
              <a:rPr lang="en-US" sz="2400" err="1">
                <a:solidFill>
                  <a:srgbClr val="0000FF"/>
                </a:solidFill>
                <a:latin typeface="Calibri" pitchFamily="34" charset="0"/>
              </a:rPr>
              <a:t>deallocated</a:t>
            </a:r>
            <a:r>
              <a:rPr lang="en-US" sz="2400">
                <a:solidFill>
                  <a:srgbClr val="0000FF"/>
                </a:solidFill>
                <a:latin typeface="Calibri" pitchFamily="34" charset="0"/>
              </a:rPr>
              <a:t> when</a:t>
            </a:r>
            <a:r>
              <a:rPr lang="en-US" sz="2400">
                <a:latin typeface="Calibri" pitchFamily="34" charset="0"/>
              </a:rPr>
              <a:t>:</a:t>
            </a:r>
          </a:p>
          <a:p>
            <a:pPr marL="342900" indent="-342900">
              <a:buFont typeface="Arial" panose="020B0604020202020204" pitchFamily="34" charset="0"/>
              <a:buChar char="•"/>
            </a:pPr>
            <a:r>
              <a:rPr lang="en-US" sz="2400">
                <a:latin typeface="Calibri" pitchFamily="34" charset="0"/>
              </a:rPr>
              <a:t>It is a local variable of a method, when the method terminates.</a:t>
            </a:r>
          </a:p>
          <a:p>
            <a:pPr marL="342900" indent="-342900">
              <a:buFont typeface="Arial" panose="020B0604020202020204" pitchFamily="34" charset="0"/>
              <a:buChar char="•"/>
            </a:pPr>
            <a:r>
              <a:rPr lang="en-US" sz="2400">
                <a:latin typeface="Calibri" pitchFamily="34" charset="0"/>
              </a:rPr>
              <a:t>There is no variable referencing (“pointing to”) the object, and thus </a:t>
            </a:r>
            <a:r>
              <a:rPr lang="en-US" sz="2400" err="1">
                <a:latin typeface="Calibri" pitchFamily="34" charset="0"/>
              </a:rPr>
              <a:t>deallocated</a:t>
            </a:r>
            <a:r>
              <a:rPr lang="en-US" sz="2400">
                <a:latin typeface="Calibri" pitchFamily="34" charset="0"/>
              </a:rPr>
              <a:t> by the Java garbage collector.</a:t>
            </a:r>
          </a:p>
          <a:p>
            <a:pPr algn="just"/>
            <a:r>
              <a:rPr lang="en-US" sz="2400">
                <a:latin typeface="Calibri" pitchFamily="34" charset="0"/>
              </a:rPr>
              <a:t> </a:t>
            </a:r>
          </a:p>
          <a:p>
            <a:pPr marL="342900" lvl="1" indent="-228600"/>
            <a:endParaRPr lang="en-US" sz="1600" b="1">
              <a:latin typeface="Courier New" pitchFamily="49" charset="0"/>
            </a:endParaRPr>
          </a:p>
          <a:p>
            <a:pPr marL="342900" lvl="1" indent="-228600"/>
            <a:endParaRPr lang="en-US" sz="2000" b="1">
              <a:solidFill>
                <a:srgbClr val="0000FF"/>
              </a:solidFill>
              <a:latin typeface="Courier New" pitchFamily="49" charset="0"/>
            </a:endParaRPr>
          </a:p>
        </p:txBody>
      </p:sp>
    </p:spTree>
    <p:extLst>
      <p:ext uri="{BB962C8B-B14F-4D97-AF65-F5344CB8AC3E}">
        <p14:creationId xmlns:p14="http://schemas.microsoft.com/office/powerpoint/2010/main" val="13740520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46</a:t>
            </a:fld>
            <a:endParaRPr lang="en-US"/>
          </a:p>
        </p:txBody>
      </p:sp>
      <p:sp>
        <p:nvSpPr>
          <p:cNvPr id="9" name="Rectangle 8"/>
          <p:cNvSpPr/>
          <p:nvPr/>
        </p:nvSpPr>
        <p:spPr>
          <a:xfrm>
            <a:off x="381000" y="1600200"/>
            <a:ext cx="8382000" cy="495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2000" b="1">
              <a:solidFill>
                <a:schemeClr val="tx1"/>
              </a:solidFill>
            </a:endParaRPr>
          </a:p>
          <a:p>
            <a:pPr>
              <a:tabLst>
                <a:tab pos="457200" algn="l"/>
                <a:tab pos="914400" algn="l"/>
                <a:tab pos="1371600" algn="l"/>
                <a:tab pos="1828800" algn="l"/>
              </a:tabLst>
            </a:pPr>
            <a:r>
              <a:rPr lang="en-US" sz="2000" b="1">
                <a:solidFill>
                  <a:schemeClr val="tx1"/>
                </a:solidFill>
              </a:rPr>
              <a:t>		      </a:t>
            </a:r>
            <a:endParaRPr lang="en-US" sz="2000">
              <a:solidFill>
                <a:schemeClr val="tx1"/>
              </a:solidFill>
            </a:endParaRPr>
          </a:p>
          <a:p>
            <a:pPr>
              <a:tabLst>
                <a:tab pos="457200" algn="l"/>
                <a:tab pos="914400" algn="l"/>
                <a:tab pos="1371600" algn="l"/>
                <a:tab pos="1828800" algn="l"/>
              </a:tabLst>
            </a:pPr>
            <a:endParaRPr lang="en-US" sz="2000" b="1">
              <a:solidFill>
                <a:schemeClr val="tx1"/>
              </a:solidFill>
            </a:endParaRPr>
          </a:p>
        </p:txBody>
      </p:sp>
      <p:sp>
        <p:nvSpPr>
          <p:cNvPr id="10" name="Rectangle 4"/>
          <p:cNvSpPr>
            <a:spLocks noChangeArrowheads="1"/>
          </p:cNvSpPr>
          <p:nvPr/>
        </p:nvSpPr>
        <p:spPr bwMode="auto">
          <a:xfrm>
            <a:off x="914400" y="533400"/>
            <a:ext cx="7696200" cy="1323439"/>
          </a:xfrm>
          <a:prstGeom prst="rect">
            <a:avLst/>
          </a:prstGeom>
          <a:noFill/>
          <a:ln w="9525">
            <a:noFill/>
            <a:miter lim="800000"/>
            <a:headEnd/>
            <a:tailEnd/>
          </a:ln>
          <a:effectLst/>
        </p:spPr>
        <p:txBody>
          <a:bodyPr wrap="square">
            <a:spAutoFit/>
          </a:bodyPr>
          <a:lstStyle/>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p:txBody>
      </p:sp>
      <p:sp>
        <p:nvSpPr>
          <p:cNvPr id="11" name="Rounded Rectangle 10"/>
          <p:cNvSpPr>
            <a:spLocks noChangeAspect="1"/>
          </p:cNvSpPr>
          <p:nvPr/>
        </p:nvSpPr>
        <p:spPr>
          <a:xfrm>
            <a:off x="609600" y="609600"/>
            <a:ext cx="7955280" cy="822960"/>
          </a:xfrm>
          <a:prstGeom prst="roundRect">
            <a:avLst/>
          </a:prstGeom>
          <a:solidFill>
            <a:schemeClr val="bg1"/>
          </a:solidFill>
          <a:ln w="349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tx1"/>
                </a:solidFill>
              </a:rPr>
              <a:t>The Use of </a:t>
            </a:r>
            <a:r>
              <a:rPr lang="en-US" sz="3600" b="1" err="1">
                <a:solidFill>
                  <a:schemeClr val="tx1"/>
                </a:solidFill>
              </a:rPr>
              <a:t>Finalizers</a:t>
            </a:r>
            <a:endParaRPr lang="en-US" sz="3600" b="1">
              <a:solidFill>
                <a:srgbClr val="000000"/>
              </a:solidFill>
            </a:endParaRPr>
          </a:p>
        </p:txBody>
      </p:sp>
      <p:sp>
        <p:nvSpPr>
          <p:cNvPr id="12" name="Rectangle 4"/>
          <p:cNvSpPr>
            <a:spLocks noChangeArrowheads="1"/>
          </p:cNvSpPr>
          <p:nvPr/>
        </p:nvSpPr>
        <p:spPr bwMode="auto">
          <a:xfrm>
            <a:off x="594360" y="1676400"/>
            <a:ext cx="7955280" cy="4893647"/>
          </a:xfrm>
          <a:prstGeom prst="rect">
            <a:avLst/>
          </a:prstGeom>
          <a:noFill/>
          <a:ln w="9525">
            <a:noFill/>
            <a:miter lim="800000"/>
            <a:headEnd/>
            <a:tailEnd/>
          </a:ln>
          <a:effectLst/>
        </p:spPr>
        <p:txBody>
          <a:bodyPr wrap="square">
            <a:spAutoFit/>
          </a:bodyPr>
          <a:lstStyle/>
          <a:p>
            <a:pPr algn="just"/>
            <a:r>
              <a:rPr lang="en-US" sz="2400">
                <a:solidFill>
                  <a:srgbClr val="0000FF"/>
                </a:solidFill>
                <a:latin typeface="Calibri" pitchFamily="34" charset="0"/>
              </a:rPr>
              <a:t>For most classes, a finalize method is not needed</a:t>
            </a:r>
            <a:r>
              <a:rPr lang="en-US" sz="2400">
                <a:latin typeface="Calibri" pitchFamily="34" charset="0"/>
              </a:rPr>
              <a:t>. It is only used then there is something that needs to be “cleaned up” </a:t>
            </a:r>
            <a:r>
              <a:rPr lang="en-US" sz="2400" i="1">
                <a:latin typeface="Calibri" pitchFamily="34" charset="0"/>
              </a:rPr>
              <a:t>before</a:t>
            </a:r>
            <a:r>
              <a:rPr lang="en-US" sz="2400">
                <a:latin typeface="Calibri" pitchFamily="34" charset="0"/>
              </a:rPr>
              <a:t> the object is </a:t>
            </a:r>
            <a:r>
              <a:rPr lang="en-US" sz="2400" err="1">
                <a:latin typeface="Calibri" pitchFamily="34" charset="0"/>
              </a:rPr>
              <a:t>deallocated</a:t>
            </a:r>
            <a:r>
              <a:rPr lang="en-US" sz="2400">
                <a:latin typeface="Calibri" pitchFamily="34" charset="0"/>
              </a:rPr>
              <a:t>.</a:t>
            </a:r>
          </a:p>
          <a:p>
            <a:pPr algn="just"/>
            <a:endParaRPr lang="en-US" sz="2400" b="1">
              <a:latin typeface="Calibri" pitchFamily="34" charset="0"/>
            </a:endParaRPr>
          </a:p>
          <a:p>
            <a:pPr algn="just"/>
            <a:r>
              <a:rPr lang="en-US" sz="2400">
                <a:latin typeface="Calibri" pitchFamily="34" charset="0"/>
              </a:rPr>
              <a:t>One example is if an object opens a file when it is created, and the </a:t>
            </a:r>
            <a:r>
              <a:rPr lang="en-US" sz="2400">
                <a:solidFill>
                  <a:srgbClr val="0000FF"/>
                </a:solidFill>
                <a:latin typeface="Calibri" pitchFamily="34" charset="0"/>
              </a:rPr>
              <a:t>file needs to be properly closed </a:t>
            </a:r>
            <a:r>
              <a:rPr lang="en-US" sz="2400">
                <a:latin typeface="Calibri" pitchFamily="34" charset="0"/>
              </a:rPr>
              <a:t>when the object is deleted.</a:t>
            </a:r>
          </a:p>
          <a:p>
            <a:pPr algn="just"/>
            <a:endParaRPr lang="en-US" sz="2400">
              <a:latin typeface="Calibri" pitchFamily="34" charset="0"/>
            </a:endParaRPr>
          </a:p>
          <a:p>
            <a:pPr algn="just"/>
            <a:r>
              <a:rPr lang="en-US" sz="2400">
                <a:solidFill>
                  <a:srgbClr val="0000FF"/>
                </a:solidFill>
                <a:latin typeface="Calibri" pitchFamily="34" charset="0"/>
              </a:rPr>
              <a:t>The finalize method is a member of the top-level Object class</a:t>
            </a:r>
            <a:r>
              <a:rPr lang="en-US" sz="2400">
                <a:latin typeface="Calibri" pitchFamily="34" charset="0"/>
              </a:rPr>
              <a:t>, and therefore a default implementation is inherited by all classes in Java. Rather than being declared as public or private, it is </a:t>
            </a:r>
            <a:r>
              <a:rPr lang="en-US" sz="2400">
                <a:solidFill>
                  <a:srgbClr val="0000FF"/>
                </a:solidFill>
                <a:latin typeface="Calibri" pitchFamily="34" charset="0"/>
              </a:rPr>
              <a:t>declared as </a:t>
            </a:r>
            <a:r>
              <a:rPr lang="en-US" sz="2400">
                <a:solidFill>
                  <a:srgbClr val="CC3300"/>
                </a:solidFill>
                <a:latin typeface="Calibri" pitchFamily="34" charset="0"/>
              </a:rPr>
              <a:t>protected</a:t>
            </a:r>
            <a:r>
              <a:rPr lang="en-US" sz="2400">
                <a:latin typeface="Calibri" pitchFamily="34" charset="0"/>
              </a:rPr>
              <a:t>. We will discuss protected members of a class in Chapter 11 on inheritance.</a:t>
            </a:r>
          </a:p>
        </p:txBody>
      </p:sp>
    </p:spTree>
    <p:extLst>
      <p:ext uri="{BB962C8B-B14F-4D97-AF65-F5344CB8AC3E}">
        <p14:creationId xmlns:p14="http://schemas.microsoft.com/office/powerpoint/2010/main" val="3116437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47</a:t>
            </a:fld>
            <a:endParaRPr lang="en-US"/>
          </a:p>
        </p:txBody>
      </p:sp>
      <p:sp>
        <p:nvSpPr>
          <p:cNvPr id="9" name="Rectangle 8"/>
          <p:cNvSpPr/>
          <p:nvPr/>
        </p:nvSpPr>
        <p:spPr>
          <a:xfrm>
            <a:off x="381000" y="1600200"/>
            <a:ext cx="8382000" cy="4756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2000" b="1">
              <a:solidFill>
                <a:schemeClr val="tx1"/>
              </a:solidFill>
            </a:endParaRPr>
          </a:p>
          <a:p>
            <a:pPr>
              <a:tabLst>
                <a:tab pos="457200" algn="l"/>
                <a:tab pos="914400" algn="l"/>
                <a:tab pos="1371600" algn="l"/>
                <a:tab pos="1828800" algn="l"/>
              </a:tabLst>
            </a:pPr>
            <a:r>
              <a:rPr lang="en-US" sz="2000" b="1">
                <a:solidFill>
                  <a:schemeClr val="tx1"/>
                </a:solidFill>
              </a:rPr>
              <a:t>		      </a:t>
            </a:r>
            <a:endParaRPr lang="en-US" sz="2000">
              <a:solidFill>
                <a:schemeClr val="tx1"/>
              </a:solidFill>
            </a:endParaRPr>
          </a:p>
          <a:p>
            <a:pPr>
              <a:tabLst>
                <a:tab pos="457200" algn="l"/>
                <a:tab pos="914400" algn="l"/>
                <a:tab pos="1371600" algn="l"/>
                <a:tab pos="1828800" algn="l"/>
              </a:tabLst>
            </a:pPr>
            <a:endParaRPr lang="en-US" sz="2000" b="1">
              <a:solidFill>
                <a:schemeClr val="tx1"/>
              </a:solidFill>
            </a:endParaRPr>
          </a:p>
        </p:txBody>
      </p:sp>
      <p:sp>
        <p:nvSpPr>
          <p:cNvPr id="10" name="Rectangle 4"/>
          <p:cNvSpPr>
            <a:spLocks noChangeArrowheads="1"/>
          </p:cNvSpPr>
          <p:nvPr/>
        </p:nvSpPr>
        <p:spPr bwMode="auto">
          <a:xfrm>
            <a:off x="914400" y="533400"/>
            <a:ext cx="7696200" cy="1323439"/>
          </a:xfrm>
          <a:prstGeom prst="rect">
            <a:avLst/>
          </a:prstGeom>
          <a:noFill/>
          <a:ln w="9525">
            <a:noFill/>
            <a:miter lim="800000"/>
            <a:headEnd/>
            <a:tailEnd/>
          </a:ln>
          <a:effectLst/>
        </p:spPr>
        <p:txBody>
          <a:bodyPr wrap="square">
            <a:spAutoFit/>
          </a:bodyPr>
          <a:lstStyle/>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p:txBody>
      </p:sp>
      <p:sp>
        <p:nvSpPr>
          <p:cNvPr id="11" name="Rounded Rectangle 10"/>
          <p:cNvSpPr>
            <a:spLocks noChangeAspect="1"/>
          </p:cNvSpPr>
          <p:nvPr/>
        </p:nvSpPr>
        <p:spPr>
          <a:xfrm>
            <a:off x="609600" y="609600"/>
            <a:ext cx="7955280" cy="822960"/>
          </a:xfrm>
          <a:prstGeom prst="roundRect">
            <a:avLst/>
          </a:prstGeom>
          <a:solidFill>
            <a:schemeClr val="bg1"/>
          </a:solidFill>
          <a:ln w="349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tx1"/>
                </a:solidFill>
              </a:rPr>
              <a:t>Packages in Java</a:t>
            </a:r>
            <a:endParaRPr lang="en-US" sz="3600" b="1">
              <a:solidFill>
                <a:srgbClr val="000000"/>
              </a:solidFill>
            </a:endParaRPr>
          </a:p>
        </p:txBody>
      </p:sp>
      <p:sp>
        <p:nvSpPr>
          <p:cNvPr id="12" name="Rectangle 4"/>
          <p:cNvSpPr>
            <a:spLocks noChangeArrowheads="1"/>
          </p:cNvSpPr>
          <p:nvPr/>
        </p:nvSpPr>
        <p:spPr bwMode="auto">
          <a:xfrm>
            <a:off x="594360" y="2438400"/>
            <a:ext cx="7955280" cy="1938992"/>
          </a:xfrm>
          <a:prstGeom prst="rect">
            <a:avLst/>
          </a:prstGeom>
          <a:noFill/>
          <a:ln w="9525">
            <a:noFill/>
            <a:miter lim="800000"/>
            <a:headEnd/>
            <a:tailEnd/>
          </a:ln>
          <a:effectLst/>
        </p:spPr>
        <p:txBody>
          <a:bodyPr wrap="square">
            <a:spAutoFit/>
          </a:bodyPr>
          <a:lstStyle/>
          <a:p>
            <a:pPr algn="just"/>
            <a:r>
              <a:rPr lang="en-US" sz="2400">
                <a:latin typeface="Calibri" pitchFamily="34" charset="0"/>
              </a:rPr>
              <a:t>In most programming languages, there is a way of segmenting a program into </a:t>
            </a:r>
            <a:r>
              <a:rPr lang="en-US" sz="2400">
                <a:solidFill>
                  <a:srgbClr val="E46C0A"/>
                </a:solidFill>
                <a:latin typeface="Calibri" pitchFamily="34" charset="0"/>
              </a:rPr>
              <a:t>namespaces</a:t>
            </a:r>
            <a:r>
              <a:rPr lang="en-US" sz="2400">
                <a:solidFill>
                  <a:srgbClr val="0000FF"/>
                </a:solidFill>
                <a:latin typeface="Calibri" pitchFamily="34" charset="0"/>
              </a:rPr>
              <a:t>.</a:t>
            </a:r>
          </a:p>
          <a:p>
            <a:pPr algn="just"/>
            <a:endParaRPr lang="en-US" sz="2400">
              <a:solidFill>
                <a:srgbClr val="0000FF"/>
              </a:solidFill>
              <a:latin typeface="Calibri" pitchFamily="34" charset="0"/>
            </a:endParaRPr>
          </a:p>
          <a:p>
            <a:pPr algn="just"/>
            <a:r>
              <a:rPr lang="en-US" sz="2400">
                <a:latin typeface="Calibri" pitchFamily="34" charset="0"/>
              </a:rPr>
              <a:t>To understand the use of namespaces, consider the following example.</a:t>
            </a:r>
          </a:p>
        </p:txBody>
      </p:sp>
    </p:spTree>
    <p:extLst>
      <p:ext uri="{BB962C8B-B14F-4D97-AF65-F5344CB8AC3E}">
        <p14:creationId xmlns:p14="http://schemas.microsoft.com/office/powerpoint/2010/main" val="34182201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48</a:t>
            </a:fld>
            <a:endParaRPr lang="en-US"/>
          </a:p>
        </p:txBody>
      </p:sp>
      <p:sp>
        <p:nvSpPr>
          <p:cNvPr id="9" name="Rectangle 8"/>
          <p:cNvSpPr/>
          <p:nvPr/>
        </p:nvSpPr>
        <p:spPr>
          <a:xfrm>
            <a:off x="381000" y="1600200"/>
            <a:ext cx="8382000" cy="4756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2000" b="1">
              <a:solidFill>
                <a:schemeClr val="tx1"/>
              </a:solidFill>
            </a:endParaRPr>
          </a:p>
          <a:p>
            <a:pPr>
              <a:tabLst>
                <a:tab pos="457200" algn="l"/>
                <a:tab pos="914400" algn="l"/>
                <a:tab pos="1371600" algn="l"/>
                <a:tab pos="1828800" algn="l"/>
              </a:tabLst>
            </a:pPr>
            <a:r>
              <a:rPr lang="en-US" sz="2000" b="1">
                <a:solidFill>
                  <a:schemeClr val="tx1"/>
                </a:solidFill>
              </a:rPr>
              <a:t>		      </a:t>
            </a:r>
            <a:endParaRPr lang="en-US" sz="2000">
              <a:solidFill>
                <a:schemeClr val="tx1"/>
              </a:solidFill>
            </a:endParaRPr>
          </a:p>
          <a:p>
            <a:pPr>
              <a:tabLst>
                <a:tab pos="457200" algn="l"/>
                <a:tab pos="914400" algn="l"/>
                <a:tab pos="1371600" algn="l"/>
                <a:tab pos="1828800" algn="l"/>
              </a:tabLst>
            </a:pPr>
            <a:endParaRPr lang="en-US" sz="2000" b="1">
              <a:solidFill>
                <a:schemeClr val="tx1"/>
              </a:solidFill>
            </a:endParaRPr>
          </a:p>
        </p:txBody>
      </p:sp>
      <p:sp>
        <p:nvSpPr>
          <p:cNvPr id="10" name="Rectangle 4"/>
          <p:cNvSpPr>
            <a:spLocks noChangeArrowheads="1"/>
          </p:cNvSpPr>
          <p:nvPr/>
        </p:nvSpPr>
        <p:spPr bwMode="auto">
          <a:xfrm>
            <a:off x="914400" y="533400"/>
            <a:ext cx="7696200" cy="1323439"/>
          </a:xfrm>
          <a:prstGeom prst="rect">
            <a:avLst/>
          </a:prstGeom>
          <a:noFill/>
          <a:ln w="9525">
            <a:noFill/>
            <a:miter lim="800000"/>
            <a:headEnd/>
            <a:tailEnd/>
          </a:ln>
          <a:effectLst/>
        </p:spPr>
        <p:txBody>
          <a:bodyPr wrap="square">
            <a:spAutoFit/>
          </a:bodyPr>
          <a:lstStyle/>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p:txBody>
      </p:sp>
      <p:sp>
        <p:nvSpPr>
          <p:cNvPr id="11" name="Rounded Rectangle 10"/>
          <p:cNvSpPr>
            <a:spLocks noChangeAspect="1"/>
          </p:cNvSpPr>
          <p:nvPr/>
        </p:nvSpPr>
        <p:spPr>
          <a:xfrm>
            <a:off x="609600" y="609600"/>
            <a:ext cx="7955280" cy="822960"/>
          </a:xfrm>
          <a:prstGeom prst="roundRect">
            <a:avLst/>
          </a:prstGeom>
          <a:solidFill>
            <a:schemeClr val="bg1"/>
          </a:solidFill>
          <a:ln w="349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tx1"/>
                </a:solidFill>
              </a:rPr>
              <a:t>Namespaces in Real Life</a:t>
            </a:r>
            <a:endParaRPr lang="en-US" sz="3600" b="1">
              <a:solidFill>
                <a:srgbClr val="000000"/>
              </a:solidFill>
            </a:endParaRPr>
          </a:p>
        </p:txBody>
      </p:sp>
      <p:sp>
        <p:nvSpPr>
          <p:cNvPr id="12" name="Rectangle 4"/>
          <p:cNvSpPr>
            <a:spLocks noChangeArrowheads="1"/>
          </p:cNvSpPr>
          <p:nvPr/>
        </p:nvSpPr>
        <p:spPr bwMode="auto">
          <a:xfrm>
            <a:off x="533400" y="1822340"/>
            <a:ext cx="7955280" cy="3785652"/>
          </a:xfrm>
          <a:prstGeom prst="rect">
            <a:avLst/>
          </a:prstGeom>
          <a:noFill/>
          <a:ln w="9525">
            <a:noFill/>
            <a:miter lim="800000"/>
            <a:headEnd/>
            <a:tailEnd/>
          </a:ln>
          <a:effectLst/>
        </p:spPr>
        <p:txBody>
          <a:bodyPr wrap="square">
            <a:spAutoFit/>
          </a:bodyPr>
          <a:lstStyle/>
          <a:p>
            <a:pPr algn="just"/>
            <a:r>
              <a:rPr lang="en-US" sz="2400">
                <a:solidFill>
                  <a:srgbClr val="0000FF"/>
                </a:solidFill>
                <a:latin typeface="Calibri" pitchFamily="34" charset="0"/>
              </a:rPr>
              <a:t>Suppose the you ran into a friend on campus that was from your home town</a:t>
            </a:r>
            <a:r>
              <a:rPr lang="en-US" sz="2400">
                <a:latin typeface="Calibri" pitchFamily="34" charset="0"/>
              </a:rPr>
              <a:t>. In a conversation, the friend might say </a:t>
            </a:r>
          </a:p>
          <a:p>
            <a:pPr algn="just"/>
            <a:endParaRPr lang="en-US" sz="2400">
              <a:latin typeface="Calibri" pitchFamily="34" charset="0"/>
            </a:endParaRPr>
          </a:p>
          <a:p>
            <a:pPr algn="just"/>
            <a:r>
              <a:rPr lang="en-US" sz="2400">
                <a:solidFill>
                  <a:srgbClr val="E46C0A"/>
                </a:solidFill>
                <a:latin typeface="Calibri" pitchFamily="34" charset="0"/>
              </a:rPr>
              <a:t>“Hey, did you know that John is getting married?”</a:t>
            </a:r>
          </a:p>
          <a:p>
            <a:pPr algn="just"/>
            <a:endParaRPr lang="en-US" sz="2400">
              <a:latin typeface="Calibri" pitchFamily="34" charset="0"/>
            </a:endParaRPr>
          </a:p>
          <a:p>
            <a:pPr algn="just"/>
            <a:r>
              <a:rPr lang="en-US" sz="2400">
                <a:latin typeface="Calibri" pitchFamily="34" charset="0"/>
              </a:rPr>
              <a:t>It turns out that </a:t>
            </a:r>
            <a:r>
              <a:rPr lang="en-US" sz="2400">
                <a:solidFill>
                  <a:srgbClr val="0000FF"/>
                </a:solidFill>
                <a:latin typeface="Calibri" pitchFamily="34" charset="0"/>
              </a:rPr>
              <a:t>they both have a mutual friend named John</a:t>
            </a:r>
            <a:r>
              <a:rPr lang="en-US" sz="2400">
                <a:latin typeface="Calibri" pitchFamily="34" charset="0"/>
              </a:rPr>
              <a:t>, one from their dorm, and the other from their home town. So the other responds with,</a:t>
            </a:r>
          </a:p>
          <a:p>
            <a:pPr algn="just"/>
            <a:endParaRPr lang="en-US" sz="2400">
              <a:latin typeface="Calibri" pitchFamily="34" charset="0"/>
            </a:endParaRPr>
          </a:p>
          <a:p>
            <a:pPr algn="just"/>
            <a:r>
              <a:rPr lang="en-US" sz="2400">
                <a:solidFill>
                  <a:srgbClr val="E46C0A"/>
                </a:solidFill>
                <a:latin typeface="Calibri" pitchFamily="34" charset="0"/>
              </a:rPr>
              <a:t>“John from the dorm, or from back home?”</a:t>
            </a:r>
          </a:p>
        </p:txBody>
      </p:sp>
    </p:spTree>
    <p:extLst>
      <p:ext uri="{BB962C8B-B14F-4D97-AF65-F5344CB8AC3E}">
        <p14:creationId xmlns:p14="http://schemas.microsoft.com/office/powerpoint/2010/main" val="36163675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49</a:t>
            </a:fld>
            <a:endParaRPr lang="en-US"/>
          </a:p>
        </p:txBody>
      </p:sp>
      <p:sp>
        <p:nvSpPr>
          <p:cNvPr id="9" name="Rectangle 8"/>
          <p:cNvSpPr/>
          <p:nvPr/>
        </p:nvSpPr>
        <p:spPr>
          <a:xfrm>
            <a:off x="381000" y="1600200"/>
            <a:ext cx="8382000" cy="4756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2000" b="1">
              <a:solidFill>
                <a:schemeClr val="tx1"/>
              </a:solidFill>
            </a:endParaRPr>
          </a:p>
          <a:p>
            <a:pPr>
              <a:tabLst>
                <a:tab pos="457200" algn="l"/>
                <a:tab pos="914400" algn="l"/>
                <a:tab pos="1371600" algn="l"/>
                <a:tab pos="1828800" algn="l"/>
              </a:tabLst>
            </a:pPr>
            <a:r>
              <a:rPr lang="en-US" sz="2000" b="1">
                <a:solidFill>
                  <a:schemeClr val="tx1"/>
                </a:solidFill>
              </a:rPr>
              <a:t>		      </a:t>
            </a:r>
            <a:endParaRPr lang="en-US" sz="2000">
              <a:solidFill>
                <a:schemeClr val="tx1"/>
              </a:solidFill>
            </a:endParaRPr>
          </a:p>
          <a:p>
            <a:pPr>
              <a:tabLst>
                <a:tab pos="457200" algn="l"/>
                <a:tab pos="914400" algn="l"/>
                <a:tab pos="1371600" algn="l"/>
                <a:tab pos="1828800" algn="l"/>
              </a:tabLst>
            </a:pPr>
            <a:endParaRPr lang="en-US" sz="2000" b="1">
              <a:solidFill>
                <a:schemeClr val="tx1"/>
              </a:solidFill>
            </a:endParaRPr>
          </a:p>
        </p:txBody>
      </p:sp>
      <p:sp>
        <p:nvSpPr>
          <p:cNvPr id="10" name="Rectangle 4"/>
          <p:cNvSpPr>
            <a:spLocks noChangeArrowheads="1"/>
          </p:cNvSpPr>
          <p:nvPr/>
        </p:nvSpPr>
        <p:spPr bwMode="auto">
          <a:xfrm>
            <a:off x="914400" y="533400"/>
            <a:ext cx="7696200" cy="1323439"/>
          </a:xfrm>
          <a:prstGeom prst="rect">
            <a:avLst/>
          </a:prstGeom>
          <a:noFill/>
          <a:ln w="9525">
            <a:noFill/>
            <a:miter lim="800000"/>
            <a:headEnd/>
            <a:tailEnd/>
          </a:ln>
          <a:effectLst/>
        </p:spPr>
        <p:txBody>
          <a:bodyPr wrap="square">
            <a:spAutoFit/>
          </a:bodyPr>
          <a:lstStyle/>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p:txBody>
      </p:sp>
      <p:sp>
        <p:nvSpPr>
          <p:cNvPr id="11" name="Rounded Rectangle 10"/>
          <p:cNvSpPr>
            <a:spLocks noChangeAspect="1"/>
          </p:cNvSpPr>
          <p:nvPr/>
        </p:nvSpPr>
        <p:spPr>
          <a:xfrm>
            <a:off x="609600" y="609600"/>
            <a:ext cx="7955280" cy="822960"/>
          </a:xfrm>
          <a:prstGeom prst="roundRect">
            <a:avLst/>
          </a:prstGeom>
          <a:solidFill>
            <a:schemeClr val="bg1"/>
          </a:solidFill>
          <a:ln w="349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tx1"/>
                </a:solidFill>
              </a:rPr>
              <a:t>Namespaces in Real Life (cont.)</a:t>
            </a:r>
            <a:endParaRPr lang="en-US" sz="3600" b="1">
              <a:solidFill>
                <a:srgbClr val="000000"/>
              </a:solidFill>
            </a:endParaRPr>
          </a:p>
        </p:txBody>
      </p:sp>
      <p:sp>
        <p:nvSpPr>
          <p:cNvPr id="12" name="Rectangle 4"/>
          <p:cNvSpPr>
            <a:spLocks noChangeArrowheads="1"/>
          </p:cNvSpPr>
          <p:nvPr/>
        </p:nvSpPr>
        <p:spPr bwMode="auto">
          <a:xfrm>
            <a:off x="533400" y="1822340"/>
            <a:ext cx="7955280" cy="4524315"/>
          </a:xfrm>
          <a:prstGeom prst="rect">
            <a:avLst/>
          </a:prstGeom>
          <a:noFill/>
          <a:ln w="9525">
            <a:noFill/>
            <a:miter lim="800000"/>
            <a:headEnd/>
            <a:tailEnd/>
          </a:ln>
          <a:effectLst/>
        </p:spPr>
        <p:txBody>
          <a:bodyPr wrap="square">
            <a:spAutoFit/>
          </a:bodyPr>
          <a:lstStyle/>
          <a:p>
            <a:pPr algn="just"/>
            <a:r>
              <a:rPr lang="en-US" sz="2400">
                <a:solidFill>
                  <a:srgbClr val="0000FF"/>
                </a:solidFill>
                <a:latin typeface="Calibri" pitchFamily="34" charset="0"/>
              </a:rPr>
              <a:t>The problem is that the name “John” is ambiguous</a:t>
            </a:r>
            <a:r>
              <a:rPr lang="en-US" sz="2400">
                <a:latin typeface="Calibri" pitchFamily="34" charset="0"/>
              </a:rPr>
              <a:t>. The second person is asking is to fully qualify the name,</a:t>
            </a:r>
          </a:p>
          <a:p>
            <a:pPr algn="just"/>
            <a:endParaRPr lang="en-US" sz="2000">
              <a:solidFill>
                <a:schemeClr val="bg2"/>
              </a:solidFill>
              <a:latin typeface="Calibri" pitchFamily="34" charset="0"/>
            </a:endParaRPr>
          </a:p>
          <a:p>
            <a:pPr algn="just"/>
            <a:r>
              <a:rPr lang="en-US" sz="2400">
                <a:solidFill>
                  <a:schemeClr val="bg2"/>
                </a:solidFill>
                <a:latin typeface="Calibri" pitchFamily="34" charset="0"/>
              </a:rPr>
              <a:t>			</a:t>
            </a:r>
            <a:r>
              <a:rPr lang="en-US" sz="2400" err="1">
                <a:solidFill>
                  <a:srgbClr val="E46C0A"/>
                </a:solidFill>
                <a:latin typeface="Calibri" pitchFamily="34" charset="0"/>
              </a:rPr>
              <a:t>dorm.John</a:t>
            </a:r>
            <a:endParaRPr lang="en-US" sz="2400">
              <a:solidFill>
                <a:srgbClr val="E46C0A"/>
              </a:solidFill>
              <a:latin typeface="Calibri" pitchFamily="34" charset="0"/>
            </a:endParaRPr>
          </a:p>
          <a:p>
            <a:pPr algn="just"/>
            <a:r>
              <a:rPr lang="en-US" sz="2400">
                <a:solidFill>
                  <a:srgbClr val="0000FF"/>
                </a:solidFill>
                <a:latin typeface="Calibri" pitchFamily="34" charset="0"/>
              </a:rPr>
              <a:t>		        	         </a:t>
            </a:r>
            <a:r>
              <a:rPr lang="en-US" sz="2400">
                <a:latin typeface="Calibri" pitchFamily="34" charset="0"/>
              </a:rPr>
              <a:t>vs.</a:t>
            </a:r>
            <a:endParaRPr lang="en-US" sz="2400">
              <a:solidFill>
                <a:srgbClr val="0000FF"/>
              </a:solidFill>
              <a:latin typeface="Calibri" pitchFamily="34" charset="0"/>
            </a:endParaRPr>
          </a:p>
          <a:p>
            <a:pPr algn="just"/>
            <a:r>
              <a:rPr lang="en-US" sz="2400">
                <a:solidFill>
                  <a:srgbClr val="0000FF"/>
                </a:solidFill>
                <a:latin typeface="Calibri" pitchFamily="34" charset="0"/>
              </a:rPr>
              <a:t>			</a:t>
            </a:r>
            <a:r>
              <a:rPr lang="en-US" sz="2400" err="1">
                <a:solidFill>
                  <a:srgbClr val="E46C0A"/>
                </a:solidFill>
                <a:latin typeface="Calibri" pitchFamily="34" charset="0"/>
              </a:rPr>
              <a:t>home.John</a:t>
            </a:r>
            <a:endParaRPr lang="en-US" sz="2400">
              <a:solidFill>
                <a:srgbClr val="E46C0A"/>
              </a:solidFill>
              <a:latin typeface="Calibri" pitchFamily="34" charset="0"/>
            </a:endParaRPr>
          </a:p>
          <a:p>
            <a:pPr algn="just"/>
            <a:endParaRPr lang="en-US" sz="2000">
              <a:solidFill>
                <a:srgbClr val="CC3300"/>
              </a:solidFill>
              <a:latin typeface="Calibri" pitchFamily="34" charset="0"/>
            </a:endParaRPr>
          </a:p>
          <a:p>
            <a:pPr algn="just"/>
            <a:r>
              <a:rPr lang="en-US" sz="2400">
                <a:solidFill>
                  <a:srgbClr val="E46C0A"/>
                </a:solidFill>
                <a:latin typeface="Calibri" pitchFamily="34" charset="0"/>
              </a:rPr>
              <a:t>dorm</a:t>
            </a:r>
            <a:r>
              <a:rPr lang="en-US" sz="2400">
                <a:latin typeface="Calibri" pitchFamily="34" charset="0"/>
              </a:rPr>
              <a:t> </a:t>
            </a:r>
            <a:r>
              <a:rPr lang="en-US" sz="2400">
                <a:solidFill>
                  <a:srgbClr val="0000FF"/>
                </a:solidFill>
                <a:latin typeface="Calibri" pitchFamily="34" charset="0"/>
              </a:rPr>
              <a:t>and </a:t>
            </a:r>
            <a:r>
              <a:rPr lang="en-US" sz="2400">
                <a:solidFill>
                  <a:srgbClr val="E46C0A"/>
                </a:solidFill>
                <a:latin typeface="Calibri" pitchFamily="34" charset="0"/>
              </a:rPr>
              <a:t>home</a:t>
            </a:r>
            <a:r>
              <a:rPr lang="en-US" sz="2400">
                <a:latin typeface="Calibri" pitchFamily="34" charset="0"/>
              </a:rPr>
              <a:t> </a:t>
            </a:r>
            <a:r>
              <a:rPr lang="en-US" sz="2400">
                <a:solidFill>
                  <a:srgbClr val="0000FF"/>
                </a:solidFill>
                <a:latin typeface="Calibri" pitchFamily="34" charset="0"/>
              </a:rPr>
              <a:t>can be considered separate namespaces</a:t>
            </a:r>
            <a:r>
              <a:rPr lang="en-US" sz="2400">
                <a:latin typeface="Calibri" pitchFamily="34" charset="0"/>
              </a:rPr>
              <a:t>. That is, </a:t>
            </a:r>
            <a:r>
              <a:rPr lang="en-US" sz="2400">
                <a:solidFill>
                  <a:srgbClr val="E46C0A"/>
                </a:solidFill>
                <a:latin typeface="Calibri" pitchFamily="34" charset="0"/>
              </a:rPr>
              <a:t>dorm</a:t>
            </a:r>
            <a:r>
              <a:rPr lang="en-US" sz="2400">
                <a:latin typeface="Calibri" pitchFamily="34" charset="0"/>
              </a:rPr>
              <a:t> represents all the names of individuals in the dorm, and </a:t>
            </a:r>
            <a:r>
              <a:rPr lang="en-US" sz="2400">
                <a:solidFill>
                  <a:srgbClr val="E46C0A"/>
                </a:solidFill>
                <a:latin typeface="Calibri" pitchFamily="34" charset="0"/>
              </a:rPr>
              <a:t>home</a:t>
            </a:r>
            <a:r>
              <a:rPr lang="en-US" sz="2400">
                <a:latin typeface="Calibri" pitchFamily="34" charset="0"/>
              </a:rPr>
              <a:t> represents all the names from their home town. Therefore, </a:t>
            </a:r>
            <a:r>
              <a:rPr lang="en-US" sz="2400">
                <a:solidFill>
                  <a:srgbClr val="0000FF"/>
                </a:solidFill>
                <a:latin typeface="Calibri" pitchFamily="34" charset="0"/>
              </a:rPr>
              <a:t>when attaching the name of the namespace to an identifier, the identifier is no longer ambiguous</a:t>
            </a:r>
            <a:r>
              <a:rPr lang="en-US" sz="2400">
                <a:latin typeface="Calibri" pitchFamily="34" charset="0"/>
              </a:rPr>
              <a:t>.</a:t>
            </a:r>
          </a:p>
        </p:txBody>
      </p:sp>
    </p:spTree>
    <p:extLst>
      <p:ext uri="{BB962C8B-B14F-4D97-AF65-F5344CB8AC3E}">
        <p14:creationId xmlns:p14="http://schemas.microsoft.com/office/powerpoint/2010/main" val="3516772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10" name="Rectangle 9"/>
          <p:cNvSpPr/>
          <p:nvPr/>
        </p:nvSpPr>
        <p:spPr>
          <a:xfrm>
            <a:off x="990600" y="1524000"/>
            <a:ext cx="7315200" cy="502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tabLst>
                <a:tab pos="457200" algn="l"/>
              </a:tabLst>
            </a:pPr>
            <a:r>
              <a:rPr lang="en-US" b="1">
                <a:solidFill>
                  <a:schemeClr val="tx1"/>
                </a:solidFill>
              </a:rPr>
              <a:t>public class </a:t>
            </a:r>
            <a:r>
              <a:rPr lang="en-US" b="1" err="1">
                <a:solidFill>
                  <a:schemeClr val="tx1"/>
                </a:solidFill>
              </a:rPr>
              <a:t>XYCoord</a:t>
            </a:r>
            <a:endParaRPr lang="en-US">
              <a:solidFill>
                <a:schemeClr val="tx1"/>
              </a:solidFill>
            </a:endParaRPr>
          </a:p>
          <a:p>
            <a:pPr>
              <a:tabLst>
                <a:tab pos="457200" algn="l"/>
              </a:tabLst>
            </a:pPr>
            <a:r>
              <a:rPr lang="en-US" b="1">
                <a:solidFill>
                  <a:schemeClr val="tx1"/>
                </a:solidFill>
              </a:rPr>
              <a:t>{</a:t>
            </a:r>
            <a:endParaRPr lang="en-US">
              <a:solidFill>
                <a:schemeClr val="tx1"/>
              </a:solidFill>
            </a:endParaRPr>
          </a:p>
          <a:p>
            <a:pPr>
              <a:tabLst>
                <a:tab pos="457200" algn="l"/>
              </a:tabLst>
            </a:pPr>
            <a:r>
              <a:rPr lang="en-US" b="1">
                <a:solidFill>
                  <a:schemeClr val="tx1"/>
                </a:solidFill>
              </a:rPr>
              <a:t>	</a:t>
            </a:r>
            <a:r>
              <a:rPr lang="en-US" b="1">
                <a:solidFill>
                  <a:schemeClr val="accent6">
                    <a:lumMod val="75000"/>
                  </a:schemeClr>
                </a:solidFill>
              </a:rPr>
              <a:t>// instance variables </a:t>
            </a:r>
            <a:endParaRPr lang="en-US">
              <a:solidFill>
                <a:schemeClr val="accent6">
                  <a:lumMod val="75000"/>
                </a:schemeClr>
              </a:solidFill>
            </a:endParaRPr>
          </a:p>
          <a:p>
            <a:pPr>
              <a:tabLst>
                <a:tab pos="457200" algn="l"/>
              </a:tabLst>
            </a:pPr>
            <a:r>
              <a:rPr lang="en-US" b="1">
                <a:solidFill>
                  <a:schemeClr val="tx1"/>
                </a:solidFill>
              </a:rPr>
              <a:t>	private </a:t>
            </a:r>
            <a:r>
              <a:rPr lang="en-US" b="1" err="1">
                <a:solidFill>
                  <a:schemeClr val="tx1"/>
                </a:solidFill>
              </a:rPr>
              <a:t>int</a:t>
            </a:r>
            <a:r>
              <a:rPr lang="en-US" b="1">
                <a:solidFill>
                  <a:schemeClr val="tx1"/>
                </a:solidFill>
              </a:rPr>
              <a:t> x;</a:t>
            </a:r>
            <a:endParaRPr lang="en-US">
              <a:solidFill>
                <a:schemeClr val="tx1"/>
              </a:solidFill>
            </a:endParaRPr>
          </a:p>
          <a:p>
            <a:pPr>
              <a:tabLst>
                <a:tab pos="457200" algn="l"/>
              </a:tabLst>
            </a:pPr>
            <a:r>
              <a:rPr lang="en-US" b="1">
                <a:solidFill>
                  <a:schemeClr val="tx1"/>
                </a:solidFill>
              </a:rPr>
              <a:t>	private </a:t>
            </a:r>
            <a:r>
              <a:rPr lang="en-US" b="1" err="1">
                <a:solidFill>
                  <a:schemeClr val="tx1"/>
                </a:solidFill>
              </a:rPr>
              <a:t>int</a:t>
            </a:r>
            <a:r>
              <a:rPr lang="en-US" b="1">
                <a:solidFill>
                  <a:schemeClr val="tx1"/>
                </a:solidFill>
              </a:rPr>
              <a:t> y;</a:t>
            </a:r>
            <a:endParaRPr lang="en-US">
              <a:solidFill>
                <a:schemeClr val="tx1"/>
              </a:solidFill>
            </a:endParaRPr>
          </a:p>
          <a:p>
            <a:pPr>
              <a:tabLst>
                <a:tab pos="457200" algn="l"/>
              </a:tabLst>
            </a:pPr>
            <a:r>
              <a:rPr lang="en-US" b="1">
                <a:solidFill>
                  <a:schemeClr val="tx1"/>
                </a:solidFill>
              </a:rPr>
              <a:t> </a:t>
            </a:r>
            <a:endParaRPr lang="en-US">
              <a:solidFill>
                <a:schemeClr val="tx1"/>
              </a:solidFill>
            </a:endParaRPr>
          </a:p>
          <a:p>
            <a:pPr>
              <a:tabLst>
                <a:tab pos="457200" algn="l"/>
              </a:tabLst>
            </a:pPr>
            <a:r>
              <a:rPr lang="en-US" b="1">
                <a:solidFill>
                  <a:schemeClr val="tx1"/>
                </a:solidFill>
              </a:rPr>
              <a:t>	</a:t>
            </a:r>
            <a:r>
              <a:rPr lang="en-US" b="1">
                <a:solidFill>
                  <a:schemeClr val="accent6">
                    <a:lumMod val="75000"/>
                  </a:schemeClr>
                </a:solidFill>
              </a:rPr>
              <a:t>// constructor</a:t>
            </a:r>
            <a:endParaRPr lang="en-US">
              <a:solidFill>
                <a:schemeClr val="accent6">
                  <a:lumMod val="75000"/>
                </a:schemeClr>
              </a:solidFill>
            </a:endParaRPr>
          </a:p>
          <a:p>
            <a:pPr>
              <a:tabLst>
                <a:tab pos="457200" algn="l"/>
              </a:tabLst>
            </a:pPr>
            <a:r>
              <a:rPr lang="en-US" b="1">
                <a:solidFill>
                  <a:schemeClr val="tx1"/>
                </a:solidFill>
              </a:rPr>
              <a:t>	public </a:t>
            </a:r>
            <a:r>
              <a:rPr lang="en-US" b="1" err="1">
                <a:solidFill>
                  <a:schemeClr val="tx1"/>
                </a:solidFill>
              </a:rPr>
              <a:t>XYCoord</a:t>
            </a:r>
            <a:r>
              <a:rPr lang="en-US" b="1">
                <a:solidFill>
                  <a:schemeClr val="tx1"/>
                </a:solidFill>
              </a:rPr>
              <a:t>(</a:t>
            </a:r>
            <a:r>
              <a:rPr lang="en-US" b="1" err="1">
                <a:solidFill>
                  <a:schemeClr val="tx1"/>
                </a:solidFill>
              </a:rPr>
              <a:t>int</a:t>
            </a:r>
            <a:r>
              <a:rPr lang="en-US" b="1">
                <a:solidFill>
                  <a:schemeClr val="tx1"/>
                </a:solidFill>
              </a:rPr>
              <a:t> </a:t>
            </a:r>
            <a:r>
              <a:rPr lang="en-US" b="1" err="1">
                <a:solidFill>
                  <a:schemeClr val="tx1"/>
                </a:solidFill>
              </a:rPr>
              <a:t>x_value</a:t>
            </a:r>
            <a:r>
              <a:rPr lang="en-US" b="1">
                <a:solidFill>
                  <a:schemeClr val="tx1"/>
                </a:solidFill>
              </a:rPr>
              <a:t>, </a:t>
            </a:r>
            <a:r>
              <a:rPr lang="en-US" b="1" err="1">
                <a:solidFill>
                  <a:schemeClr val="tx1"/>
                </a:solidFill>
              </a:rPr>
              <a:t>int</a:t>
            </a:r>
            <a:r>
              <a:rPr lang="en-US" b="1">
                <a:solidFill>
                  <a:schemeClr val="tx1"/>
                </a:solidFill>
              </a:rPr>
              <a:t> </a:t>
            </a:r>
            <a:r>
              <a:rPr lang="en-US" b="1" err="1">
                <a:solidFill>
                  <a:schemeClr val="tx1"/>
                </a:solidFill>
              </a:rPr>
              <a:t>y_value</a:t>
            </a:r>
            <a:r>
              <a:rPr lang="en-US" b="1">
                <a:solidFill>
                  <a:schemeClr val="tx1"/>
                </a:solidFill>
              </a:rPr>
              <a:t>)</a:t>
            </a:r>
            <a:endParaRPr lang="en-US">
              <a:solidFill>
                <a:schemeClr val="tx1"/>
              </a:solidFill>
            </a:endParaRPr>
          </a:p>
          <a:p>
            <a:pPr>
              <a:tabLst>
                <a:tab pos="457200" algn="l"/>
              </a:tabLst>
            </a:pPr>
            <a:r>
              <a:rPr lang="en-US" b="1">
                <a:solidFill>
                  <a:schemeClr val="tx1"/>
                </a:solidFill>
              </a:rPr>
              <a:t>	{</a:t>
            </a:r>
            <a:endParaRPr lang="en-US">
              <a:solidFill>
                <a:schemeClr val="tx1"/>
              </a:solidFill>
            </a:endParaRPr>
          </a:p>
          <a:p>
            <a:pPr>
              <a:tabLst>
                <a:tab pos="457200" algn="l"/>
              </a:tabLst>
            </a:pPr>
            <a:r>
              <a:rPr lang="en-US" b="1">
                <a:solidFill>
                  <a:schemeClr val="tx1"/>
                </a:solidFill>
              </a:rPr>
              <a:t>	        x = </a:t>
            </a:r>
            <a:r>
              <a:rPr lang="en-US" b="1" err="1">
                <a:solidFill>
                  <a:schemeClr val="tx1"/>
                </a:solidFill>
              </a:rPr>
              <a:t>x_value</a:t>
            </a:r>
            <a:r>
              <a:rPr lang="en-US" b="1">
                <a:solidFill>
                  <a:schemeClr val="tx1"/>
                </a:solidFill>
              </a:rPr>
              <a:t>;</a:t>
            </a:r>
            <a:endParaRPr lang="en-US">
              <a:solidFill>
                <a:schemeClr val="tx1"/>
              </a:solidFill>
            </a:endParaRPr>
          </a:p>
          <a:p>
            <a:pPr>
              <a:tabLst>
                <a:tab pos="457200" algn="l"/>
              </a:tabLst>
            </a:pPr>
            <a:r>
              <a:rPr lang="en-US" b="1">
                <a:solidFill>
                  <a:schemeClr val="tx1"/>
                </a:solidFill>
              </a:rPr>
              <a:t>	        y = </a:t>
            </a:r>
            <a:r>
              <a:rPr lang="en-US" b="1" err="1">
                <a:solidFill>
                  <a:schemeClr val="tx1"/>
                </a:solidFill>
              </a:rPr>
              <a:t>y_value</a:t>
            </a:r>
            <a:r>
              <a:rPr lang="en-US" b="1">
                <a:solidFill>
                  <a:schemeClr val="tx1"/>
                </a:solidFill>
              </a:rPr>
              <a:t>;</a:t>
            </a:r>
            <a:endParaRPr lang="en-US">
              <a:solidFill>
                <a:schemeClr val="tx1"/>
              </a:solidFill>
            </a:endParaRPr>
          </a:p>
          <a:p>
            <a:pPr>
              <a:tabLst>
                <a:tab pos="457200" algn="l"/>
              </a:tabLst>
            </a:pPr>
            <a:r>
              <a:rPr lang="en-US" b="1">
                <a:solidFill>
                  <a:schemeClr val="tx1"/>
                </a:solidFill>
              </a:rPr>
              <a:t>	}</a:t>
            </a:r>
            <a:endParaRPr lang="en-US">
              <a:solidFill>
                <a:schemeClr val="tx1"/>
              </a:solidFill>
            </a:endParaRPr>
          </a:p>
          <a:p>
            <a:pPr>
              <a:tabLst>
                <a:tab pos="457200" algn="l"/>
              </a:tabLst>
            </a:pPr>
            <a:r>
              <a:rPr lang="en-US" b="1">
                <a:solidFill>
                  <a:schemeClr val="tx1"/>
                </a:solidFill>
              </a:rPr>
              <a:t> </a:t>
            </a:r>
            <a:r>
              <a:rPr lang="en-US" b="1">
                <a:solidFill>
                  <a:schemeClr val="accent6">
                    <a:lumMod val="75000"/>
                  </a:schemeClr>
                </a:solidFill>
              </a:rPr>
              <a:t>	// print method</a:t>
            </a:r>
            <a:endParaRPr lang="en-US">
              <a:solidFill>
                <a:schemeClr val="tx1"/>
              </a:solidFill>
            </a:endParaRPr>
          </a:p>
          <a:p>
            <a:pPr>
              <a:tabLst>
                <a:tab pos="457200" algn="l"/>
              </a:tabLst>
            </a:pPr>
            <a:r>
              <a:rPr lang="en-US" b="1">
                <a:solidFill>
                  <a:schemeClr val="tx1"/>
                </a:solidFill>
              </a:rPr>
              <a:t>	public void print()</a:t>
            </a:r>
            <a:endParaRPr lang="en-US">
              <a:solidFill>
                <a:schemeClr val="tx1"/>
              </a:solidFill>
            </a:endParaRPr>
          </a:p>
          <a:p>
            <a:pPr>
              <a:tabLst>
                <a:tab pos="457200" algn="l"/>
              </a:tabLst>
            </a:pPr>
            <a:r>
              <a:rPr lang="en-US" b="1">
                <a:solidFill>
                  <a:schemeClr val="tx1"/>
                </a:solidFill>
              </a:rPr>
              <a:t>	{</a:t>
            </a:r>
            <a:endParaRPr lang="en-US">
              <a:solidFill>
                <a:schemeClr val="tx1"/>
              </a:solidFill>
            </a:endParaRPr>
          </a:p>
          <a:p>
            <a:pPr>
              <a:tabLst>
                <a:tab pos="457200" algn="l"/>
              </a:tabLst>
            </a:pPr>
            <a:r>
              <a:rPr lang="en-US" b="1">
                <a:solidFill>
                  <a:schemeClr val="tx1"/>
                </a:solidFill>
              </a:rPr>
              <a:t>	        </a:t>
            </a:r>
            <a:r>
              <a:rPr lang="en-US" b="1" err="1">
                <a:solidFill>
                  <a:schemeClr val="tx1"/>
                </a:solidFill>
              </a:rPr>
              <a:t>System.out.println</a:t>
            </a:r>
            <a:r>
              <a:rPr lang="en-US" b="1">
                <a:solidFill>
                  <a:schemeClr val="tx1"/>
                </a:solidFill>
              </a:rPr>
              <a:t>( “(“ + x + “, “ + y + “)” );</a:t>
            </a:r>
            <a:endParaRPr lang="en-US">
              <a:solidFill>
                <a:schemeClr val="tx1"/>
              </a:solidFill>
            </a:endParaRPr>
          </a:p>
          <a:p>
            <a:pPr>
              <a:tabLst>
                <a:tab pos="457200" algn="l"/>
              </a:tabLst>
            </a:pPr>
            <a:r>
              <a:rPr lang="en-US" b="1">
                <a:solidFill>
                  <a:schemeClr val="tx1"/>
                </a:solidFill>
              </a:rPr>
              <a:t>	}</a:t>
            </a:r>
            <a:endParaRPr lang="en-US">
              <a:solidFill>
                <a:schemeClr val="tx1"/>
              </a:solidFill>
            </a:endParaRPr>
          </a:p>
          <a:p>
            <a:pPr>
              <a:tabLst>
                <a:tab pos="457200" algn="l"/>
              </a:tabLst>
            </a:pPr>
            <a:r>
              <a:rPr lang="en-US" b="1">
                <a:solidFill>
                  <a:schemeClr val="tx1"/>
                </a:solidFill>
              </a:rPr>
              <a:t>}</a:t>
            </a:r>
            <a:endParaRPr lang="en-US">
              <a:solidFill>
                <a:schemeClr val="tx1"/>
              </a:solidFill>
            </a:endParaRPr>
          </a:p>
          <a:p>
            <a:pPr marL="395288" indent="-395288">
              <a:spcAft>
                <a:spcPts val="600"/>
              </a:spcAft>
            </a:pPr>
            <a:endParaRPr lang="en-US" sz="2400">
              <a:solidFill>
                <a:schemeClr val="tx1"/>
              </a:solidFill>
            </a:endParaRPr>
          </a:p>
          <a:p>
            <a:pPr>
              <a:spcAft>
                <a:spcPts val="600"/>
              </a:spcAft>
            </a:pPr>
            <a:endParaRPr lang="en-US" sz="2400">
              <a:solidFill>
                <a:schemeClr val="tx1"/>
              </a:solidFill>
            </a:endParaRPr>
          </a:p>
        </p:txBody>
      </p:sp>
      <p:sp>
        <p:nvSpPr>
          <p:cNvPr id="11" name="Rounded Rectangle 10"/>
          <p:cNvSpPr>
            <a:spLocks noChangeAspect="1"/>
          </p:cNvSpPr>
          <p:nvPr/>
        </p:nvSpPr>
        <p:spPr>
          <a:xfrm>
            <a:off x="609600" y="609600"/>
            <a:ext cx="7955280" cy="822960"/>
          </a:xfrm>
          <a:prstGeom prst="roundRect">
            <a:avLst/>
          </a:prstGeom>
          <a:solidFill>
            <a:schemeClr val="bg1"/>
          </a:solidFill>
          <a:ln w="349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chemeClr val="tx1"/>
                </a:solidFill>
              </a:rPr>
              <a:t>Defining an XYCoord Class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50</a:t>
            </a:fld>
            <a:endParaRPr lang="en-US"/>
          </a:p>
        </p:txBody>
      </p:sp>
      <p:sp>
        <p:nvSpPr>
          <p:cNvPr id="9" name="Rectangle 8"/>
          <p:cNvSpPr/>
          <p:nvPr/>
        </p:nvSpPr>
        <p:spPr>
          <a:xfrm>
            <a:off x="381000" y="1600200"/>
            <a:ext cx="8382000" cy="4756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2000" b="1">
              <a:solidFill>
                <a:schemeClr val="tx1"/>
              </a:solidFill>
            </a:endParaRPr>
          </a:p>
          <a:p>
            <a:pPr>
              <a:tabLst>
                <a:tab pos="457200" algn="l"/>
                <a:tab pos="914400" algn="l"/>
                <a:tab pos="1371600" algn="l"/>
                <a:tab pos="1828800" algn="l"/>
              </a:tabLst>
            </a:pPr>
            <a:r>
              <a:rPr lang="en-US" sz="2000" b="1">
                <a:solidFill>
                  <a:schemeClr val="tx1"/>
                </a:solidFill>
              </a:rPr>
              <a:t>		      </a:t>
            </a:r>
            <a:endParaRPr lang="en-US" sz="2000">
              <a:solidFill>
                <a:schemeClr val="tx1"/>
              </a:solidFill>
            </a:endParaRPr>
          </a:p>
          <a:p>
            <a:pPr>
              <a:tabLst>
                <a:tab pos="457200" algn="l"/>
                <a:tab pos="914400" algn="l"/>
                <a:tab pos="1371600" algn="l"/>
                <a:tab pos="1828800" algn="l"/>
              </a:tabLst>
            </a:pPr>
            <a:endParaRPr lang="en-US" sz="2000" b="1">
              <a:solidFill>
                <a:schemeClr val="tx1"/>
              </a:solidFill>
            </a:endParaRPr>
          </a:p>
        </p:txBody>
      </p:sp>
      <p:sp>
        <p:nvSpPr>
          <p:cNvPr id="10" name="Rectangle 4"/>
          <p:cNvSpPr>
            <a:spLocks noChangeArrowheads="1"/>
          </p:cNvSpPr>
          <p:nvPr/>
        </p:nvSpPr>
        <p:spPr bwMode="auto">
          <a:xfrm>
            <a:off x="914400" y="533400"/>
            <a:ext cx="7696200" cy="1323439"/>
          </a:xfrm>
          <a:prstGeom prst="rect">
            <a:avLst/>
          </a:prstGeom>
          <a:noFill/>
          <a:ln w="9525">
            <a:noFill/>
            <a:miter lim="800000"/>
            <a:headEnd/>
            <a:tailEnd/>
          </a:ln>
          <a:effectLst/>
        </p:spPr>
        <p:txBody>
          <a:bodyPr wrap="square">
            <a:spAutoFit/>
          </a:bodyPr>
          <a:lstStyle/>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p:txBody>
      </p:sp>
      <p:sp>
        <p:nvSpPr>
          <p:cNvPr id="11" name="Rounded Rectangle 10"/>
          <p:cNvSpPr>
            <a:spLocks noChangeAspect="1"/>
          </p:cNvSpPr>
          <p:nvPr/>
        </p:nvSpPr>
        <p:spPr>
          <a:xfrm>
            <a:off x="609600" y="609600"/>
            <a:ext cx="7955280" cy="822960"/>
          </a:xfrm>
          <a:prstGeom prst="roundRect">
            <a:avLst/>
          </a:prstGeom>
          <a:solidFill>
            <a:schemeClr val="bg1"/>
          </a:solidFill>
          <a:ln w="349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tx1"/>
                </a:solidFill>
              </a:rPr>
              <a:t>Namespaces in Programming</a:t>
            </a:r>
            <a:endParaRPr lang="en-US" sz="3600" b="1">
              <a:solidFill>
                <a:srgbClr val="000000"/>
              </a:solidFill>
            </a:endParaRPr>
          </a:p>
        </p:txBody>
      </p:sp>
      <p:sp>
        <p:nvSpPr>
          <p:cNvPr id="12" name="Rectangle 4"/>
          <p:cNvSpPr>
            <a:spLocks noChangeArrowheads="1"/>
          </p:cNvSpPr>
          <p:nvPr/>
        </p:nvSpPr>
        <p:spPr bwMode="auto">
          <a:xfrm>
            <a:off x="533400" y="1822340"/>
            <a:ext cx="7955280" cy="4154984"/>
          </a:xfrm>
          <a:prstGeom prst="rect">
            <a:avLst/>
          </a:prstGeom>
          <a:noFill/>
          <a:ln w="9525">
            <a:noFill/>
            <a:miter lim="800000"/>
            <a:headEnd/>
            <a:tailEnd/>
          </a:ln>
          <a:effectLst/>
        </p:spPr>
        <p:txBody>
          <a:bodyPr wrap="square">
            <a:spAutoFit/>
          </a:bodyPr>
          <a:lstStyle/>
          <a:p>
            <a:pPr algn="just"/>
            <a:r>
              <a:rPr lang="en-US" sz="2400">
                <a:latin typeface="Calibri" pitchFamily="34" charset="0"/>
              </a:rPr>
              <a:t>Namespaces are used in programming to distinguish identifiers with the same name that are in different scopes of a program.</a:t>
            </a:r>
          </a:p>
          <a:p>
            <a:pPr algn="just"/>
            <a:endParaRPr lang="en-US" sz="2400">
              <a:latin typeface="Calibri" pitchFamily="34" charset="0"/>
            </a:endParaRPr>
          </a:p>
          <a:p>
            <a:pPr algn="just"/>
            <a:r>
              <a:rPr lang="en-US" sz="2400">
                <a:solidFill>
                  <a:srgbClr val="E46C0A"/>
                </a:solidFill>
                <a:latin typeface="Calibri" pitchFamily="34" charset="0"/>
              </a:rPr>
              <a:t>Methods have their own scope</a:t>
            </a:r>
            <a:r>
              <a:rPr lang="en-US" sz="2400">
                <a:latin typeface="Calibri" pitchFamily="34" charset="0"/>
              </a:rPr>
              <a:t>.</a:t>
            </a:r>
          </a:p>
          <a:p>
            <a:pPr algn="just"/>
            <a:endParaRPr lang="en-US" sz="2400">
              <a:latin typeface="Calibri" pitchFamily="34" charset="0"/>
            </a:endParaRPr>
          </a:p>
          <a:p>
            <a:pPr algn="just"/>
            <a:r>
              <a:rPr lang="en-US" sz="2400">
                <a:solidFill>
                  <a:srgbClr val="0000FF"/>
                </a:solidFill>
                <a:latin typeface="Calibri" pitchFamily="34" charset="0"/>
              </a:rPr>
              <a:t>A variable named </a:t>
            </a:r>
            <a:r>
              <a:rPr lang="en-US" sz="2400">
                <a:solidFill>
                  <a:srgbClr val="E46C0A"/>
                </a:solidFill>
                <a:latin typeface="Calibri" pitchFamily="34" charset="0"/>
              </a:rPr>
              <a:t>x</a:t>
            </a:r>
            <a:r>
              <a:rPr lang="en-US" sz="2400">
                <a:solidFill>
                  <a:srgbClr val="0000FF"/>
                </a:solidFill>
                <a:latin typeface="Calibri" pitchFamily="34" charset="0"/>
              </a:rPr>
              <a:t> in one method (</a:t>
            </a:r>
            <a:r>
              <a:rPr lang="en-US" sz="2400">
                <a:solidFill>
                  <a:srgbClr val="E46C0A"/>
                </a:solidFill>
                <a:latin typeface="Calibri" pitchFamily="34" charset="0"/>
              </a:rPr>
              <a:t>method1</a:t>
            </a:r>
            <a:r>
              <a:rPr lang="en-US" sz="2400">
                <a:solidFill>
                  <a:srgbClr val="0000FF"/>
                </a:solidFill>
                <a:latin typeface="Calibri" pitchFamily="34" charset="0"/>
              </a:rPr>
              <a:t>) is not the same as a variable named </a:t>
            </a:r>
            <a:r>
              <a:rPr lang="en-US" sz="2400">
                <a:solidFill>
                  <a:srgbClr val="E46C0A"/>
                </a:solidFill>
                <a:latin typeface="Calibri" pitchFamily="34" charset="0"/>
              </a:rPr>
              <a:t>x</a:t>
            </a:r>
            <a:r>
              <a:rPr lang="en-US" sz="2400">
                <a:solidFill>
                  <a:srgbClr val="0000FF"/>
                </a:solidFill>
                <a:latin typeface="Calibri" pitchFamily="34" charset="0"/>
              </a:rPr>
              <a:t> in another (</a:t>
            </a:r>
            <a:r>
              <a:rPr lang="en-US" sz="2400">
                <a:solidFill>
                  <a:srgbClr val="E46C0A"/>
                </a:solidFill>
                <a:latin typeface="Calibri" pitchFamily="34" charset="0"/>
              </a:rPr>
              <a:t>method2</a:t>
            </a:r>
            <a:r>
              <a:rPr lang="en-US" sz="2400">
                <a:solidFill>
                  <a:srgbClr val="0000FF"/>
                </a:solidFill>
                <a:latin typeface="Calibri" pitchFamily="34" charset="0"/>
              </a:rPr>
              <a:t>)</a:t>
            </a:r>
            <a:r>
              <a:rPr lang="en-US" sz="2400">
                <a:latin typeface="Calibri" pitchFamily="34" charset="0"/>
              </a:rPr>
              <a:t>. The are internally distinguished by their fully qualified names:</a:t>
            </a:r>
          </a:p>
          <a:p>
            <a:pPr algn="just"/>
            <a:endParaRPr lang="en-US" sz="2400">
              <a:latin typeface="Calibri" pitchFamily="34" charset="0"/>
            </a:endParaRPr>
          </a:p>
          <a:p>
            <a:pPr algn="just"/>
            <a:r>
              <a:rPr lang="en-US" sz="2400">
                <a:solidFill>
                  <a:srgbClr val="CC3300"/>
                </a:solidFill>
                <a:latin typeface="Calibri" pitchFamily="34" charset="0"/>
              </a:rPr>
              <a:t>                          </a:t>
            </a:r>
            <a:r>
              <a:rPr lang="en-US" sz="2400">
                <a:solidFill>
                  <a:srgbClr val="E46C0A"/>
                </a:solidFill>
                <a:latin typeface="Calibri" pitchFamily="34" charset="0"/>
              </a:rPr>
              <a:t>method1.x               method2.x</a:t>
            </a:r>
          </a:p>
          <a:p>
            <a:pPr algn="just"/>
            <a:endParaRPr lang="en-US" sz="2400">
              <a:latin typeface="Calibri" pitchFamily="34" charset="0"/>
            </a:endParaRPr>
          </a:p>
        </p:txBody>
      </p:sp>
    </p:spTree>
    <p:extLst>
      <p:ext uri="{BB962C8B-B14F-4D97-AF65-F5344CB8AC3E}">
        <p14:creationId xmlns:p14="http://schemas.microsoft.com/office/powerpoint/2010/main" val="5246913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51</a:t>
            </a:fld>
            <a:endParaRPr lang="en-US"/>
          </a:p>
        </p:txBody>
      </p:sp>
      <p:sp>
        <p:nvSpPr>
          <p:cNvPr id="9" name="Rectangle 8"/>
          <p:cNvSpPr/>
          <p:nvPr/>
        </p:nvSpPr>
        <p:spPr>
          <a:xfrm>
            <a:off x="381000" y="1600200"/>
            <a:ext cx="8382000" cy="4756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2000" b="1">
              <a:solidFill>
                <a:schemeClr val="tx1"/>
              </a:solidFill>
            </a:endParaRPr>
          </a:p>
          <a:p>
            <a:pPr>
              <a:tabLst>
                <a:tab pos="457200" algn="l"/>
                <a:tab pos="914400" algn="l"/>
                <a:tab pos="1371600" algn="l"/>
                <a:tab pos="1828800" algn="l"/>
              </a:tabLst>
            </a:pPr>
            <a:r>
              <a:rPr lang="en-US" sz="2000" b="1">
                <a:solidFill>
                  <a:schemeClr val="tx1"/>
                </a:solidFill>
              </a:rPr>
              <a:t>		      </a:t>
            </a:r>
            <a:endParaRPr lang="en-US" sz="2000">
              <a:solidFill>
                <a:schemeClr val="tx1"/>
              </a:solidFill>
            </a:endParaRPr>
          </a:p>
          <a:p>
            <a:pPr>
              <a:tabLst>
                <a:tab pos="457200" algn="l"/>
                <a:tab pos="914400" algn="l"/>
                <a:tab pos="1371600" algn="l"/>
                <a:tab pos="1828800" algn="l"/>
              </a:tabLst>
            </a:pPr>
            <a:endParaRPr lang="en-US" sz="2000" b="1">
              <a:solidFill>
                <a:schemeClr val="tx1"/>
              </a:solidFill>
            </a:endParaRPr>
          </a:p>
        </p:txBody>
      </p:sp>
      <p:sp>
        <p:nvSpPr>
          <p:cNvPr id="10" name="Rectangle 4"/>
          <p:cNvSpPr>
            <a:spLocks noChangeArrowheads="1"/>
          </p:cNvSpPr>
          <p:nvPr/>
        </p:nvSpPr>
        <p:spPr bwMode="auto">
          <a:xfrm>
            <a:off x="914400" y="533400"/>
            <a:ext cx="7696200" cy="1323439"/>
          </a:xfrm>
          <a:prstGeom prst="rect">
            <a:avLst/>
          </a:prstGeom>
          <a:noFill/>
          <a:ln w="9525">
            <a:noFill/>
            <a:miter lim="800000"/>
            <a:headEnd/>
            <a:tailEnd/>
          </a:ln>
          <a:effectLst/>
        </p:spPr>
        <p:txBody>
          <a:bodyPr wrap="square">
            <a:spAutoFit/>
          </a:bodyPr>
          <a:lstStyle/>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p:txBody>
      </p:sp>
      <p:sp>
        <p:nvSpPr>
          <p:cNvPr id="11" name="Rounded Rectangle 10"/>
          <p:cNvSpPr>
            <a:spLocks noChangeAspect="1"/>
          </p:cNvSpPr>
          <p:nvPr/>
        </p:nvSpPr>
        <p:spPr>
          <a:xfrm>
            <a:off x="609600" y="609600"/>
            <a:ext cx="7955280" cy="822960"/>
          </a:xfrm>
          <a:prstGeom prst="roundRect">
            <a:avLst/>
          </a:prstGeom>
          <a:solidFill>
            <a:schemeClr val="bg1"/>
          </a:solidFill>
          <a:ln w="349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tx1"/>
                </a:solidFill>
              </a:rPr>
              <a:t>Namespaces in Programming (cont.)</a:t>
            </a:r>
            <a:endParaRPr lang="en-US" sz="3600" b="1">
              <a:solidFill>
                <a:srgbClr val="000000"/>
              </a:solidFill>
            </a:endParaRPr>
          </a:p>
        </p:txBody>
      </p:sp>
      <p:sp>
        <p:nvSpPr>
          <p:cNvPr id="12" name="Rectangle 4"/>
          <p:cNvSpPr>
            <a:spLocks noChangeArrowheads="1"/>
          </p:cNvSpPr>
          <p:nvPr/>
        </p:nvSpPr>
        <p:spPr bwMode="auto">
          <a:xfrm>
            <a:off x="609600" y="1828800"/>
            <a:ext cx="7955280" cy="4154984"/>
          </a:xfrm>
          <a:prstGeom prst="rect">
            <a:avLst/>
          </a:prstGeom>
          <a:noFill/>
          <a:ln w="9525">
            <a:noFill/>
            <a:miter lim="800000"/>
            <a:headEnd/>
            <a:tailEnd/>
          </a:ln>
          <a:effectLst/>
        </p:spPr>
        <p:txBody>
          <a:bodyPr wrap="square">
            <a:spAutoFit/>
          </a:bodyPr>
          <a:lstStyle/>
          <a:p>
            <a:pPr algn="just"/>
            <a:r>
              <a:rPr lang="en-US" sz="2400">
                <a:solidFill>
                  <a:srgbClr val="0000FF"/>
                </a:solidFill>
                <a:latin typeface="Calibri" pitchFamily="34" charset="0"/>
              </a:rPr>
              <a:t>Classes also have their own scope.</a:t>
            </a:r>
          </a:p>
          <a:p>
            <a:pPr algn="just"/>
            <a:endParaRPr lang="en-US" sz="2000">
              <a:latin typeface="Calibri" pitchFamily="34" charset="0"/>
            </a:endParaRPr>
          </a:p>
          <a:p>
            <a:pPr algn="just"/>
            <a:r>
              <a:rPr lang="en-US" sz="2400">
                <a:latin typeface="Calibri" pitchFamily="34" charset="0"/>
              </a:rPr>
              <a:t>Thus, a method named </a:t>
            </a:r>
            <a:r>
              <a:rPr lang="en-US" sz="2400">
                <a:solidFill>
                  <a:srgbClr val="E46C0A"/>
                </a:solidFill>
                <a:latin typeface="Calibri" pitchFamily="34" charset="0"/>
              </a:rPr>
              <a:t>add</a:t>
            </a:r>
            <a:r>
              <a:rPr lang="en-US" sz="2400">
                <a:solidFill>
                  <a:srgbClr val="0000FF"/>
                </a:solidFill>
                <a:latin typeface="Calibri" pitchFamily="34" charset="0"/>
              </a:rPr>
              <a:t> </a:t>
            </a:r>
            <a:r>
              <a:rPr lang="en-US" sz="2400">
                <a:latin typeface="Calibri" pitchFamily="34" charset="0"/>
              </a:rPr>
              <a:t>in one class is not the same as a variable named</a:t>
            </a:r>
            <a:r>
              <a:rPr lang="en-US" sz="2400">
                <a:solidFill>
                  <a:srgbClr val="0000FF"/>
                </a:solidFill>
                <a:latin typeface="Calibri" pitchFamily="34" charset="0"/>
              </a:rPr>
              <a:t> </a:t>
            </a:r>
            <a:r>
              <a:rPr lang="en-US" sz="2400">
                <a:solidFill>
                  <a:srgbClr val="E46C0A"/>
                </a:solidFill>
                <a:latin typeface="Calibri" pitchFamily="34" charset="0"/>
              </a:rPr>
              <a:t>add</a:t>
            </a:r>
            <a:r>
              <a:rPr lang="en-US" sz="2400">
                <a:solidFill>
                  <a:srgbClr val="0000FF"/>
                </a:solidFill>
                <a:latin typeface="Calibri" pitchFamily="34" charset="0"/>
              </a:rPr>
              <a:t> </a:t>
            </a:r>
            <a:r>
              <a:rPr lang="en-US" sz="2400">
                <a:latin typeface="Calibri" pitchFamily="34" charset="0"/>
              </a:rPr>
              <a:t>in another. They are also internally distinguished by their fully qualified names:</a:t>
            </a:r>
          </a:p>
          <a:p>
            <a:pPr algn="just"/>
            <a:endParaRPr lang="en-US" sz="2400">
              <a:latin typeface="Calibri" pitchFamily="34" charset="0"/>
            </a:endParaRPr>
          </a:p>
          <a:p>
            <a:pPr algn="just"/>
            <a:r>
              <a:rPr lang="en-US" sz="2400">
                <a:solidFill>
                  <a:srgbClr val="E46C0A"/>
                </a:solidFill>
                <a:latin typeface="Calibri" pitchFamily="34" charset="0"/>
              </a:rPr>
              <a:t>                     </a:t>
            </a:r>
            <a:r>
              <a:rPr lang="en-US" sz="2400" err="1">
                <a:solidFill>
                  <a:srgbClr val="E46C0A"/>
                </a:solidFill>
                <a:latin typeface="Calibri" pitchFamily="34" charset="0"/>
              </a:rPr>
              <a:t>List.toString</a:t>
            </a:r>
            <a:r>
              <a:rPr lang="en-US" sz="2400">
                <a:solidFill>
                  <a:srgbClr val="E46C0A"/>
                </a:solidFill>
                <a:latin typeface="Calibri" pitchFamily="34" charset="0"/>
              </a:rPr>
              <a:t>()              </a:t>
            </a:r>
            <a:r>
              <a:rPr lang="en-US" sz="2400" err="1">
                <a:solidFill>
                  <a:srgbClr val="E46C0A"/>
                </a:solidFill>
                <a:latin typeface="Calibri" pitchFamily="34" charset="0"/>
              </a:rPr>
              <a:t>Fraction.toString</a:t>
            </a:r>
            <a:r>
              <a:rPr lang="en-US" sz="2400">
                <a:solidFill>
                  <a:srgbClr val="E46C0A"/>
                </a:solidFill>
                <a:latin typeface="Calibri" pitchFamily="34" charset="0"/>
              </a:rPr>
              <a:t>()</a:t>
            </a:r>
          </a:p>
          <a:p>
            <a:pPr algn="just"/>
            <a:endParaRPr lang="en-US" sz="2400">
              <a:solidFill>
                <a:srgbClr val="CC3300"/>
              </a:solidFill>
              <a:latin typeface="Calibri" pitchFamily="34" charset="0"/>
            </a:endParaRPr>
          </a:p>
          <a:p>
            <a:pPr algn="just"/>
            <a:r>
              <a:rPr lang="en-US" sz="2400">
                <a:latin typeface="Calibri" pitchFamily="34" charset="0"/>
              </a:rPr>
              <a:t>The same is true for the instance (or static) variables of classes.</a:t>
            </a:r>
          </a:p>
          <a:p>
            <a:pPr algn="just"/>
            <a:endParaRPr lang="en-US" sz="2400">
              <a:latin typeface="Calibri" pitchFamily="34" charset="0"/>
            </a:endParaRPr>
          </a:p>
        </p:txBody>
      </p:sp>
    </p:spTree>
    <p:extLst>
      <p:ext uri="{BB962C8B-B14F-4D97-AF65-F5344CB8AC3E}">
        <p14:creationId xmlns:p14="http://schemas.microsoft.com/office/powerpoint/2010/main" val="39053240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52</a:t>
            </a:fld>
            <a:endParaRPr lang="en-US"/>
          </a:p>
        </p:txBody>
      </p:sp>
      <p:sp>
        <p:nvSpPr>
          <p:cNvPr id="9" name="Rectangle 8"/>
          <p:cNvSpPr/>
          <p:nvPr/>
        </p:nvSpPr>
        <p:spPr>
          <a:xfrm>
            <a:off x="381000" y="1600200"/>
            <a:ext cx="8382000" cy="4756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2000" b="1">
              <a:solidFill>
                <a:schemeClr val="tx1"/>
              </a:solidFill>
            </a:endParaRPr>
          </a:p>
          <a:p>
            <a:pPr>
              <a:tabLst>
                <a:tab pos="457200" algn="l"/>
                <a:tab pos="914400" algn="l"/>
                <a:tab pos="1371600" algn="l"/>
                <a:tab pos="1828800" algn="l"/>
              </a:tabLst>
            </a:pPr>
            <a:r>
              <a:rPr lang="en-US" sz="2000" b="1">
                <a:solidFill>
                  <a:schemeClr val="tx1"/>
                </a:solidFill>
              </a:rPr>
              <a:t>		      </a:t>
            </a:r>
            <a:endParaRPr lang="en-US" sz="2000">
              <a:solidFill>
                <a:schemeClr val="tx1"/>
              </a:solidFill>
            </a:endParaRPr>
          </a:p>
          <a:p>
            <a:pPr>
              <a:tabLst>
                <a:tab pos="457200" algn="l"/>
                <a:tab pos="914400" algn="l"/>
                <a:tab pos="1371600" algn="l"/>
                <a:tab pos="1828800" algn="l"/>
              </a:tabLst>
            </a:pPr>
            <a:endParaRPr lang="en-US" sz="2000" b="1">
              <a:solidFill>
                <a:schemeClr val="tx1"/>
              </a:solidFill>
            </a:endParaRPr>
          </a:p>
        </p:txBody>
      </p:sp>
      <p:sp>
        <p:nvSpPr>
          <p:cNvPr id="10" name="Rectangle 4"/>
          <p:cNvSpPr>
            <a:spLocks noChangeArrowheads="1"/>
          </p:cNvSpPr>
          <p:nvPr/>
        </p:nvSpPr>
        <p:spPr bwMode="auto">
          <a:xfrm>
            <a:off x="914400" y="533400"/>
            <a:ext cx="7696200" cy="1323439"/>
          </a:xfrm>
          <a:prstGeom prst="rect">
            <a:avLst/>
          </a:prstGeom>
          <a:noFill/>
          <a:ln w="9525">
            <a:noFill/>
            <a:miter lim="800000"/>
            <a:headEnd/>
            <a:tailEnd/>
          </a:ln>
          <a:effectLst/>
        </p:spPr>
        <p:txBody>
          <a:bodyPr wrap="square">
            <a:spAutoFit/>
          </a:bodyPr>
          <a:lstStyle/>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p:txBody>
      </p:sp>
      <p:sp>
        <p:nvSpPr>
          <p:cNvPr id="11" name="Rounded Rectangle 10"/>
          <p:cNvSpPr>
            <a:spLocks noChangeAspect="1"/>
          </p:cNvSpPr>
          <p:nvPr/>
        </p:nvSpPr>
        <p:spPr>
          <a:xfrm>
            <a:off x="609600" y="609600"/>
            <a:ext cx="7955280" cy="822960"/>
          </a:xfrm>
          <a:prstGeom prst="roundRect">
            <a:avLst/>
          </a:prstGeom>
          <a:solidFill>
            <a:schemeClr val="bg1"/>
          </a:solidFill>
          <a:ln w="349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tx1"/>
                </a:solidFill>
              </a:rPr>
              <a:t>The Use of Packages in Java</a:t>
            </a:r>
            <a:endParaRPr lang="en-US" sz="3600" b="1">
              <a:solidFill>
                <a:srgbClr val="000000"/>
              </a:solidFill>
            </a:endParaRPr>
          </a:p>
        </p:txBody>
      </p:sp>
      <p:sp>
        <p:nvSpPr>
          <p:cNvPr id="12" name="Rectangle 4"/>
          <p:cNvSpPr>
            <a:spLocks noChangeArrowheads="1"/>
          </p:cNvSpPr>
          <p:nvPr/>
        </p:nvSpPr>
        <p:spPr bwMode="auto">
          <a:xfrm>
            <a:off x="533400" y="1822340"/>
            <a:ext cx="7955280" cy="4462760"/>
          </a:xfrm>
          <a:prstGeom prst="rect">
            <a:avLst/>
          </a:prstGeom>
          <a:noFill/>
          <a:ln w="9525">
            <a:noFill/>
            <a:miter lim="800000"/>
            <a:headEnd/>
            <a:tailEnd/>
          </a:ln>
          <a:effectLst/>
        </p:spPr>
        <p:txBody>
          <a:bodyPr wrap="square">
            <a:spAutoFit/>
          </a:bodyPr>
          <a:lstStyle/>
          <a:p>
            <a:pPr algn="just"/>
            <a:r>
              <a:rPr lang="en-US" sz="2400">
                <a:latin typeface="Calibri" pitchFamily="34" charset="0"/>
              </a:rPr>
              <a:t>In Java, there is also another level of grouping called </a:t>
            </a:r>
            <a:r>
              <a:rPr lang="en-US" sz="2400">
                <a:solidFill>
                  <a:srgbClr val="E46C0A"/>
                </a:solidFill>
                <a:latin typeface="Calibri" pitchFamily="34" charset="0"/>
              </a:rPr>
              <a:t>packages</a:t>
            </a:r>
            <a:r>
              <a:rPr lang="en-US" sz="2400">
                <a:solidFill>
                  <a:srgbClr val="0000FF"/>
                </a:solidFill>
                <a:latin typeface="Calibri" pitchFamily="34" charset="0"/>
              </a:rPr>
              <a:t>.</a:t>
            </a:r>
          </a:p>
          <a:p>
            <a:pPr algn="just"/>
            <a:endParaRPr lang="en-US" sz="2400">
              <a:solidFill>
                <a:srgbClr val="0000FF"/>
              </a:solidFill>
              <a:latin typeface="Calibri" pitchFamily="34" charset="0"/>
            </a:endParaRPr>
          </a:p>
          <a:p>
            <a:pPr algn="just"/>
            <a:r>
              <a:rPr lang="en-US" sz="2400">
                <a:latin typeface="Calibri" pitchFamily="34" charset="0"/>
              </a:rPr>
              <a:t>Packages also have their own namespace.</a:t>
            </a:r>
          </a:p>
          <a:p>
            <a:pPr algn="just"/>
            <a:endParaRPr lang="en-US" sz="2000">
              <a:latin typeface="Calibri" pitchFamily="34" charset="0"/>
            </a:endParaRPr>
          </a:p>
          <a:p>
            <a:pPr algn="just"/>
            <a:r>
              <a:rPr lang="en-US" sz="2400">
                <a:solidFill>
                  <a:srgbClr val="0000FF"/>
                </a:solidFill>
                <a:latin typeface="Calibri" pitchFamily="34" charset="0"/>
              </a:rPr>
              <a:t>A </a:t>
            </a:r>
            <a:r>
              <a:rPr lang="en-US" sz="2400">
                <a:solidFill>
                  <a:srgbClr val="E46C0A"/>
                </a:solidFill>
                <a:latin typeface="Calibri" pitchFamily="34" charset="0"/>
              </a:rPr>
              <a:t>package</a:t>
            </a:r>
            <a:r>
              <a:rPr lang="en-US" sz="2400">
                <a:solidFill>
                  <a:srgbClr val="0000FF"/>
                </a:solidFill>
                <a:latin typeface="Calibri" pitchFamily="34" charset="0"/>
              </a:rPr>
              <a:t> is a folder </a:t>
            </a:r>
            <a:r>
              <a:rPr lang="en-US" sz="2400">
                <a:latin typeface="Calibri" pitchFamily="34" charset="0"/>
              </a:rPr>
              <a:t>within a hierarchy of folders. Whatever files are within a particular folder are what is contained in the corresponding package.</a:t>
            </a:r>
          </a:p>
          <a:p>
            <a:pPr algn="just"/>
            <a:endParaRPr lang="en-US" sz="2400">
              <a:latin typeface="Calibri" pitchFamily="34" charset="0"/>
            </a:endParaRPr>
          </a:p>
          <a:p>
            <a:pPr algn="just"/>
            <a:r>
              <a:rPr lang="en-US" sz="2400">
                <a:solidFill>
                  <a:srgbClr val="0000FF"/>
                </a:solidFill>
                <a:latin typeface="Calibri" pitchFamily="34" charset="0"/>
              </a:rPr>
              <a:t>Every class in Java is in its own file </a:t>
            </a:r>
            <a:r>
              <a:rPr lang="en-US" sz="2400">
                <a:latin typeface="Calibri" pitchFamily="34" charset="0"/>
              </a:rPr>
              <a:t>(with some exceptions.) The name of the file must be the same name as the class within it.  All the classes in the same folder are therefore in the same package scope.</a:t>
            </a:r>
          </a:p>
        </p:txBody>
      </p:sp>
    </p:spTree>
    <p:extLst>
      <p:ext uri="{BB962C8B-B14F-4D97-AF65-F5344CB8AC3E}">
        <p14:creationId xmlns:p14="http://schemas.microsoft.com/office/powerpoint/2010/main" val="36451946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53</a:t>
            </a:fld>
            <a:endParaRPr lang="en-US"/>
          </a:p>
        </p:txBody>
      </p:sp>
      <p:sp>
        <p:nvSpPr>
          <p:cNvPr id="9" name="Rectangle 8"/>
          <p:cNvSpPr/>
          <p:nvPr/>
        </p:nvSpPr>
        <p:spPr>
          <a:xfrm>
            <a:off x="381000" y="1600200"/>
            <a:ext cx="8382000" cy="4756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2000" b="1">
              <a:solidFill>
                <a:schemeClr val="tx1"/>
              </a:solidFill>
            </a:endParaRPr>
          </a:p>
          <a:p>
            <a:pPr>
              <a:tabLst>
                <a:tab pos="457200" algn="l"/>
                <a:tab pos="914400" algn="l"/>
                <a:tab pos="1371600" algn="l"/>
                <a:tab pos="1828800" algn="l"/>
              </a:tabLst>
            </a:pPr>
            <a:r>
              <a:rPr lang="en-US" sz="2000" b="1">
                <a:solidFill>
                  <a:schemeClr val="tx1"/>
                </a:solidFill>
              </a:rPr>
              <a:t>		      </a:t>
            </a:r>
            <a:endParaRPr lang="en-US" sz="2000">
              <a:solidFill>
                <a:schemeClr val="tx1"/>
              </a:solidFill>
            </a:endParaRPr>
          </a:p>
          <a:p>
            <a:pPr>
              <a:tabLst>
                <a:tab pos="457200" algn="l"/>
                <a:tab pos="914400" algn="l"/>
                <a:tab pos="1371600" algn="l"/>
                <a:tab pos="1828800" algn="l"/>
              </a:tabLst>
            </a:pPr>
            <a:endParaRPr lang="en-US" sz="2000" b="1">
              <a:solidFill>
                <a:schemeClr val="tx1"/>
              </a:solidFill>
            </a:endParaRPr>
          </a:p>
        </p:txBody>
      </p:sp>
      <p:sp>
        <p:nvSpPr>
          <p:cNvPr id="10" name="Rectangle 4"/>
          <p:cNvSpPr>
            <a:spLocks noChangeArrowheads="1"/>
          </p:cNvSpPr>
          <p:nvPr/>
        </p:nvSpPr>
        <p:spPr bwMode="auto">
          <a:xfrm>
            <a:off x="914400" y="533400"/>
            <a:ext cx="7696200" cy="1323439"/>
          </a:xfrm>
          <a:prstGeom prst="rect">
            <a:avLst/>
          </a:prstGeom>
          <a:noFill/>
          <a:ln w="9525">
            <a:noFill/>
            <a:miter lim="800000"/>
            <a:headEnd/>
            <a:tailEnd/>
          </a:ln>
          <a:effectLst/>
        </p:spPr>
        <p:txBody>
          <a:bodyPr wrap="square">
            <a:spAutoFit/>
          </a:bodyPr>
          <a:lstStyle/>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p:txBody>
      </p:sp>
      <p:sp>
        <p:nvSpPr>
          <p:cNvPr id="11" name="Rounded Rectangle 10"/>
          <p:cNvSpPr>
            <a:spLocks noChangeAspect="1"/>
          </p:cNvSpPr>
          <p:nvPr/>
        </p:nvSpPr>
        <p:spPr>
          <a:xfrm>
            <a:off x="609600" y="609600"/>
            <a:ext cx="7955280" cy="822960"/>
          </a:xfrm>
          <a:prstGeom prst="roundRect">
            <a:avLst/>
          </a:prstGeom>
          <a:solidFill>
            <a:schemeClr val="bg1"/>
          </a:solidFill>
          <a:ln w="349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tx1"/>
                </a:solidFill>
              </a:rPr>
              <a:t>The Use of Packages in Java (cont.)</a:t>
            </a:r>
            <a:endParaRPr lang="en-US" sz="3600" b="1">
              <a:solidFill>
                <a:srgbClr val="000000"/>
              </a:solidFill>
            </a:endParaRPr>
          </a:p>
        </p:txBody>
      </p:sp>
      <p:sp>
        <p:nvSpPr>
          <p:cNvPr id="15" name="Rectangle 14"/>
          <p:cNvSpPr>
            <a:spLocks noChangeArrowheads="1"/>
          </p:cNvSpPr>
          <p:nvPr/>
        </p:nvSpPr>
        <p:spPr bwMode="auto">
          <a:xfrm>
            <a:off x="1828800" y="4588827"/>
            <a:ext cx="6629400" cy="1077912"/>
          </a:xfrm>
          <a:prstGeom prst="rect">
            <a:avLst/>
          </a:prstGeom>
          <a:solidFill>
            <a:schemeClr val="bg1">
              <a:lumMod val="85000"/>
              <a:lumOff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6000"/>
              </a:lnSpc>
              <a:spcBef>
                <a:spcPts val="0"/>
              </a:spcBef>
              <a:spcAft>
                <a:spcPts val="800"/>
              </a:spcAft>
            </a:pPr>
            <a:r>
              <a:rPr lang="en-US" sz="1600" err="1">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rPr>
              <a:t>NetBeans</a:t>
            </a:r>
            <a:r>
              <a:rPr lang="en-US" sz="160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rPr>
              <a:t> automatically creates a folder </a:t>
            </a:r>
            <a:r>
              <a:rPr lang="en-US" sz="1600">
                <a:solidFill>
                  <a:srgbClr val="0000FF"/>
                </a:solidFill>
                <a:latin typeface="Calibri" panose="020F0502020204030204" pitchFamily="34" charset="0"/>
                <a:ea typeface="Times New Roman" panose="02020603050405020304" pitchFamily="18" charset="0"/>
                <a:cs typeface="Times New Roman" panose="02020603050405020304" pitchFamily="18" charset="0"/>
              </a:rPr>
              <a:t>in the Source Packages folder (</a:t>
            </a:r>
            <a:r>
              <a:rPr lang="en-US" sz="1600" err="1">
                <a:solidFill>
                  <a:srgbClr val="CC3300"/>
                </a:solidFill>
                <a:latin typeface="Calibri" panose="020F0502020204030204" pitchFamily="34" charset="0"/>
                <a:ea typeface="Times New Roman" panose="02020603050405020304" pitchFamily="18" charset="0"/>
                <a:cs typeface="Times New Roman" panose="02020603050405020304" pitchFamily="18" charset="0"/>
              </a:rPr>
              <a:t>src</a:t>
            </a:r>
            <a:r>
              <a:rPr lang="en-US" sz="1600">
                <a:solidFill>
                  <a:srgbClr val="CC3300"/>
                </a:solidFill>
                <a:latin typeface="Calibri" panose="020F0502020204030204" pitchFamily="34" charset="0"/>
                <a:ea typeface="Times New Roman" panose="02020603050405020304" pitchFamily="18" charset="0"/>
                <a:cs typeface="Times New Roman" panose="02020603050405020304" pitchFamily="18" charset="0"/>
              </a:rPr>
              <a:t> </a:t>
            </a:r>
            <a:r>
              <a:rPr lang="en-US" sz="1600">
                <a:solidFill>
                  <a:srgbClr val="0000FF"/>
                </a:solidFill>
                <a:latin typeface="Calibri" panose="020F0502020204030204" pitchFamily="34" charset="0"/>
                <a:ea typeface="Times New Roman" panose="02020603050405020304" pitchFamily="18" charset="0"/>
                <a:cs typeface="Times New Roman" panose="02020603050405020304" pitchFamily="18" charset="0"/>
              </a:rPr>
              <a:t>folder) named </a:t>
            </a:r>
            <a:r>
              <a:rPr lang="en-US" sz="1600" err="1">
                <a:solidFill>
                  <a:srgbClr val="CC3300"/>
                </a:solidFill>
                <a:latin typeface="Calibri" panose="020F0502020204030204" pitchFamily="34" charset="0"/>
                <a:ea typeface="Times New Roman" panose="02020603050405020304" pitchFamily="18" charset="0"/>
                <a:cs typeface="Times New Roman" panose="02020603050405020304" pitchFamily="18" charset="0"/>
              </a:rPr>
              <a:t>fractionprogram</a:t>
            </a:r>
            <a:r>
              <a:rPr lang="en-US" sz="1600">
                <a:solidFill>
                  <a:srgbClr val="0000FF"/>
                </a:solidFill>
                <a:latin typeface="Calibri" panose="020F0502020204030204" pitchFamily="34" charset="0"/>
                <a:ea typeface="Times New Roman" panose="02020603050405020304" pitchFamily="18" charset="0"/>
                <a:cs typeface="Times New Roman" panose="02020603050405020304" pitchFamily="18" charset="0"/>
              </a:rPr>
              <a:t>.  This is a package. </a:t>
            </a:r>
            <a:r>
              <a:rPr lang="en-US" sz="160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rPr>
              <a:t>The name of a package is the same as the name of the folder.</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stretch>
            <a:fillRect/>
          </a:stretch>
        </p:blipFill>
        <p:spPr>
          <a:xfrm>
            <a:off x="692944" y="2335690"/>
            <a:ext cx="3850481" cy="1650206"/>
          </a:xfrm>
          <a:prstGeom prst="rect">
            <a:avLst/>
          </a:prstGeom>
        </p:spPr>
      </p:pic>
      <p:sp>
        <p:nvSpPr>
          <p:cNvPr id="16" name="Rectangle 15"/>
          <p:cNvSpPr>
            <a:spLocks noChangeArrowheads="1"/>
          </p:cNvSpPr>
          <p:nvPr/>
        </p:nvSpPr>
        <p:spPr bwMode="auto">
          <a:xfrm>
            <a:off x="3429000" y="2069991"/>
            <a:ext cx="4800600" cy="889217"/>
          </a:xfrm>
          <a:prstGeom prst="rect">
            <a:avLst/>
          </a:prstGeom>
          <a:solidFill>
            <a:schemeClr val="bg1">
              <a:lumMod val="85000"/>
              <a:lumOff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6000"/>
              </a:lnSpc>
              <a:spcBef>
                <a:spcPts val="0"/>
              </a:spcBef>
              <a:spcAft>
                <a:spcPts val="800"/>
              </a:spcAft>
            </a:pPr>
            <a:r>
              <a:rPr lang="en-US" sz="160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rPr>
              <a:t>This is the folder for the complete program – one of the projects out of all of the current projects that may be identified within </a:t>
            </a:r>
            <a:r>
              <a:rPr lang="en-US" sz="1600" err="1">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rPr>
              <a:t>NetBeans</a:t>
            </a:r>
            <a:r>
              <a:rPr lang="en-US" sz="160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0" name="Freeform 19"/>
          <p:cNvSpPr/>
          <p:nvPr/>
        </p:nvSpPr>
        <p:spPr>
          <a:xfrm>
            <a:off x="518302" y="3281043"/>
            <a:ext cx="1310498" cy="1545276"/>
          </a:xfrm>
          <a:custGeom>
            <a:avLst/>
            <a:gdLst>
              <a:gd name="connsiteX0" fmla="*/ 1158098 w 1158098"/>
              <a:gd name="connsiteY0" fmla="*/ 1933575 h 1933575"/>
              <a:gd name="connsiteX1" fmla="*/ 224648 w 1158098"/>
              <a:gd name="connsiteY1" fmla="*/ 1343025 h 1933575"/>
              <a:gd name="connsiteX2" fmla="*/ 34148 w 1158098"/>
              <a:gd name="connsiteY2" fmla="*/ 476250 h 1933575"/>
              <a:gd name="connsiteX3" fmla="*/ 758048 w 1158098"/>
              <a:gd name="connsiteY3" fmla="*/ 0 h 1933575"/>
            </a:gdLst>
            <a:ahLst/>
            <a:cxnLst>
              <a:cxn ang="0">
                <a:pos x="connsiteX0" y="connsiteY0"/>
              </a:cxn>
              <a:cxn ang="0">
                <a:pos x="connsiteX1" y="connsiteY1"/>
              </a:cxn>
              <a:cxn ang="0">
                <a:pos x="connsiteX2" y="connsiteY2"/>
              </a:cxn>
              <a:cxn ang="0">
                <a:pos x="connsiteX3" y="connsiteY3"/>
              </a:cxn>
            </a:cxnLst>
            <a:rect l="l" t="t" r="r" b="b"/>
            <a:pathLst>
              <a:path w="1158098" h="1933575">
                <a:moveTo>
                  <a:pt x="1158098" y="1933575"/>
                </a:moveTo>
                <a:cubicBezTo>
                  <a:pt x="785035" y="1759743"/>
                  <a:pt x="411973" y="1585912"/>
                  <a:pt x="224648" y="1343025"/>
                </a:cubicBezTo>
                <a:cubicBezTo>
                  <a:pt x="37323" y="1100138"/>
                  <a:pt x="-54752" y="700087"/>
                  <a:pt x="34148" y="476250"/>
                </a:cubicBezTo>
                <a:cubicBezTo>
                  <a:pt x="123048" y="252413"/>
                  <a:pt x="440548" y="126206"/>
                  <a:pt x="758048" y="0"/>
                </a:cubicBezTo>
              </a:path>
            </a:pathLst>
          </a:cu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2190750" y="2050015"/>
            <a:ext cx="876300" cy="242654"/>
          </a:xfrm>
          <a:custGeom>
            <a:avLst/>
            <a:gdLst>
              <a:gd name="connsiteX0" fmla="*/ 876300 w 876300"/>
              <a:gd name="connsiteY0" fmla="*/ 109304 h 242654"/>
              <a:gd name="connsiteX1" fmla="*/ 247650 w 876300"/>
              <a:gd name="connsiteY1" fmla="*/ 4529 h 242654"/>
              <a:gd name="connsiteX2" fmla="*/ 0 w 876300"/>
              <a:gd name="connsiteY2" fmla="*/ 242654 h 242654"/>
            </a:gdLst>
            <a:ahLst/>
            <a:cxnLst>
              <a:cxn ang="0">
                <a:pos x="connsiteX0" y="connsiteY0"/>
              </a:cxn>
              <a:cxn ang="0">
                <a:pos x="connsiteX1" y="connsiteY1"/>
              </a:cxn>
              <a:cxn ang="0">
                <a:pos x="connsiteX2" y="connsiteY2"/>
              </a:cxn>
            </a:cxnLst>
            <a:rect l="l" t="t" r="r" b="b"/>
            <a:pathLst>
              <a:path w="876300" h="242654">
                <a:moveTo>
                  <a:pt x="876300" y="109304"/>
                </a:moveTo>
                <a:cubicBezTo>
                  <a:pt x="635000" y="45804"/>
                  <a:pt x="393700" y="-17696"/>
                  <a:pt x="247650" y="4529"/>
                </a:cubicBezTo>
                <a:cubicBezTo>
                  <a:pt x="101600" y="26754"/>
                  <a:pt x="50800" y="134704"/>
                  <a:pt x="0" y="242654"/>
                </a:cubicBezTo>
              </a:path>
            </a:pathLst>
          </a:cu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3102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54</a:t>
            </a:fld>
            <a:endParaRPr lang="en-US"/>
          </a:p>
        </p:txBody>
      </p:sp>
      <p:sp>
        <p:nvSpPr>
          <p:cNvPr id="9" name="Rectangle 8"/>
          <p:cNvSpPr/>
          <p:nvPr/>
        </p:nvSpPr>
        <p:spPr>
          <a:xfrm>
            <a:off x="381000" y="1600200"/>
            <a:ext cx="8382000" cy="4756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2000" b="1">
              <a:solidFill>
                <a:schemeClr val="tx1"/>
              </a:solidFill>
            </a:endParaRPr>
          </a:p>
          <a:p>
            <a:pPr>
              <a:tabLst>
                <a:tab pos="457200" algn="l"/>
                <a:tab pos="914400" algn="l"/>
                <a:tab pos="1371600" algn="l"/>
                <a:tab pos="1828800" algn="l"/>
              </a:tabLst>
            </a:pPr>
            <a:r>
              <a:rPr lang="en-US" sz="2000" b="1">
                <a:solidFill>
                  <a:schemeClr val="tx1"/>
                </a:solidFill>
              </a:rPr>
              <a:t>		      </a:t>
            </a:r>
            <a:endParaRPr lang="en-US" sz="2000">
              <a:solidFill>
                <a:schemeClr val="tx1"/>
              </a:solidFill>
            </a:endParaRPr>
          </a:p>
          <a:p>
            <a:pPr>
              <a:tabLst>
                <a:tab pos="457200" algn="l"/>
                <a:tab pos="914400" algn="l"/>
                <a:tab pos="1371600" algn="l"/>
                <a:tab pos="1828800" algn="l"/>
              </a:tabLst>
            </a:pPr>
            <a:endParaRPr lang="en-US" sz="2000" b="1">
              <a:solidFill>
                <a:schemeClr val="tx1"/>
              </a:solidFill>
            </a:endParaRPr>
          </a:p>
        </p:txBody>
      </p:sp>
      <p:sp>
        <p:nvSpPr>
          <p:cNvPr id="10" name="Rectangle 4"/>
          <p:cNvSpPr>
            <a:spLocks noChangeArrowheads="1"/>
          </p:cNvSpPr>
          <p:nvPr/>
        </p:nvSpPr>
        <p:spPr bwMode="auto">
          <a:xfrm>
            <a:off x="914400" y="533400"/>
            <a:ext cx="7696200" cy="1323439"/>
          </a:xfrm>
          <a:prstGeom prst="rect">
            <a:avLst/>
          </a:prstGeom>
          <a:noFill/>
          <a:ln w="9525">
            <a:noFill/>
            <a:miter lim="800000"/>
            <a:headEnd/>
            <a:tailEnd/>
          </a:ln>
          <a:effectLst/>
        </p:spPr>
        <p:txBody>
          <a:bodyPr wrap="square">
            <a:spAutoFit/>
          </a:bodyPr>
          <a:lstStyle/>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p:txBody>
      </p:sp>
      <p:sp>
        <p:nvSpPr>
          <p:cNvPr id="11" name="Rounded Rectangle 10"/>
          <p:cNvSpPr>
            <a:spLocks noChangeAspect="1"/>
          </p:cNvSpPr>
          <p:nvPr/>
        </p:nvSpPr>
        <p:spPr>
          <a:xfrm>
            <a:off x="609600" y="609600"/>
            <a:ext cx="7955280" cy="822960"/>
          </a:xfrm>
          <a:prstGeom prst="roundRect">
            <a:avLst/>
          </a:prstGeom>
          <a:solidFill>
            <a:schemeClr val="bg1"/>
          </a:solidFill>
          <a:ln w="349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tx1"/>
                </a:solidFill>
              </a:rPr>
              <a:t>The Use of Packages in Java (cont.)</a:t>
            </a:r>
            <a:endParaRPr lang="en-US" sz="3600" b="1">
              <a:solidFill>
                <a:srgbClr val="000000"/>
              </a:solidFill>
            </a:endParaRPr>
          </a:p>
        </p:txBody>
      </p:sp>
      <p:sp>
        <p:nvSpPr>
          <p:cNvPr id="16" name="Rectangle 15"/>
          <p:cNvSpPr>
            <a:spLocks noChangeArrowheads="1"/>
          </p:cNvSpPr>
          <p:nvPr/>
        </p:nvSpPr>
        <p:spPr bwMode="auto">
          <a:xfrm>
            <a:off x="1143000" y="4608159"/>
            <a:ext cx="6600825" cy="692286"/>
          </a:xfrm>
          <a:prstGeom prst="rect">
            <a:avLst/>
          </a:prstGeom>
          <a:solidFill>
            <a:schemeClr val="bg1">
              <a:lumMod val="85000"/>
              <a:lumOff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6000"/>
              </a:lnSpc>
              <a:spcBef>
                <a:spcPts val="0"/>
              </a:spcBef>
              <a:spcAft>
                <a:spcPts val="800"/>
              </a:spcAft>
            </a:pPr>
            <a:r>
              <a:rPr lang="en-US" sz="160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rPr>
              <a:t>If you look at the actual folders in Window, you will see the new folder there, within this directory path.</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cstate="print"/>
          <a:stretch>
            <a:fillRect/>
          </a:stretch>
        </p:blipFill>
        <p:spPr>
          <a:xfrm>
            <a:off x="1905952" y="2052420"/>
            <a:ext cx="5362575" cy="1800225"/>
          </a:xfrm>
          <a:prstGeom prst="rect">
            <a:avLst/>
          </a:prstGeom>
        </p:spPr>
      </p:pic>
      <p:sp>
        <p:nvSpPr>
          <p:cNvPr id="12" name="Freeform 11"/>
          <p:cNvSpPr/>
          <p:nvPr/>
        </p:nvSpPr>
        <p:spPr>
          <a:xfrm>
            <a:off x="1590675" y="3743325"/>
            <a:ext cx="1581150" cy="733425"/>
          </a:xfrm>
          <a:custGeom>
            <a:avLst/>
            <a:gdLst>
              <a:gd name="connsiteX0" fmla="*/ 0 w 1581150"/>
              <a:gd name="connsiteY0" fmla="*/ 733425 h 733425"/>
              <a:gd name="connsiteX1" fmla="*/ 1181100 w 1581150"/>
              <a:gd name="connsiteY1" fmla="*/ 371475 h 733425"/>
              <a:gd name="connsiteX2" fmla="*/ 1581150 w 1581150"/>
              <a:gd name="connsiteY2" fmla="*/ 0 h 733425"/>
            </a:gdLst>
            <a:ahLst/>
            <a:cxnLst>
              <a:cxn ang="0">
                <a:pos x="connsiteX0" y="connsiteY0"/>
              </a:cxn>
              <a:cxn ang="0">
                <a:pos x="connsiteX1" y="connsiteY1"/>
              </a:cxn>
              <a:cxn ang="0">
                <a:pos x="connsiteX2" y="connsiteY2"/>
              </a:cxn>
            </a:cxnLst>
            <a:rect l="l" t="t" r="r" b="b"/>
            <a:pathLst>
              <a:path w="1581150" h="733425">
                <a:moveTo>
                  <a:pt x="0" y="733425"/>
                </a:moveTo>
                <a:cubicBezTo>
                  <a:pt x="458787" y="613568"/>
                  <a:pt x="917575" y="493712"/>
                  <a:pt x="1181100" y="371475"/>
                </a:cubicBezTo>
                <a:cubicBezTo>
                  <a:pt x="1444625" y="249238"/>
                  <a:pt x="1512887" y="124619"/>
                  <a:pt x="1581150" y="0"/>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590675" y="3733800"/>
            <a:ext cx="1704975" cy="771525"/>
          </a:xfrm>
          <a:custGeom>
            <a:avLst/>
            <a:gdLst>
              <a:gd name="connsiteX0" fmla="*/ 0 w 1704975"/>
              <a:gd name="connsiteY0" fmla="*/ 771525 h 771525"/>
              <a:gd name="connsiteX1" fmla="*/ 1400175 w 1704975"/>
              <a:gd name="connsiteY1" fmla="*/ 457200 h 771525"/>
              <a:gd name="connsiteX2" fmla="*/ 1704975 w 1704975"/>
              <a:gd name="connsiteY2" fmla="*/ 0 h 771525"/>
            </a:gdLst>
            <a:ahLst/>
            <a:cxnLst>
              <a:cxn ang="0">
                <a:pos x="connsiteX0" y="connsiteY0"/>
              </a:cxn>
              <a:cxn ang="0">
                <a:pos x="connsiteX1" y="connsiteY1"/>
              </a:cxn>
              <a:cxn ang="0">
                <a:pos x="connsiteX2" y="connsiteY2"/>
              </a:cxn>
            </a:cxnLst>
            <a:rect l="l" t="t" r="r" b="b"/>
            <a:pathLst>
              <a:path w="1704975" h="771525">
                <a:moveTo>
                  <a:pt x="0" y="771525"/>
                </a:moveTo>
                <a:cubicBezTo>
                  <a:pt x="558006" y="678656"/>
                  <a:pt x="1116013" y="585787"/>
                  <a:pt x="1400175" y="457200"/>
                </a:cubicBezTo>
                <a:cubicBezTo>
                  <a:pt x="1684337" y="328613"/>
                  <a:pt x="1694656" y="164306"/>
                  <a:pt x="1704975" y="0"/>
                </a:cubicBezTo>
              </a:path>
            </a:pathLst>
          </a:cu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6000750" y="2505075"/>
            <a:ext cx="2209705" cy="2209800"/>
          </a:xfrm>
          <a:custGeom>
            <a:avLst/>
            <a:gdLst>
              <a:gd name="connsiteX0" fmla="*/ 1647825 w 2209705"/>
              <a:gd name="connsiteY0" fmla="*/ 2209800 h 2209800"/>
              <a:gd name="connsiteX1" fmla="*/ 2114550 w 2209705"/>
              <a:gd name="connsiteY1" fmla="*/ 723900 h 2209800"/>
              <a:gd name="connsiteX2" fmla="*/ 0 w 2209705"/>
              <a:gd name="connsiteY2" fmla="*/ 0 h 2209800"/>
            </a:gdLst>
            <a:ahLst/>
            <a:cxnLst>
              <a:cxn ang="0">
                <a:pos x="connsiteX0" y="connsiteY0"/>
              </a:cxn>
              <a:cxn ang="0">
                <a:pos x="connsiteX1" y="connsiteY1"/>
              </a:cxn>
              <a:cxn ang="0">
                <a:pos x="connsiteX2" y="connsiteY2"/>
              </a:cxn>
            </a:cxnLst>
            <a:rect l="l" t="t" r="r" b="b"/>
            <a:pathLst>
              <a:path w="2209705" h="2209800">
                <a:moveTo>
                  <a:pt x="1647825" y="2209800"/>
                </a:moveTo>
                <a:cubicBezTo>
                  <a:pt x="2018506" y="1651000"/>
                  <a:pt x="2389187" y="1092200"/>
                  <a:pt x="2114550" y="723900"/>
                </a:cubicBezTo>
                <a:cubicBezTo>
                  <a:pt x="1839913" y="355600"/>
                  <a:pt x="919956" y="177800"/>
                  <a:pt x="0" y="0"/>
                </a:cubicBezTo>
              </a:path>
            </a:pathLst>
          </a:cu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40695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55</a:t>
            </a:fld>
            <a:endParaRPr lang="en-US"/>
          </a:p>
        </p:txBody>
      </p:sp>
      <p:sp>
        <p:nvSpPr>
          <p:cNvPr id="9" name="Rectangle 8"/>
          <p:cNvSpPr/>
          <p:nvPr/>
        </p:nvSpPr>
        <p:spPr>
          <a:xfrm>
            <a:off x="381000" y="1600200"/>
            <a:ext cx="8382000" cy="495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2000" b="1">
              <a:solidFill>
                <a:schemeClr val="tx1"/>
              </a:solidFill>
            </a:endParaRPr>
          </a:p>
          <a:p>
            <a:pPr>
              <a:tabLst>
                <a:tab pos="457200" algn="l"/>
                <a:tab pos="914400" algn="l"/>
                <a:tab pos="1371600" algn="l"/>
                <a:tab pos="1828800" algn="l"/>
              </a:tabLst>
            </a:pPr>
            <a:r>
              <a:rPr lang="en-US" sz="2000" b="1">
                <a:solidFill>
                  <a:schemeClr val="tx1"/>
                </a:solidFill>
              </a:rPr>
              <a:t>		      </a:t>
            </a:r>
            <a:endParaRPr lang="en-US" sz="2000">
              <a:solidFill>
                <a:schemeClr val="tx1"/>
              </a:solidFill>
            </a:endParaRPr>
          </a:p>
          <a:p>
            <a:pPr>
              <a:tabLst>
                <a:tab pos="457200" algn="l"/>
                <a:tab pos="914400" algn="l"/>
                <a:tab pos="1371600" algn="l"/>
                <a:tab pos="1828800" algn="l"/>
              </a:tabLst>
            </a:pPr>
            <a:endParaRPr lang="en-US" sz="2000" b="1">
              <a:solidFill>
                <a:schemeClr val="tx1"/>
              </a:solidFill>
            </a:endParaRPr>
          </a:p>
        </p:txBody>
      </p:sp>
      <p:sp>
        <p:nvSpPr>
          <p:cNvPr id="10" name="Rectangle 4"/>
          <p:cNvSpPr>
            <a:spLocks noChangeArrowheads="1"/>
          </p:cNvSpPr>
          <p:nvPr/>
        </p:nvSpPr>
        <p:spPr bwMode="auto">
          <a:xfrm>
            <a:off x="914400" y="533400"/>
            <a:ext cx="7696200" cy="1323439"/>
          </a:xfrm>
          <a:prstGeom prst="rect">
            <a:avLst/>
          </a:prstGeom>
          <a:noFill/>
          <a:ln w="9525">
            <a:noFill/>
            <a:miter lim="800000"/>
            <a:headEnd/>
            <a:tailEnd/>
          </a:ln>
          <a:effectLst/>
        </p:spPr>
        <p:txBody>
          <a:bodyPr wrap="square">
            <a:spAutoFit/>
          </a:bodyPr>
          <a:lstStyle/>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p:txBody>
      </p:sp>
      <p:sp>
        <p:nvSpPr>
          <p:cNvPr id="11" name="Rounded Rectangle 10"/>
          <p:cNvSpPr>
            <a:spLocks noChangeAspect="1"/>
          </p:cNvSpPr>
          <p:nvPr/>
        </p:nvSpPr>
        <p:spPr>
          <a:xfrm>
            <a:off x="609600" y="609600"/>
            <a:ext cx="7955280" cy="822960"/>
          </a:xfrm>
          <a:prstGeom prst="roundRect">
            <a:avLst/>
          </a:prstGeom>
          <a:solidFill>
            <a:schemeClr val="bg1"/>
          </a:solidFill>
          <a:ln w="349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tx1"/>
                </a:solidFill>
              </a:rPr>
              <a:t>The Use of Packages in Java (cont.)</a:t>
            </a:r>
            <a:endParaRPr lang="en-US" sz="3600" b="1">
              <a:solidFill>
                <a:srgbClr val="000000"/>
              </a:solidFill>
            </a:endParaRPr>
          </a:p>
        </p:txBody>
      </p:sp>
      <p:sp>
        <p:nvSpPr>
          <p:cNvPr id="15" name="Rectangle 14"/>
          <p:cNvSpPr>
            <a:spLocks noChangeArrowheads="1"/>
          </p:cNvSpPr>
          <p:nvPr/>
        </p:nvSpPr>
        <p:spPr bwMode="auto">
          <a:xfrm>
            <a:off x="504824" y="5464175"/>
            <a:ext cx="8060055" cy="983713"/>
          </a:xfrm>
          <a:prstGeom prst="rect">
            <a:avLst/>
          </a:prstGeom>
          <a:solidFill>
            <a:schemeClr val="bg1">
              <a:lumMod val="85000"/>
              <a:lumOff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06000"/>
              </a:lnSpc>
              <a:spcAft>
                <a:spcPts val="800"/>
              </a:spcAft>
            </a:pPr>
            <a:r>
              <a:rPr lang="en-US" sz="140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rPr>
              <a:t>We add to the main method a simple print </a:t>
            </a:r>
            <a:r>
              <a:rPr lang="en-US" sz="1400">
                <a:solidFill>
                  <a:srgbClr val="0000FF"/>
                </a:solidFill>
                <a:latin typeface="Calibri" panose="020F0502020204030204" pitchFamily="34" charset="0"/>
                <a:ea typeface="Times New Roman" panose="02020603050405020304" pitchFamily="18" charset="0"/>
                <a:cs typeface="Times New Roman" panose="02020603050405020304" pitchFamily="18" charset="0"/>
              </a:rPr>
              <a:t>statement. The package statement is automatically added by </a:t>
            </a:r>
            <a:r>
              <a:rPr lang="en-US" sz="1400" err="1">
                <a:solidFill>
                  <a:srgbClr val="0000FF"/>
                </a:solidFill>
                <a:latin typeface="Calibri" panose="020F0502020204030204" pitchFamily="34" charset="0"/>
                <a:ea typeface="Times New Roman" panose="02020603050405020304" pitchFamily="18" charset="0"/>
                <a:cs typeface="Times New Roman" panose="02020603050405020304" pitchFamily="18" charset="0"/>
              </a:rPr>
              <a:t>Netbeans</a:t>
            </a:r>
            <a:r>
              <a:rPr lang="en-US" sz="1400">
                <a:solidFill>
                  <a:srgbClr val="0000FF"/>
                </a:solidFill>
                <a:latin typeface="Calibri" panose="020F0502020204030204" pitchFamily="34" charset="0"/>
                <a:ea typeface="Times New Roman" panose="02020603050405020304" pitchFamily="18" charset="0"/>
                <a:cs typeface="Times New Roman" panose="02020603050405020304" pitchFamily="18" charset="0"/>
              </a:rPr>
              <a:t>. This indicates where the compiled .class file of this class should be placed.</a:t>
            </a:r>
          </a:p>
          <a:p>
            <a:pPr>
              <a:lnSpc>
                <a:spcPct val="106000"/>
              </a:lnSpc>
              <a:spcAft>
                <a:spcPts val="800"/>
              </a:spcAft>
            </a:pPr>
            <a:r>
              <a:rPr lang="en-US" sz="1400">
                <a:solidFill>
                  <a:srgbClr val="0000FF"/>
                </a:solidFill>
                <a:latin typeface="Calibri" panose="020F0502020204030204" pitchFamily="34" charset="0"/>
                <a:ea typeface="Times New Roman" panose="02020603050405020304" pitchFamily="18" charset="0"/>
                <a:cs typeface="Times New Roman" panose="02020603050405020304" pitchFamily="18" charset="0"/>
              </a:rPr>
              <a:t>It is the folder containing the </a:t>
            </a:r>
            <a:r>
              <a:rPr lang="en-US" sz="1400">
                <a:solidFill>
                  <a:srgbClr val="CC3300"/>
                </a:solidFill>
                <a:latin typeface="Calibri" panose="020F0502020204030204" pitchFamily="34" charset="0"/>
                <a:ea typeface="Times New Roman" panose="02020603050405020304" pitchFamily="18" charset="0"/>
                <a:cs typeface="Times New Roman" panose="02020603050405020304" pitchFamily="18" charset="0"/>
              </a:rPr>
              <a:t>.class </a:t>
            </a:r>
            <a:r>
              <a:rPr lang="en-US" sz="1400">
                <a:solidFill>
                  <a:srgbClr val="0000FF"/>
                </a:solidFill>
                <a:latin typeface="Calibri" panose="020F0502020204030204" pitchFamily="34" charset="0"/>
                <a:ea typeface="Times New Roman" panose="02020603050405020304" pitchFamily="18" charset="0"/>
                <a:cs typeface="Times New Roman" panose="02020603050405020304" pitchFamily="18" charset="0"/>
              </a:rPr>
              <a:t>files that is the package, not the folder containing the source (</a:t>
            </a:r>
            <a:r>
              <a:rPr lang="en-US" sz="1400">
                <a:solidFill>
                  <a:srgbClr val="CC3300"/>
                </a:solidFill>
                <a:latin typeface="Calibri" panose="020F0502020204030204" pitchFamily="34" charset="0"/>
                <a:ea typeface="Times New Roman" panose="02020603050405020304" pitchFamily="18" charset="0"/>
                <a:cs typeface="Times New Roman" panose="02020603050405020304" pitchFamily="18" charset="0"/>
              </a:rPr>
              <a:t>.java</a:t>
            </a:r>
            <a:r>
              <a:rPr lang="en-US" sz="1400">
                <a:solidFill>
                  <a:srgbClr val="0000FF"/>
                </a:solidFill>
                <a:latin typeface="Calibri" panose="020F0502020204030204" pitchFamily="34" charset="0"/>
                <a:ea typeface="Times New Roman" panose="02020603050405020304" pitchFamily="18" charset="0"/>
                <a:cs typeface="Times New Roman" panose="02020603050405020304" pitchFamily="18" charset="0"/>
              </a:rPr>
              <a:t>) files.</a:t>
            </a:r>
          </a:p>
          <a:p>
            <a:pPr marL="0" marR="0">
              <a:lnSpc>
                <a:spcPct val="106000"/>
              </a:lnSpc>
              <a:spcBef>
                <a:spcPts val="0"/>
              </a:spcBef>
              <a:spcAft>
                <a:spcPts val="800"/>
              </a:spcAft>
            </a:pP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cstate="print"/>
          <a:stretch>
            <a:fillRect/>
          </a:stretch>
        </p:blipFill>
        <p:spPr>
          <a:xfrm>
            <a:off x="504825" y="1856839"/>
            <a:ext cx="5619750" cy="3524250"/>
          </a:xfrm>
          <a:prstGeom prst="rect">
            <a:avLst/>
          </a:prstGeom>
        </p:spPr>
      </p:pic>
      <p:sp>
        <p:nvSpPr>
          <p:cNvPr id="3" name="Left Arrow 2"/>
          <p:cNvSpPr>
            <a:spLocks noChangeAspect="1"/>
          </p:cNvSpPr>
          <p:nvPr/>
        </p:nvSpPr>
        <p:spPr>
          <a:xfrm>
            <a:off x="3124200" y="2514600"/>
            <a:ext cx="553816" cy="274320"/>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2400" b="1">
              <a:solidFill>
                <a:schemeClr val="tx1"/>
              </a:solidFill>
            </a:endParaRPr>
          </a:p>
        </p:txBody>
      </p:sp>
      <p:sp>
        <p:nvSpPr>
          <p:cNvPr id="14" name="Left Arrow 13"/>
          <p:cNvSpPr>
            <a:spLocks noChangeAspect="1"/>
          </p:cNvSpPr>
          <p:nvPr/>
        </p:nvSpPr>
        <p:spPr>
          <a:xfrm>
            <a:off x="5742209" y="4545965"/>
            <a:ext cx="553816" cy="274320"/>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2400" b="1">
              <a:solidFill>
                <a:schemeClr val="tx1"/>
              </a:solidFill>
            </a:endParaRPr>
          </a:p>
        </p:txBody>
      </p:sp>
      <p:sp>
        <p:nvSpPr>
          <p:cNvPr id="13" name="Rectangle 12"/>
          <p:cNvSpPr/>
          <p:nvPr/>
        </p:nvSpPr>
        <p:spPr>
          <a:xfrm>
            <a:off x="3581400" y="2499360"/>
            <a:ext cx="1980517"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a:solidFill>
                  <a:srgbClr val="CC3300"/>
                </a:solidFill>
              </a:rPr>
              <a:t>package statement</a:t>
            </a:r>
          </a:p>
        </p:txBody>
      </p:sp>
      <p:sp>
        <p:nvSpPr>
          <p:cNvPr id="16" name="Rectangle 15"/>
          <p:cNvSpPr/>
          <p:nvPr/>
        </p:nvSpPr>
        <p:spPr>
          <a:xfrm>
            <a:off x="6438900" y="4545965"/>
            <a:ext cx="1980517"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a:solidFill>
                  <a:srgbClr val="CC3300"/>
                </a:solidFill>
              </a:rPr>
              <a:t>Added print statement</a:t>
            </a:r>
          </a:p>
        </p:txBody>
      </p:sp>
    </p:spTree>
    <p:extLst>
      <p:ext uri="{BB962C8B-B14F-4D97-AF65-F5344CB8AC3E}">
        <p14:creationId xmlns:p14="http://schemas.microsoft.com/office/powerpoint/2010/main" val="5551750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56</a:t>
            </a:fld>
            <a:endParaRPr lang="en-US"/>
          </a:p>
        </p:txBody>
      </p:sp>
      <p:sp>
        <p:nvSpPr>
          <p:cNvPr id="9" name="Rectangle 8"/>
          <p:cNvSpPr/>
          <p:nvPr/>
        </p:nvSpPr>
        <p:spPr>
          <a:xfrm>
            <a:off x="381000" y="1600200"/>
            <a:ext cx="8382000" cy="4756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2000" b="1">
              <a:solidFill>
                <a:schemeClr val="tx1"/>
              </a:solidFill>
            </a:endParaRPr>
          </a:p>
          <a:p>
            <a:pPr>
              <a:tabLst>
                <a:tab pos="457200" algn="l"/>
                <a:tab pos="914400" algn="l"/>
                <a:tab pos="1371600" algn="l"/>
                <a:tab pos="1828800" algn="l"/>
              </a:tabLst>
            </a:pPr>
            <a:r>
              <a:rPr lang="en-US" sz="2000" b="1">
                <a:solidFill>
                  <a:schemeClr val="tx1"/>
                </a:solidFill>
              </a:rPr>
              <a:t>		      </a:t>
            </a:r>
            <a:endParaRPr lang="en-US" sz="2000">
              <a:solidFill>
                <a:schemeClr val="tx1"/>
              </a:solidFill>
            </a:endParaRPr>
          </a:p>
          <a:p>
            <a:pPr>
              <a:tabLst>
                <a:tab pos="457200" algn="l"/>
                <a:tab pos="914400" algn="l"/>
                <a:tab pos="1371600" algn="l"/>
                <a:tab pos="1828800" algn="l"/>
              </a:tabLst>
            </a:pPr>
            <a:endParaRPr lang="en-US" sz="2000" b="1">
              <a:solidFill>
                <a:schemeClr val="tx1"/>
              </a:solidFill>
            </a:endParaRPr>
          </a:p>
        </p:txBody>
      </p:sp>
      <p:sp>
        <p:nvSpPr>
          <p:cNvPr id="10" name="Rectangle 4"/>
          <p:cNvSpPr>
            <a:spLocks noChangeArrowheads="1"/>
          </p:cNvSpPr>
          <p:nvPr/>
        </p:nvSpPr>
        <p:spPr bwMode="auto">
          <a:xfrm>
            <a:off x="914400" y="533400"/>
            <a:ext cx="7696200" cy="1323439"/>
          </a:xfrm>
          <a:prstGeom prst="rect">
            <a:avLst/>
          </a:prstGeom>
          <a:noFill/>
          <a:ln w="9525">
            <a:noFill/>
            <a:miter lim="800000"/>
            <a:headEnd/>
            <a:tailEnd/>
          </a:ln>
          <a:effectLst/>
        </p:spPr>
        <p:txBody>
          <a:bodyPr wrap="square">
            <a:spAutoFit/>
          </a:bodyPr>
          <a:lstStyle/>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p:txBody>
      </p:sp>
      <p:sp>
        <p:nvSpPr>
          <p:cNvPr id="11" name="Rounded Rectangle 10"/>
          <p:cNvSpPr>
            <a:spLocks noChangeAspect="1"/>
          </p:cNvSpPr>
          <p:nvPr/>
        </p:nvSpPr>
        <p:spPr>
          <a:xfrm>
            <a:off x="609600" y="609600"/>
            <a:ext cx="7955280" cy="822960"/>
          </a:xfrm>
          <a:prstGeom prst="roundRect">
            <a:avLst/>
          </a:prstGeom>
          <a:solidFill>
            <a:schemeClr val="bg1"/>
          </a:solidFill>
          <a:ln w="349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tx1"/>
                </a:solidFill>
              </a:rPr>
              <a:t>The Use of Packages in Java (cont.)</a:t>
            </a:r>
            <a:endParaRPr lang="en-US" sz="3600" b="1">
              <a:solidFill>
                <a:srgbClr val="000000"/>
              </a:solidFill>
            </a:endParaRPr>
          </a:p>
        </p:txBody>
      </p:sp>
      <p:sp>
        <p:nvSpPr>
          <p:cNvPr id="15" name="Rectangle 14"/>
          <p:cNvSpPr>
            <a:spLocks noChangeArrowheads="1"/>
          </p:cNvSpPr>
          <p:nvPr/>
        </p:nvSpPr>
        <p:spPr bwMode="auto">
          <a:xfrm>
            <a:off x="598170" y="5513198"/>
            <a:ext cx="8060055" cy="657605"/>
          </a:xfrm>
          <a:prstGeom prst="rect">
            <a:avLst/>
          </a:prstGeom>
          <a:solidFill>
            <a:schemeClr val="bg1">
              <a:lumMod val="85000"/>
              <a:lumOff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06000"/>
              </a:lnSpc>
              <a:spcAft>
                <a:spcPts val="800"/>
              </a:spcAft>
            </a:pPr>
            <a:r>
              <a:rPr lang="en-US" sz="140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rPr>
              <a:t>If you right click on </a:t>
            </a:r>
            <a:r>
              <a:rPr lang="en-US" sz="1400">
                <a:solidFill>
                  <a:srgbClr val="CC3300"/>
                </a:solidFill>
                <a:effectLst/>
                <a:latin typeface="Calibri" panose="020F0502020204030204" pitchFamily="34" charset="0"/>
                <a:ea typeface="Times New Roman" panose="02020603050405020304" pitchFamily="18" charset="0"/>
                <a:cs typeface="Times New Roman" panose="02020603050405020304" pitchFamily="18" charset="0"/>
              </a:rPr>
              <a:t>fractionProgram package </a:t>
            </a:r>
            <a:r>
              <a:rPr lang="en-US" sz="1400">
                <a:solidFill>
                  <a:srgbClr val="CC3300"/>
                </a:solidFill>
                <a:latin typeface="Calibri" panose="020F0502020204030204" pitchFamily="34" charset="0"/>
                <a:ea typeface="Times New Roman" panose="02020603050405020304" pitchFamily="18" charset="0"/>
                <a:cs typeface="Times New Roman" panose="02020603050405020304" pitchFamily="18" charset="0"/>
                <a:sym typeface="Wingdings" panose="05000000000000000000" pitchFamily="2" charset="2"/>
              </a:rPr>
              <a:t> New  </a:t>
            </a:r>
            <a:r>
              <a:rPr lang="en-US" sz="1400">
                <a:solidFill>
                  <a:srgbClr val="CC3300"/>
                </a:solidFill>
                <a:latin typeface="Calibri" panose="020F0502020204030204" pitchFamily="34" charset="0"/>
                <a:ea typeface="Times New Roman" panose="02020603050405020304" pitchFamily="18" charset="0"/>
                <a:cs typeface="Times New Roman" panose="02020603050405020304" pitchFamily="18" charset="0"/>
              </a:rPr>
              <a:t>Java Class, </a:t>
            </a:r>
            <a:r>
              <a:rPr lang="en-US" sz="140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rPr>
              <a:t>a new Java course file will be created within the package.</a:t>
            </a:r>
            <a:endParaRPr lang="en-US" sz="1400">
              <a:solidFill>
                <a:srgbClr val="0000FF"/>
              </a:solidFill>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6000"/>
              </a:lnSpc>
              <a:spcBef>
                <a:spcPts val="0"/>
              </a:spcBef>
              <a:spcAft>
                <a:spcPts val="800"/>
              </a:spcAft>
            </a:pP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Left Arrow 2"/>
          <p:cNvSpPr>
            <a:spLocks noChangeAspect="1"/>
          </p:cNvSpPr>
          <p:nvPr/>
        </p:nvSpPr>
        <p:spPr>
          <a:xfrm>
            <a:off x="4483492" y="2866073"/>
            <a:ext cx="553816" cy="274320"/>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2400" b="1">
              <a:solidFill>
                <a:schemeClr val="tx1"/>
              </a:solidFill>
            </a:endParaRPr>
          </a:p>
        </p:txBody>
      </p:sp>
      <p:pic>
        <p:nvPicPr>
          <p:cNvPr id="12" name="Picture 11"/>
          <p:cNvPicPr>
            <a:picLocks noChangeAspect="1"/>
          </p:cNvPicPr>
          <p:nvPr/>
        </p:nvPicPr>
        <p:blipFill>
          <a:blip r:embed="rId2" cstate="print"/>
          <a:stretch>
            <a:fillRect/>
          </a:stretch>
        </p:blipFill>
        <p:spPr>
          <a:xfrm>
            <a:off x="609600" y="1818577"/>
            <a:ext cx="5295900" cy="3028950"/>
          </a:xfrm>
          <a:prstGeom prst="rect">
            <a:avLst/>
          </a:prstGeom>
        </p:spPr>
      </p:pic>
      <p:sp>
        <p:nvSpPr>
          <p:cNvPr id="17" name="Right Arrow 16"/>
          <p:cNvSpPr>
            <a:spLocks noChangeAspect="1"/>
          </p:cNvSpPr>
          <p:nvPr/>
        </p:nvSpPr>
        <p:spPr>
          <a:xfrm flipH="1">
            <a:off x="6038850" y="2148840"/>
            <a:ext cx="738421" cy="365760"/>
          </a:xfrm>
          <a:prstGeom prst="rightArrow">
            <a:avLst/>
          </a:pr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2253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57</a:t>
            </a:fld>
            <a:endParaRPr lang="en-US"/>
          </a:p>
        </p:txBody>
      </p:sp>
      <p:sp>
        <p:nvSpPr>
          <p:cNvPr id="9" name="Rectangle 8"/>
          <p:cNvSpPr/>
          <p:nvPr/>
        </p:nvSpPr>
        <p:spPr>
          <a:xfrm>
            <a:off x="381000" y="1600200"/>
            <a:ext cx="8382000" cy="4756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2000" b="1">
              <a:solidFill>
                <a:schemeClr val="tx1"/>
              </a:solidFill>
            </a:endParaRPr>
          </a:p>
          <a:p>
            <a:pPr>
              <a:tabLst>
                <a:tab pos="457200" algn="l"/>
                <a:tab pos="914400" algn="l"/>
                <a:tab pos="1371600" algn="l"/>
                <a:tab pos="1828800" algn="l"/>
              </a:tabLst>
            </a:pPr>
            <a:r>
              <a:rPr lang="en-US" sz="2000" b="1">
                <a:solidFill>
                  <a:schemeClr val="tx1"/>
                </a:solidFill>
              </a:rPr>
              <a:t>		      </a:t>
            </a:r>
            <a:endParaRPr lang="en-US" sz="2000">
              <a:solidFill>
                <a:schemeClr val="tx1"/>
              </a:solidFill>
            </a:endParaRPr>
          </a:p>
          <a:p>
            <a:pPr>
              <a:tabLst>
                <a:tab pos="457200" algn="l"/>
                <a:tab pos="914400" algn="l"/>
                <a:tab pos="1371600" algn="l"/>
                <a:tab pos="1828800" algn="l"/>
              </a:tabLst>
            </a:pPr>
            <a:endParaRPr lang="en-US" sz="2000" b="1">
              <a:solidFill>
                <a:schemeClr val="tx1"/>
              </a:solidFill>
            </a:endParaRPr>
          </a:p>
        </p:txBody>
      </p:sp>
      <p:sp>
        <p:nvSpPr>
          <p:cNvPr id="10" name="Rectangle 4"/>
          <p:cNvSpPr>
            <a:spLocks noChangeArrowheads="1"/>
          </p:cNvSpPr>
          <p:nvPr/>
        </p:nvSpPr>
        <p:spPr bwMode="auto">
          <a:xfrm>
            <a:off x="914400" y="533400"/>
            <a:ext cx="7696200" cy="1323439"/>
          </a:xfrm>
          <a:prstGeom prst="rect">
            <a:avLst/>
          </a:prstGeom>
          <a:noFill/>
          <a:ln w="9525">
            <a:noFill/>
            <a:miter lim="800000"/>
            <a:headEnd/>
            <a:tailEnd/>
          </a:ln>
          <a:effectLst/>
        </p:spPr>
        <p:txBody>
          <a:bodyPr wrap="square">
            <a:spAutoFit/>
          </a:bodyPr>
          <a:lstStyle/>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p:txBody>
      </p:sp>
      <p:sp>
        <p:nvSpPr>
          <p:cNvPr id="11" name="Rounded Rectangle 10"/>
          <p:cNvSpPr>
            <a:spLocks noChangeAspect="1"/>
          </p:cNvSpPr>
          <p:nvPr/>
        </p:nvSpPr>
        <p:spPr>
          <a:xfrm>
            <a:off x="609600" y="609600"/>
            <a:ext cx="7955280" cy="822960"/>
          </a:xfrm>
          <a:prstGeom prst="roundRect">
            <a:avLst/>
          </a:prstGeom>
          <a:solidFill>
            <a:schemeClr val="bg1"/>
          </a:solidFill>
          <a:ln w="349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tx1"/>
                </a:solidFill>
              </a:rPr>
              <a:t>The Use of Packages in Java (cont.)</a:t>
            </a:r>
            <a:endParaRPr lang="en-US" sz="3600" b="1">
              <a:solidFill>
                <a:srgbClr val="000000"/>
              </a:solidFill>
            </a:endParaRPr>
          </a:p>
        </p:txBody>
      </p:sp>
      <p:pic>
        <p:nvPicPr>
          <p:cNvPr id="2" name="Picture 1"/>
          <p:cNvPicPr>
            <a:picLocks noChangeAspect="1"/>
          </p:cNvPicPr>
          <p:nvPr/>
        </p:nvPicPr>
        <p:blipFill>
          <a:blip r:embed="rId2" cstate="print"/>
          <a:stretch>
            <a:fillRect/>
          </a:stretch>
        </p:blipFill>
        <p:spPr>
          <a:xfrm>
            <a:off x="762000" y="1918335"/>
            <a:ext cx="4351631" cy="4297680"/>
          </a:xfrm>
          <a:prstGeom prst="rect">
            <a:avLst/>
          </a:prstGeom>
        </p:spPr>
      </p:pic>
      <p:sp>
        <p:nvSpPr>
          <p:cNvPr id="13" name="Rectangle 12"/>
          <p:cNvSpPr>
            <a:spLocks noChangeArrowheads="1"/>
          </p:cNvSpPr>
          <p:nvPr/>
        </p:nvSpPr>
        <p:spPr bwMode="auto">
          <a:xfrm>
            <a:off x="4895850" y="4114799"/>
            <a:ext cx="3562350" cy="2162711"/>
          </a:xfrm>
          <a:prstGeom prst="rect">
            <a:avLst/>
          </a:prstGeom>
          <a:solidFill>
            <a:schemeClr val="bg1">
              <a:lumMod val="85000"/>
              <a:lumOff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6000"/>
              </a:lnSpc>
              <a:spcBef>
                <a:spcPts val="0"/>
              </a:spcBef>
              <a:spcAft>
                <a:spcPts val="800"/>
              </a:spcAft>
            </a:pPr>
            <a:r>
              <a:rPr lang="en-US" sz="140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rPr>
              <a:t>Because each of these files contains a package statement of </a:t>
            </a:r>
          </a:p>
          <a:p>
            <a:pPr marL="0" marR="0">
              <a:lnSpc>
                <a:spcPct val="106000"/>
              </a:lnSpc>
              <a:spcBef>
                <a:spcPts val="0"/>
              </a:spcBef>
              <a:spcAft>
                <a:spcPts val="800"/>
              </a:spcAft>
            </a:pPr>
            <a:r>
              <a:rPr lang="en-US" sz="1400">
                <a:solidFill>
                  <a:srgbClr val="0000FF"/>
                </a:solidFill>
                <a:latin typeface="Calibri" panose="020F0502020204030204" pitchFamily="34" charset="0"/>
                <a:ea typeface="Times New Roman" panose="02020603050405020304" pitchFamily="18" charset="0"/>
                <a:cs typeface="Times New Roman" panose="02020603050405020304" pitchFamily="18" charset="0"/>
              </a:rPr>
              <a:t>                </a:t>
            </a:r>
            <a:r>
              <a:rPr lang="en-US" sz="1400">
                <a:solidFill>
                  <a:srgbClr val="CC3300"/>
                </a:solidFill>
                <a:latin typeface="Calibri" panose="020F0502020204030204" pitchFamily="34" charset="0"/>
                <a:ea typeface="Times New Roman" panose="02020603050405020304" pitchFamily="18" charset="0"/>
                <a:cs typeface="Times New Roman" panose="02020603050405020304" pitchFamily="18" charset="0"/>
              </a:rPr>
              <a:t>package </a:t>
            </a:r>
            <a:r>
              <a:rPr lang="en-US" sz="1400" err="1">
                <a:solidFill>
                  <a:srgbClr val="CC3300"/>
                </a:solidFill>
                <a:latin typeface="Calibri" panose="020F0502020204030204" pitchFamily="34" charset="0"/>
                <a:ea typeface="Times New Roman" panose="02020603050405020304" pitchFamily="18" charset="0"/>
                <a:cs typeface="Times New Roman" panose="02020603050405020304" pitchFamily="18" charset="0"/>
              </a:rPr>
              <a:t>fractionprogram</a:t>
            </a:r>
            <a:r>
              <a:rPr lang="en-US" sz="1400">
                <a:solidFill>
                  <a:srgbClr val="CC3300"/>
                </a:solidFill>
                <a:latin typeface="Calibri" panose="020F0502020204030204" pitchFamily="34" charset="0"/>
                <a:ea typeface="Times New Roman" panose="02020603050405020304" pitchFamily="18" charset="0"/>
                <a:cs typeface="Times New Roman" panose="02020603050405020304" pitchFamily="18" charset="0"/>
              </a:rPr>
              <a:t>;</a:t>
            </a:r>
          </a:p>
          <a:p>
            <a:pPr>
              <a:lnSpc>
                <a:spcPct val="106000"/>
              </a:lnSpc>
              <a:spcAft>
                <a:spcPts val="800"/>
              </a:spcAft>
            </a:pPr>
            <a:r>
              <a:rPr lang="en-US" sz="1400">
                <a:solidFill>
                  <a:srgbClr val="0000FF"/>
                </a:solidFill>
                <a:latin typeface="Calibri" panose="020F0502020204030204" pitchFamily="34" charset="0"/>
                <a:ea typeface="Times New Roman" panose="02020603050405020304" pitchFamily="18" charset="0"/>
                <a:cs typeface="Times New Roman" panose="02020603050405020304" pitchFamily="18" charset="0"/>
              </a:rPr>
              <a:t>the compiled files will be placed in the </a:t>
            </a:r>
            <a:r>
              <a:rPr lang="en-US" sz="1400" err="1">
                <a:solidFill>
                  <a:srgbClr val="CC3300"/>
                </a:solidFill>
                <a:latin typeface="Calibri" panose="020F0502020204030204" pitchFamily="34" charset="0"/>
                <a:ea typeface="Times New Roman" panose="02020603050405020304" pitchFamily="18" charset="0"/>
                <a:cs typeface="Times New Roman" panose="02020603050405020304" pitchFamily="18" charset="0"/>
              </a:rPr>
              <a:t>fractionprogram</a:t>
            </a:r>
            <a:r>
              <a:rPr lang="en-US" sz="1400">
                <a:solidFill>
                  <a:srgbClr val="CC3300"/>
                </a:solidFill>
                <a:latin typeface="Calibri" panose="020F0502020204030204" pitchFamily="34" charset="0"/>
                <a:ea typeface="Times New Roman" panose="02020603050405020304" pitchFamily="18" charset="0"/>
                <a:cs typeface="Times New Roman" panose="02020603050405020304" pitchFamily="18" charset="0"/>
              </a:rPr>
              <a:t> </a:t>
            </a:r>
            <a:r>
              <a:rPr lang="en-US" sz="1400">
                <a:solidFill>
                  <a:srgbClr val="0000FF"/>
                </a:solidFill>
                <a:latin typeface="Calibri" panose="020F0502020204030204" pitchFamily="34" charset="0"/>
                <a:ea typeface="Times New Roman" panose="02020603050405020304" pitchFamily="18" charset="0"/>
                <a:cs typeface="Times New Roman" panose="02020603050405020304" pitchFamily="18" charset="0"/>
              </a:rPr>
              <a:t>folder above. Only if a file does </a:t>
            </a:r>
            <a:r>
              <a:rPr lang="en-US" sz="1400" i="1">
                <a:solidFill>
                  <a:srgbClr val="0000FF"/>
                </a:solidFill>
                <a:latin typeface="Calibri" panose="020F0502020204030204" pitchFamily="34" charset="0"/>
                <a:ea typeface="Times New Roman" panose="02020603050405020304" pitchFamily="18" charset="0"/>
                <a:cs typeface="Times New Roman" panose="02020603050405020304" pitchFamily="18" charset="0"/>
              </a:rPr>
              <a:t>not</a:t>
            </a:r>
            <a:r>
              <a:rPr lang="en-US" sz="1400">
                <a:solidFill>
                  <a:srgbClr val="0000FF"/>
                </a:solidFill>
                <a:latin typeface="Calibri" panose="020F0502020204030204" pitchFamily="34" charset="0"/>
                <a:ea typeface="Times New Roman" panose="02020603050405020304" pitchFamily="18" charset="0"/>
                <a:cs typeface="Times New Roman" panose="02020603050405020304" pitchFamily="18" charset="0"/>
              </a:rPr>
              <a:t> contain a package statement is the </a:t>
            </a:r>
            <a:r>
              <a:rPr lang="en-US" sz="1400">
                <a:solidFill>
                  <a:srgbClr val="CC3300"/>
                </a:solidFill>
                <a:latin typeface="Calibri" panose="020F0502020204030204" pitchFamily="34" charset="0"/>
                <a:ea typeface="Times New Roman" panose="02020603050405020304" pitchFamily="18" charset="0"/>
                <a:cs typeface="Times New Roman" panose="02020603050405020304" pitchFamily="18" charset="0"/>
              </a:rPr>
              <a:t>.class </a:t>
            </a:r>
            <a:r>
              <a:rPr lang="en-US" sz="1400">
                <a:solidFill>
                  <a:srgbClr val="0000FF"/>
                </a:solidFill>
                <a:latin typeface="Calibri" panose="020F0502020204030204" pitchFamily="34" charset="0"/>
                <a:ea typeface="Times New Roman" panose="02020603050405020304" pitchFamily="18" charset="0"/>
                <a:cs typeface="Times New Roman" panose="02020603050405020304" pitchFamily="18" charset="0"/>
              </a:rPr>
              <a:t>file placed in the same folder as the </a:t>
            </a:r>
            <a:r>
              <a:rPr lang="en-US" sz="1400">
                <a:solidFill>
                  <a:srgbClr val="CC3300"/>
                </a:solidFill>
                <a:latin typeface="Calibri" panose="020F0502020204030204" pitchFamily="34" charset="0"/>
                <a:ea typeface="Times New Roman" panose="02020603050405020304" pitchFamily="18" charset="0"/>
                <a:cs typeface="Times New Roman" panose="02020603050405020304" pitchFamily="18" charset="0"/>
              </a:rPr>
              <a:t>.java </a:t>
            </a:r>
            <a:r>
              <a:rPr lang="en-US" sz="1400">
                <a:solidFill>
                  <a:srgbClr val="0000FF"/>
                </a:solidFill>
                <a:latin typeface="Calibri" panose="020F0502020204030204" pitchFamily="34" charset="0"/>
                <a:ea typeface="Times New Roman" panose="02020603050405020304" pitchFamily="18" charset="0"/>
                <a:cs typeface="Times New Roman" panose="02020603050405020304" pitchFamily="18" charset="0"/>
              </a:rPr>
              <a:t>source file.</a:t>
            </a:r>
          </a:p>
          <a:p>
            <a:pPr marL="0" marR="0">
              <a:lnSpc>
                <a:spcPct val="106000"/>
              </a:lnSpc>
              <a:spcBef>
                <a:spcPts val="0"/>
              </a:spcBef>
              <a:spcAft>
                <a:spcPts val="800"/>
              </a:spcAft>
            </a:pPr>
            <a:endParaRPr lang="en-US" sz="140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6000"/>
              </a:lnSpc>
              <a:spcBef>
                <a:spcPts val="0"/>
              </a:spcBef>
              <a:spcAft>
                <a:spcPts val="800"/>
              </a:spcAft>
            </a:pP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5" name="Rectangle 14"/>
          <p:cNvSpPr>
            <a:spLocks noChangeArrowheads="1"/>
          </p:cNvSpPr>
          <p:nvPr/>
        </p:nvSpPr>
        <p:spPr bwMode="auto">
          <a:xfrm>
            <a:off x="4895850" y="2778661"/>
            <a:ext cx="3562350" cy="669389"/>
          </a:xfrm>
          <a:prstGeom prst="rect">
            <a:avLst/>
          </a:prstGeom>
          <a:solidFill>
            <a:schemeClr val="bg1">
              <a:lumMod val="85000"/>
              <a:lumOff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6000"/>
              </a:lnSpc>
              <a:spcBef>
                <a:spcPts val="0"/>
              </a:spcBef>
              <a:spcAft>
                <a:spcPts val="800"/>
              </a:spcAft>
            </a:pPr>
            <a:r>
              <a:rPr lang="en-US" sz="140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rPr>
              <a:t>This folder contains all of the compiled classes. </a:t>
            </a:r>
            <a:r>
              <a:rPr lang="en-US" sz="1400">
                <a:solidFill>
                  <a:srgbClr val="CC3300"/>
                </a:solidFill>
                <a:effectLst/>
                <a:latin typeface="Calibri" panose="020F0502020204030204" pitchFamily="34" charset="0"/>
                <a:ea typeface="Times New Roman" panose="02020603050405020304" pitchFamily="18" charset="0"/>
                <a:cs typeface="Times New Roman" panose="02020603050405020304" pitchFamily="18" charset="0"/>
              </a:rPr>
              <a:t>This folder is a package</a:t>
            </a:r>
            <a:r>
              <a:rPr lang="en-US" sz="140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6" name="Rectangle 15"/>
          <p:cNvSpPr>
            <a:spLocks noChangeArrowheads="1"/>
          </p:cNvSpPr>
          <p:nvPr/>
        </p:nvSpPr>
        <p:spPr bwMode="auto">
          <a:xfrm>
            <a:off x="3375965" y="1856839"/>
            <a:ext cx="4015436" cy="451287"/>
          </a:xfrm>
          <a:prstGeom prst="rect">
            <a:avLst/>
          </a:prstGeom>
          <a:solidFill>
            <a:schemeClr val="bg1">
              <a:lumMod val="85000"/>
              <a:lumOff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6000"/>
              </a:lnSpc>
              <a:spcBef>
                <a:spcPts val="0"/>
              </a:spcBef>
              <a:spcAft>
                <a:spcPts val="800"/>
              </a:spcAft>
            </a:pPr>
            <a:r>
              <a:rPr lang="en-US">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rPr>
              <a:t>We add the </a:t>
            </a:r>
            <a:r>
              <a:rPr lang="en-US">
                <a:solidFill>
                  <a:srgbClr val="CC3300"/>
                </a:solidFill>
                <a:effectLst/>
                <a:latin typeface="Calibri" panose="020F0502020204030204" pitchFamily="34" charset="0"/>
                <a:ea typeface="Times New Roman" panose="02020603050405020304" pitchFamily="18" charset="0"/>
                <a:cs typeface="Times New Roman" panose="02020603050405020304" pitchFamily="18" charset="0"/>
              </a:rPr>
              <a:t>Fraction class </a:t>
            </a:r>
            <a:r>
              <a:rPr lang="en-US">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rPr>
              <a:t>to the project.</a:t>
            </a:r>
            <a:endParaRPr lang="en-US">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90280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58</a:t>
            </a:fld>
            <a:endParaRPr lang="en-US"/>
          </a:p>
        </p:txBody>
      </p:sp>
      <p:sp>
        <p:nvSpPr>
          <p:cNvPr id="9" name="Rectangle 8"/>
          <p:cNvSpPr/>
          <p:nvPr/>
        </p:nvSpPr>
        <p:spPr>
          <a:xfrm>
            <a:off x="381000" y="1600200"/>
            <a:ext cx="8382000" cy="480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2000" b="1">
              <a:solidFill>
                <a:schemeClr val="tx1"/>
              </a:solidFill>
            </a:endParaRPr>
          </a:p>
          <a:p>
            <a:pPr>
              <a:tabLst>
                <a:tab pos="457200" algn="l"/>
                <a:tab pos="914400" algn="l"/>
                <a:tab pos="1371600" algn="l"/>
                <a:tab pos="1828800" algn="l"/>
              </a:tabLst>
            </a:pPr>
            <a:r>
              <a:rPr lang="en-US" sz="2000" b="1">
                <a:solidFill>
                  <a:schemeClr val="tx1"/>
                </a:solidFill>
              </a:rPr>
              <a:t>		      </a:t>
            </a:r>
            <a:endParaRPr lang="en-US" sz="2000">
              <a:solidFill>
                <a:schemeClr val="tx1"/>
              </a:solidFill>
            </a:endParaRPr>
          </a:p>
          <a:p>
            <a:pPr>
              <a:tabLst>
                <a:tab pos="457200" algn="l"/>
                <a:tab pos="914400" algn="l"/>
                <a:tab pos="1371600" algn="l"/>
                <a:tab pos="1828800" algn="l"/>
              </a:tabLst>
            </a:pPr>
            <a:endParaRPr lang="en-US" sz="2000" b="1">
              <a:solidFill>
                <a:schemeClr val="tx1"/>
              </a:solidFill>
            </a:endParaRPr>
          </a:p>
        </p:txBody>
      </p:sp>
      <p:sp>
        <p:nvSpPr>
          <p:cNvPr id="10" name="Rectangle 4"/>
          <p:cNvSpPr>
            <a:spLocks noChangeArrowheads="1"/>
          </p:cNvSpPr>
          <p:nvPr/>
        </p:nvSpPr>
        <p:spPr bwMode="auto">
          <a:xfrm>
            <a:off x="914400" y="533400"/>
            <a:ext cx="7696200" cy="1323439"/>
          </a:xfrm>
          <a:prstGeom prst="rect">
            <a:avLst/>
          </a:prstGeom>
          <a:noFill/>
          <a:ln w="9525">
            <a:noFill/>
            <a:miter lim="800000"/>
            <a:headEnd/>
            <a:tailEnd/>
          </a:ln>
          <a:effectLst/>
        </p:spPr>
        <p:txBody>
          <a:bodyPr wrap="square">
            <a:spAutoFit/>
          </a:bodyPr>
          <a:lstStyle/>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p:txBody>
      </p:sp>
      <p:sp>
        <p:nvSpPr>
          <p:cNvPr id="11" name="Rounded Rectangle 10"/>
          <p:cNvSpPr>
            <a:spLocks noChangeAspect="1"/>
          </p:cNvSpPr>
          <p:nvPr/>
        </p:nvSpPr>
        <p:spPr>
          <a:xfrm>
            <a:off x="609600" y="609600"/>
            <a:ext cx="7955280" cy="822960"/>
          </a:xfrm>
          <a:prstGeom prst="roundRect">
            <a:avLst/>
          </a:prstGeom>
          <a:solidFill>
            <a:schemeClr val="bg1"/>
          </a:solidFill>
          <a:ln w="349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tx1"/>
                </a:solidFill>
              </a:rPr>
              <a:t>The Use of Packages in Java (cont.)</a:t>
            </a:r>
            <a:endParaRPr lang="en-US" sz="3600" b="1">
              <a:solidFill>
                <a:srgbClr val="000000"/>
              </a:solidFill>
            </a:endParaRPr>
          </a:p>
        </p:txBody>
      </p:sp>
      <p:sp>
        <p:nvSpPr>
          <p:cNvPr id="13" name="Rectangle 12"/>
          <p:cNvSpPr>
            <a:spLocks noChangeArrowheads="1"/>
          </p:cNvSpPr>
          <p:nvPr/>
        </p:nvSpPr>
        <p:spPr bwMode="auto">
          <a:xfrm>
            <a:off x="6657975" y="4565650"/>
            <a:ext cx="1905000" cy="1714500"/>
          </a:xfrm>
          <a:prstGeom prst="rect">
            <a:avLst/>
          </a:prstGeom>
          <a:solidFill>
            <a:schemeClr val="bg1">
              <a:lumMod val="85000"/>
              <a:lumOff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6000"/>
              </a:lnSpc>
              <a:spcBef>
                <a:spcPts val="0"/>
              </a:spcBef>
              <a:spcAft>
                <a:spcPts val="800"/>
              </a:spcAft>
            </a:pPr>
            <a:r>
              <a:rPr lang="en-US" sz="140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rPr>
              <a:t>The </a:t>
            </a:r>
            <a:r>
              <a:rPr lang="en-US" sz="1400">
                <a:solidFill>
                  <a:srgbClr val="CC3300"/>
                </a:solidFill>
                <a:effectLst/>
                <a:latin typeface="Calibri" panose="020F0502020204030204" pitchFamily="34" charset="0"/>
                <a:ea typeface="Times New Roman" panose="02020603050405020304" pitchFamily="18" charset="0"/>
                <a:cs typeface="Times New Roman" panose="02020603050405020304" pitchFamily="18" charset="0"/>
              </a:rPr>
              <a:t>Fraction class </a:t>
            </a:r>
            <a:r>
              <a:rPr lang="en-US" sz="140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rPr>
              <a:t>is found in the fraction program because the FractionProgram class and the Fraction class are in the same package.</a:t>
            </a:r>
          </a:p>
          <a:p>
            <a:pPr marL="0" marR="0">
              <a:lnSpc>
                <a:spcPct val="106000"/>
              </a:lnSpc>
              <a:spcBef>
                <a:spcPts val="0"/>
              </a:spcBef>
              <a:spcAft>
                <a:spcPts val="800"/>
              </a:spcAft>
            </a:pP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stretch>
            <a:fillRect/>
          </a:stretch>
        </p:blipFill>
        <p:spPr>
          <a:xfrm>
            <a:off x="685800" y="5213349"/>
            <a:ext cx="5514975" cy="1085850"/>
          </a:xfrm>
          <a:prstGeom prst="rect">
            <a:avLst/>
          </a:prstGeom>
        </p:spPr>
      </p:pic>
      <p:pic>
        <p:nvPicPr>
          <p:cNvPr id="12" name="Picture 11"/>
          <p:cNvPicPr>
            <a:picLocks noChangeAspect="1"/>
          </p:cNvPicPr>
          <p:nvPr/>
        </p:nvPicPr>
        <p:blipFill>
          <a:blip r:embed="rId3" cstate="print"/>
          <a:stretch>
            <a:fillRect/>
          </a:stretch>
        </p:blipFill>
        <p:spPr>
          <a:xfrm>
            <a:off x="695583" y="1742441"/>
            <a:ext cx="5429078" cy="3291840"/>
          </a:xfrm>
          <a:prstGeom prst="rect">
            <a:avLst/>
          </a:prstGeom>
        </p:spPr>
      </p:pic>
      <p:sp>
        <p:nvSpPr>
          <p:cNvPr id="16" name="Right Arrow 15"/>
          <p:cNvSpPr>
            <a:spLocks noChangeAspect="1"/>
          </p:cNvSpPr>
          <p:nvPr/>
        </p:nvSpPr>
        <p:spPr>
          <a:xfrm flipH="1">
            <a:off x="6043422" y="3658870"/>
            <a:ext cx="738421" cy="365760"/>
          </a:xfrm>
          <a:prstGeom prst="rightArrow">
            <a:avLst/>
          </a:pr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5415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59</a:t>
            </a:fld>
            <a:endParaRPr lang="en-US"/>
          </a:p>
        </p:txBody>
      </p:sp>
      <p:sp>
        <p:nvSpPr>
          <p:cNvPr id="9" name="Rectangle 8"/>
          <p:cNvSpPr/>
          <p:nvPr/>
        </p:nvSpPr>
        <p:spPr>
          <a:xfrm>
            <a:off x="381000" y="1600200"/>
            <a:ext cx="8382000" cy="4756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2000" b="1">
              <a:solidFill>
                <a:schemeClr val="tx1"/>
              </a:solidFill>
            </a:endParaRPr>
          </a:p>
          <a:p>
            <a:pPr>
              <a:tabLst>
                <a:tab pos="457200" algn="l"/>
                <a:tab pos="914400" algn="l"/>
                <a:tab pos="1371600" algn="l"/>
                <a:tab pos="1828800" algn="l"/>
              </a:tabLst>
            </a:pPr>
            <a:r>
              <a:rPr lang="en-US" sz="2000" b="1">
                <a:solidFill>
                  <a:schemeClr val="tx1"/>
                </a:solidFill>
              </a:rPr>
              <a:t>		      </a:t>
            </a:r>
            <a:endParaRPr lang="en-US" sz="2000">
              <a:solidFill>
                <a:schemeClr val="tx1"/>
              </a:solidFill>
            </a:endParaRPr>
          </a:p>
          <a:p>
            <a:pPr>
              <a:tabLst>
                <a:tab pos="457200" algn="l"/>
                <a:tab pos="914400" algn="l"/>
                <a:tab pos="1371600" algn="l"/>
                <a:tab pos="1828800" algn="l"/>
              </a:tabLst>
            </a:pPr>
            <a:endParaRPr lang="en-US" sz="2000" b="1">
              <a:solidFill>
                <a:schemeClr val="tx1"/>
              </a:solidFill>
            </a:endParaRPr>
          </a:p>
        </p:txBody>
      </p:sp>
      <p:sp>
        <p:nvSpPr>
          <p:cNvPr id="10" name="Rectangle 4"/>
          <p:cNvSpPr>
            <a:spLocks noChangeArrowheads="1"/>
          </p:cNvSpPr>
          <p:nvPr/>
        </p:nvSpPr>
        <p:spPr bwMode="auto">
          <a:xfrm>
            <a:off x="914400" y="533400"/>
            <a:ext cx="7696200" cy="1323439"/>
          </a:xfrm>
          <a:prstGeom prst="rect">
            <a:avLst/>
          </a:prstGeom>
          <a:noFill/>
          <a:ln w="9525">
            <a:noFill/>
            <a:miter lim="800000"/>
            <a:headEnd/>
            <a:tailEnd/>
          </a:ln>
          <a:effectLst/>
        </p:spPr>
        <p:txBody>
          <a:bodyPr wrap="square">
            <a:spAutoFit/>
          </a:bodyPr>
          <a:lstStyle/>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p:txBody>
      </p:sp>
      <p:sp>
        <p:nvSpPr>
          <p:cNvPr id="11" name="Rounded Rectangle 10"/>
          <p:cNvSpPr>
            <a:spLocks noChangeAspect="1"/>
          </p:cNvSpPr>
          <p:nvPr/>
        </p:nvSpPr>
        <p:spPr>
          <a:xfrm>
            <a:off x="609600" y="609600"/>
            <a:ext cx="7955280" cy="822960"/>
          </a:xfrm>
          <a:prstGeom prst="roundRect">
            <a:avLst/>
          </a:prstGeom>
          <a:solidFill>
            <a:schemeClr val="bg1"/>
          </a:solidFill>
          <a:ln w="349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tx1"/>
                </a:solidFill>
              </a:rPr>
              <a:t>The Importing of Packages</a:t>
            </a:r>
            <a:endParaRPr lang="en-US" sz="3600" b="1">
              <a:solidFill>
                <a:srgbClr val="000000"/>
              </a:solidFill>
            </a:endParaRPr>
          </a:p>
        </p:txBody>
      </p:sp>
      <p:sp>
        <p:nvSpPr>
          <p:cNvPr id="12" name="Rectangle 4"/>
          <p:cNvSpPr>
            <a:spLocks noChangeArrowheads="1"/>
          </p:cNvSpPr>
          <p:nvPr/>
        </p:nvSpPr>
        <p:spPr bwMode="auto">
          <a:xfrm>
            <a:off x="594360" y="2503944"/>
            <a:ext cx="7955280" cy="1569660"/>
          </a:xfrm>
          <a:prstGeom prst="rect">
            <a:avLst/>
          </a:prstGeom>
          <a:noFill/>
          <a:ln w="9525">
            <a:noFill/>
            <a:miter lim="800000"/>
            <a:headEnd/>
            <a:tailEnd/>
          </a:ln>
          <a:effectLst/>
        </p:spPr>
        <p:txBody>
          <a:bodyPr wrap="square">
            <a:spAutoFit/>
          </a:bodyPr>
          <a:lstStyle/>
          <a:p>
            <a:pPr algn="just"/>
            <a:r>
              <a:rPr lang="en-US" sz="2400">
                <a:solidFill>
                  <a:srgbClr val="0000FF"/>
                </a:solidFill>
                <a:latin typeface="Calibri" pitchFamily="34" charset="0"/>
              </a:rPr>
              <a:t>Large programs consist of numerous packages</a:t>
            </a:r>
            <a:r>
              <a:rPr lang="en-US" sz="2400">
                <a:latin typeface="Calibri" pitchFamily="34" charset="0"/>
              </a:rPr>
              <a:t>. For example, in our Fraction program, </a:t>
            </a:r>
            <a:r>
              <a:rPr lang="en-US" sz="2400">
                <a:solidFill>
                  <a:srgbClr val="E46C0A"/>
                </a:solidFill>
                <a:latin typeface="Calibri" pitchFamily="34" charset="0"/>
              </a:rPr>
              <a:t>the Fraction class might be placed in a different package</a:t>
            </a:r>
            <a:r>
              <a:rPr lang="en-US" sz="2400">
                <a:latin typeface="Calibri" pitchFamily="34" charset="0"/>
              </a:rPr>
              <a:t> than the main FractionProgram file.</a:t>
            </a:r>
          </a:p>
          <a:p>
            <a:pPr algn="just"/>
            <a:endParaRPr lang="en-US" sz="2400">
              <a:latin typeface="Calibri" pitchFamily="34" charset="0"/>
            </a:endParaRPr>
          </a:p>
        </p:txBody>
      </p:sp>
    </p:spTree>
    <p:extLst>
      <p:ext uri="{BB962C8B-B14F-4D97-AF65-F5344CB8AC3E}">
        <p14:creationId xmlns:p14="http://schemas.microsoft.com/office/powerpoint/2010/main" val="2481127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10" name="Rectangle 9"/>
          <p:cNvSpPr/>
          <p:nvPr/>
        </p:nvSpPr>
        <p:spPr>
          <a:xfrm>
            <a:off x="914400" y="1600200"/>
            <a:ext cx="7315200" cy="47713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a:solidFill>
                  <a:schemeClr val="tx1"/>
                </a:solidFill>
              </a:rPr>
              <a:t>				             </a:t>
            </a:r>
            <a:endParaRPr lang="en-US" b="1">
              <a:solidFill>
                <a:srgbClr val="0000FF"/>
              </a:solidFill>
            </a:endParaRPr>
          </a:p>
          <a:p>
            <a:r>
              <a:rPr lang="en-US" sz="2000" b="1" err="1">
                <a:solidFill>
                  <a:schemeClr val="tx1"/>
                </a:solidFill>
              </a:rPr>
              <a:t>XYCoord</a:t>
            </a:r>
            <a:r>
              <a:rPr lang="en-US" sz="2000" b="1">
                <a:solidFill>
                  <a:schemeClr val="tx1"/>
                </a:solidFill>
              </a:rPr>
              <a:t> coord1;	</a:t>
            </a:r>
          </a:p>
          <a:p>
            <a:r>
              <a:rPr lang="en-US" sz="2000" b="1">
                <a:solidFill>
                  <a:schemeClr val="tx1"/>
                </a:solidFill>
              </a:rPr>
              <a:t>coord1 = new </a:t>
            </a:r>
            <a:r>
              <a:rPr lang="en-US" sz="2000" b="1" err="1">
                <a:solidFill>
                  <a:schemeClr val="tx1"/>
                </a:solidFill>
              </a:rPr>
              <a:t>XYCoord</a:t>
            </a:r>
            <a:r>
              <a:rPr lang="en-US" sz="2000" b="1">
                <a:solidFill>
                  <a:schemeClr val="tx1"/>
                </a:solidFill>
              </a:rPr>
              <a:t>(0, 0);</a:t>
            </a:r>
          </a:p>
          <a:p>
            <a:endParaRPr lang="en-US" sz="1200" b="1">
              <a:solidFill>
                <a:schemeClr val="tx1"/>
              </a:solidFill>
            </a:endParaRPr>
          </a:p>
          <a:p>
            <a:r>
              <a:rPr lang="en-US" sz="2000">
                <a:solidFill>
                  <a:srgbClr val="E46C0A"/>
                </a:solidFill>
              </a:rPr>
              <a:t>Analogous To:</a:t>
            </a:r>
            <a:r>
              <a:rPr lang="en-US" sz="2000" b="1">
                <a:solidFill>
                  <a:srgbClr val="E46C0A"/>
                </a:solidFill>
              </a:rPr>
              <a:t>  </a:t>
            </a:r>
            <a:r>
              <a:rPr lang="en-US" sz="2000" b="1">
                <a:solidFill>
                  <a:schemeClr val="tx1"/>
                </a:solidFill>
              </a:rPr>
              <a:t>int n</a:t>
            </a:r>
          </a:p>
          <a:p>
            <a:r>
              <a:rPr lang="en-US" sz="2000" b="1">
                <a:solidFill>
                  <a:schemeClr val="tx1"/>
                </a:solidFill>
              </a:rPr>
              <a:t>                           n = 10</a:t>
            </a:r>
          </a:p>
          <a:p>
            <a:endParaRPr lang="en-US" sz="1200" b="1">
              <a:solidFill>
                <a:schemeClr val="tx1"/>
              </a:solidFill>
            </a:endParaRPr>
          </a:p>
          <a:p>
            <a:r>
              <a:rPr lang="en-US" sz="2000" b="1" err="1">
                <a:solidFill>
                  <a:schemeClr val="tx1"/>
                </a:solidFill>
              </a:rPr>
              <a:t>XYCoord</a:t>
            </a:r>
            <a:r>
              <a:rPr lang="en-US" sz="2000" b="1">
                <a:solidFill>
                  <a:schemeClr val="tx1"/>
                </a:solidFill>
              </a:rPr>
              <a:t> coord2;</a:t>
            </a:r>
          </a:p>
          <a:p>
            <a:r>
              <a:rPr lang="en-US" sz="2000" b="1">
                <a:solidFill>
                  <a:schemeClr val="tx1"/>
                </a:solidFill>
              </a:rPr>
              <a:t>coord2 = new </a:t>
            </a:r>
            <a:r>
              <a:rPr lang="en-US" sz="2000" b="1" err="1">
                <a:solidFill>
                  <a:schemeClr val="tx1"/>
                </a:solidFill>
              </a:rPr>
              <a:t>XYCoord</a:t>
            </a:r>
            <a:r>
              <a:rPr lang="en-US" sz="2000" b="1">
                <a:solidFill>
                  <a:schemeClr val="tx1"/>
                </a:solidFill>
              </a:rPr>
              <a:t>(20, 60);</a:t>
            </a:r>
          </a:p>
          <a:p>
            <a:endParaRPr lang="en-US" sz="2000" b="1">
              <a:solidFill>
                <a:schemeClr val="tx1"/>
              </a:solidFill>
            </a:endParaRPr>
          </a:p>
          <a:p>
            <a:r>
              <a:rPr lang="en-US" sz="2000">
                <a:solidFill>
                  <a:srgbClr val="0000FF"/>
                </a:solidFill>
              </a:rPr>
              <a:t>There are times when the declaration and construction can be performed as one instruction</a:t>
            </a:r>
            <a:r>
              <a:rPr lang="en-US" sz="2000" b="1">
                <a:solidFill>
                  <a:schemeClr val="tx1"/>
                </a:solidFill>
              </a:rPr>
              <a:t>,</a:t>
            </a:r>
          </a:p>
          <a:p>
            <a:endParaRPr lang="en-US" sz="2000" b="1">
              <a:solidFill>
                <a:schemeClr val="tx1"/>
              </a:solidFill>
            </a:endParaRPr>
          </a:p>
          <a:p>
            <a:r>
              <a:rPr lang="en-US" sz="2000" b="1" err="1">
                <a:solidFill>
                  <a:schemeClr val="tx1"/>
                </a:solidFill>
              </a:rPr>
              <a:t>XYCoord</a:t>
            </a:r>
            <a:r>
              <a:rPr lang="en-US" sz="2000" b="1">
                <a:solidFill>
                  <a:schemeClr val="tx1"/>
                </a:solidFill>
              </a:rPr>
              <a:t> coord1 = new </a:t>
            </a:r>
            <a:r>
              <a:rPr lang="en-US" sz="2000" b="1" err="1">
                <a:solidFill>
                  <a:schemeClr val="tx1"/>
                </a:solidFill>
              </a:rPr>
              <a:t>XYCoord</a:t>
            </a:r>
            <a:r>
              <a:rPr lang="en-US" sz="2000" b="1">
                <a:solidFill>
                  <a:schemeClr val="tx1"/>
                </a:solidFill>
              </a:rPr>
              <a:t>(0, 0);</a:t>
            </a:r>
          </a:p>
          <a:p>
            <a:endParaRPr lang="en-US" sz="1400" b="1">
              <a:solidFill>
                <a:schemeClr val="tx1"/>
              </a:solidFill>
            </a:endParaRPr>
          </a:p>
          <a:p>
            <a:r>
              <a:rPr lang="en-US" sz="2000">
                <a:solidFill>
                  <a:srgbClr val="E46C0A"/>
                </a:solidFill>
              </a:rPr>
              <a:t>Analogous To:  </a:t>
            </a:r>
            <a:r>
              <a:rPr lang="en-US" sz="2000" b="1">
                <a:solidFill>
                  <a:schemeClr val="tx1"/>
                </a:solidFill>
              </a:rPr>
              <a:t>int n = 10</a:t>
            </a:r>
          </a:p>
          <a:p>
            <a:endParaRPr lang="en-US" sz="2000" b="1">
              <a:solidFill>
                <a:schemeClr val="tx1"/>
              </a:solidFill>
            </a:endParaRPr>
          </a:p>
          <a:p>
            <a:endParaRPr lang="en-US" sz="2000" b="1">
              <a:solidFill>
                <a:schemeClr val="tx1"/>
              </a:solidFill>
            </a:endParaRPr>
          </a:p>
        </p:txBody>
      </p:sp>
      <p:sp>
        <p:nvSpPr>
          <p:cNvPr id="11" name="Rounded Rectangle 10"/>
          <p:cNvSpPr>
            <a:spLocks noChangeAspect="1"/>
          </p:cNvSpPr>
          <p:nvPr/>
        </p:nvSpPr>
        <p:spPr>
          <a:xfrm>
            <a:off x="609600" y="609600"/>
            <a:ext cx="7955280" cy="822960"/>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chemeClr val="tx1"/>
                </a:solidFill>
              </a:rPr>
              <a:t>Creating Objects of Type </a:t>
            </a:r>
            <a:r>
              <a:rPr lang="en-US" sz="3600" err="1">
                <a:solidFill>
                  <a:schemeClr val="tx1"/>
                </a:solidFill>
              </a:rPr>
              <a:t>XYCoord</a:t>
            </a:r>
            <a:endParaRPr lang="en-US" sz="3600">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60</a:t>
            </a:fld>
            <a:endParaRPr lang="en-US"/>
          </a:p>
        </p:txBody>
      </p:sp>
      <p:sp>
        <p:nvSpPr>
          <p:cNvPr id="9" name="Rectangle 8"/>
          <p:cNvSpPr/>
          <p:nvPr/>
        </p:nvSpPr>
        <p:spPr>
          <a:xfrm>
            <a:off x="381000" y="1600200"/>
            <a:ext cx="8382000" cy="495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2000" b="1">
              <a:solidFill>
                <a:schemeClr val="tx1"/>
              </a:solidFill>
            </a:endParaRPr>
          </a:p>
          <a:p>
            <a:pPr>
              <a:tabLst>
                <a:tab pos="457200" algn="l"/>
                <a:tab pos="914400" algn="l"/>
                <a:tab pos="1371600" algn="l"/>
                <a:tab pos="1828800" algn="l"/>
              </a:tabLst>
            </a:pPr>
            <a:r>
              <a:rPr lang="en-US" sz="2000" b="1">
                <a:solidFill>
                  <a:schemeClr val="tx1"/>
                </a:solidFill>
              </a:rPr>
              <a:t>		      </a:t>
            </a:r>
            <a:endParaRPr lang="en-US" sz="2000">
              <a:solidFill>
                <a:schemeClr val="tx1"/>
              </a:solidFill>
            </a:endParaRPr>
          </a:p>
          <a:p>
            <a:pPr>
              <a:tabLst>
                <a:tab pos="457200" algn="l"/>
                <a:tab pos="914400" algn="l"/>
                <a:tab pos="1371600" algn="l"/>
                <a:tab pos="1828800" algn="l"/>
              </a:tabLst>
            </a:pPr>
            <a:endParaRPr lang="en-US" sz="2000" b="1">
              <a:solidFill>
                <a:schemeClr val="tx1"/>
              </a:solidFill>
            </a:endParaRPr>
          </a:p>
        </p:txBody>
      </p:sp>
      <p:sp>
        <p:nvSpPr>
          <p:cNvPr id="10" name="Rectangle 4"/>
          <p:cNvSpPr>
            <a:spLocks noChangeArrowheads="1"/>
          </p:cNvSpPr>
          <p:nvPr/>
        </p:nvSpPr>
        <p:spPr bwMode="auto">
          <a:xfrm>
            <a:off x="914400" y="533400"/>
            <a:ext cx="7696200" cy="1323439"/>
          </a:xfrm>
          <a:prstGeom prst="rect">
            <a:avLst/>
          </a:prstGeom>
          <a:noFill/>
          <a:ln w="9525">
            <a:noFill/>
            <a:miter lim="800000"/>
            <a:headEnd/>
            <a:tailEnd/>
          </a:ln>
          <a:effectLst/>
        </p:spPr>
        <p:txBody>
          <a:bodyPr wrap="square">
            <a:spAutoFit/>
          </a:bodyPr>
          <a:lstStyle/>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p:txBody>
      </p:sp>
      <p:sp>
        <p:nvSpPr>
          <p:cNvPr id="11" name="Rounded Rectangle 10"/>
          <p:cNvSpPr>
            <a:spLocks noChangeAspect="1"/>
          </p:cNvSpPr>
          <p:nvPr/>
        </p:nvSpPr>
        <p:spPr>
          <a:xfrm>
            <a:off x="609600" y="609600"/>
            <a:ext cx="7955280" cy="822960"/>
          </a:xfrm>
          <a:prstGeom prst="roundRect">
            <a:avLst/>
          </a:prstGeom>
          <a:solidFill>
            <a:schemeClr val="bg1"/>
          </a:solidFill>
          <a:ln w="349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tx1"/>
                </a:solidFill>
              </a:rPr>
              <a:t>The Importing of Packages (cont.)</a:t>
            </a:r>
            <a:endParaRPr lang="en-US" sz="3600" b="1">
              <a:solidFill>
                <a:srgbClr val="000000"/>
              </a:solidFill>
            </a:endParaRPr>
          </a:p>
        </p:txBody>
      </p:sp>
      <p:pic>
        <p:nvPicPr>
          <p:cNvPr id="12" name="Picture 11"/>
          <p:cNvPicPr>
            <a:picLocks noChangeAspect="1"/>
          </p:cNvPicPr>
          <p:nvPr/>
        </p:nvPicPr>
        <p:blipFill>
          <a:blip r:embed="rId2" cstate="print"/>
          <a:stretch>
            <a:fillRect/>
          </a:stretch>
        </p:blipFill>
        <p:spPr>
          <a:xfrm>
            <a:off x="609600" y="2041208"/>
            <a:ext cx="5095875" cy="3267075"/>
          </a:xfrm>
          <a:prstGeom prst="rect">
            <a:avLst/>
          </a:prstGeom>
        </p:spPr>
      </p:pic>
      <p:sp>
        <p:nvSpPr>
          <p:cNvPr id="14" name="Rectangle 13"/>
          <p:cNvSpPr>
            <a:spLocks noChangeArrowheads="1"/>
          </p:cNvSpPr>
          <p:nvPr/>
        </p:nvSpPr>
        <p:spPr bwMode="auto">
          <a:xfrm>
            <a:off x="5934075" y="3976468"/>
            <a:ext cx="2514600" cy="2296062"/>
          </a:xfrm>
          <a:prstGeom prst="rect">
            <a:avLst/>
          </a:prstGeom>
          <a:solidFill>
            <a:schemeClr val="bg1">
              <a:lumMod val="85000"/>
              <a:lumOff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6000"/>
              </a:lnSpc>
              <a:spcBef>
                <a:spcPts val="0"/>
              </a:spcBef>
              <a:spcAft>
                <a:spcPts val="800"/>
              </a:spcAft>
            </a:pPr>
            <a:r>
              <a:rPr lang="en-US" sz="140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rPr>
              <a:t>To create a </a:t>
            </a:r>
            <a:r>
              <a:rPr lang="en-US" sz="1400">
                <a:solidFill>
                  <a:srgbClr val="E46C0A"/>
                </a:solidFill>
                <a:effectLst/>
                <a:latin typeface="Calibri" panose="020F0502020204030204" pitchFamily="34" charset="0"/>
                <a:ea typeface="Times New Roman" panose="02020603050405020304" pitchFamily="18" charset="0"/>
                <a:cs typeface="Times New Roman" panose="02020603050405020304" pitchFamily="18" charset="0"/>
              </a:rPr>
              <a:t>new package </a:t>
            </a:r>
            <a:r>
              <a:rPr lang="en-US" sz="140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rPr>
              <a:t>of the </a:t>
            </a:r>
            <a:r>
              <a:rPr lang="en-US" sz="1400">
                <a:solidFill>
                  <a:srgbClr val="E46C0A"/>
                </a:solidFill>
                <a:latin typeface="Calibri" panose="020F0502020204030204" pitchFamily="34" charset="0"/>
                <a:ea typeface="Times New Roman" panose="02020603050405020304" pitchFamily="18" charset="0"/>
                <a:cs typeface="Times New Roman" panose="02020603050405020304" pitchFamily="18" charset="0"/>
              </a:rPr>
              <a:t>Fraction program</a:t>
            </a:r>
            <a:r>
              <a:rPr lang="en-US" sz="140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rPr>
              <a:t>, right click on the package name and select </a:t>
            </a:r>
            <a:r>
              <a:rPr lang="en-US" sz="1400">
                <a:solidFill>
                  <a:srgbClr val="E46C0A"/>
                </a:solidFill>
                <a:effectLst/>
                <a:latin typeface="Calibri" panose="020F0502020204030204" pitchFamily="34" charset="0"/>
                <a:ea typeface="Times New Roman" panose="02020603050405020304" pitchFamily="18" charset="0"/>
                <a:cs typeface="Times New Roman" panose="02020603050405020304" pitchFamily="18" charset="0"/>
              </a:rPr>
              <a:t>New </a:t>
            </a:r>
            <a:r>
              <a:rPr lang="en-US" sz="1400">
                <a:solidFill>
                  <a:srgbClr val="E46C0A"/>
                </a:solidFill>
                <a:effectLst/>
                <a:latin typeface="Calibri" panose="020F0502020204030204" pitchFamily="34" charset="0"/>
                <a:ea typeface="Times New Roman" panose="02020603050405020304" pitchFamily="18" charset="0"/>
                <a:cs typeface="Times New Roman" panose="02020603050405020304" pitchFamily="18" charset="0"/>
                <a:sym typeface="Wingdings" panose="05000000000000000000" pitchFamily="2" charset="2"/>
              </a:rPr>
              <a:t> Java Package.</a:t>
            </a:r>
          </a:p>
          <a:p>
            <a:pPr marL="0" marR="0">
              <a:lnSpc>
                <a:spcPct val="106000"/>
              </a:lnSpc>
              <a:spcBef>
                <a:spcPts val="0"/>
              </a:spcBef>
              <a:spcAft>
                <a:spcPts val="800"/>
              </a:spcAft>
            </a:pPr>
            <a:r>
              <a:rPr lang="en-US" sz="1400">
                <a:solidFill>
                  <a:srgbClr val="0000FF"/>
                </a:solidFill>
                <a:latin typeface="Calibri" panose="020F0502020204030204" pitchFamily="34" charset="0"/>
                <a:ea typeface="Times New Roman" panose="02020603050405020304" pitchFamily="18" charset="0"/>
                <a:cs typeface="Times New Roman" panose="02020603050405020304" pitchFamily="18" charset="0"/>
                <a:sym typeface="Wingdings" panose="05000000000000000000" pitchFamily="2" charset="2"/>
              </a:rPr>
              <a:t>You will be prompted to enter the new package name.</a:t>
            </a:r>
          </a:p>
          <a:p>
            <a:pPr marL="0" marR="0">
              <a:lnSpc>
                <a:spcPct val="106000"/>
              </a:lnSpc>
              <a:spcBef>
                <a:spcPts val="0"/>
              </a:spcBef>
              <a:spcAft>
                <a:spcPts val="800"/>
              </a:spcAft>
            </a:pPr>
            <a:r>
              <a:rPr lang="en-US" sz="1400">
                <a:solidFill>
                  <a:srgbClr val="0000FF"/>
                </a:solidFill>
                <a:latin typeface="Calibri" panose="020F0502020204030204" pitchFamily="34" charset="0"/>
                <a:ea typeface="Times New Roman" panose="02020603050405020304" pitchFamily="18" charset="0"/>
                <a:cs typeface="Times New Roman" panose="02020603050405020304" pitchFamily="18" charset="0"/>
                <a:sym typeface="Wingdings" panose="05000000000000000000" pitchFamily="2" charset="2"/>
              </a:rPr>
              <a:t>This will create another folder in the Source Packages (</a:t>
            </a:r>
            <a:r>
              <a:rPr lang="en-US" sz="1400" err="1">
                <a:solidFill>
                  <a:srgbClr val="E46C0A"/>
                </a:solidFill>
                <a:latin typeface="Calibri" panose="020F0502020204030204" pitchFamily="34" charset="0"/>
                <a:ea typeface="Times New Roman" panose="02020603050405020304" pitchFamily="18" charset="0"/>
                <a:cs typeface="Times New Roman" panose="02020603050405020304" pitchFamily="18" charset="0"/>
                <a:sym typeface="Wingdings" panose="05000000000000000000" pitchFamily="2" charset="2"/>
              </a:rPr>
              <a:t>src</a:t>
            </a:r>
            <a:r>
              <a:rPr lang="en-US" sz="1400">
                <a:solidFill>
                  <a:srgbClr val="0000FF"/>
                </a:solidFill>
                <a:latin typeface="Calibri" panose="020F0502020204030204" pitchFamily="34" charset="0"/>
                <a:ea typeface="Times New Roman" panose="02020603050405020304" pitchFamily="18" charset="0"/>
                <a:cs typeface="Times New Roman" panose="02020603050405020304" pitchFamily="18" charset="0"/>
                <a:sym typeface="Wingdings" panose="05000000000000000000" pitchFamily="2" charset="2"/>
              </a:rPr>
              <a:t>) folder.</a:t>
            </a:r>
          </a:p>
        </p:txBody>
      </p:sp>
      <p:sp>
        <p:nvSpPr>
          <p:cNvPr id="13" name="Right Arrow 12"/>
          <p:cNvSpPr>
            <a:spLocks noChangeAspect="1"/>
          </p:cNvSpPr>
          <p:nvPr/>
        </p:nvSpPr>
        <p:spPr>
          <a:xfrm flipH="1">
            <a:off x="5734049" y="2860774"/>
            <a:ext cx="738421" cy="365760"/>
          </a:xfrm>
          <a:prstGeom prst="rightArrow">
            <a:avLst/>
          </a:pr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857703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61</a:t>
            </a:fld>
            <a:endParaRPr lang="en-US"/>
          </a:p>
        </p:txBody>
      </p:sp>
      <p:sp>
        <p:nvSpPr>
          <p:cNvPr id="9" name="Rectangle 8"/>
          <p:cNvSpPr/>
          <p:nvPr/>
        </p:nvSpPr>
        <p:spPr>
          <a:xfrm>
            <a:off x="381000" y="1600200"/>
            <a:ext cx="8382000" cy="495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2000" b="1">
              <a:solidFill>
                <a:schemeClr val="tx1"/>
              </a:solidFill>
            </a:endParaRPr>
          </a:p>
          <a:p>
            <a:pPr>
              <a:tabLst>
                <a:tab pos="457200" algn="l"/>
                <a:tab pos="914400" algn="l"/>
                <a:tab pos="1371600" algn="l"/>
                <a:tab pos="1828800" algn="l"/>
              </a:tabLst>
            </a:pPr>
            <a:r>
              <a:rPr lang="en-US" sz="2000" b="1">
                <a:solidFill>
                  <a:schemeClr val="tx1"/>
                </a:solidFill>
              </a:rPr>
              <a:t>		      </a:t>
            </a:r>
            <a:endParaRPr lang="en-US" sz="2000">
              <a:solidFill>
                <a:schemeClr val="tx1"/>
              </a:solidFill>
            </a:endParaRPr>
          </a:p>
          <a:p>
            <a:pPr>
              <a:tabLst>
                <a:tab pos="457200" algn="l"/>
                <a:tab pos="914400" algn="l"/>
                <a:tab pos="1371600" algn="l"/>
                <a:tab pos="1828800" algn="l"/>
              </a:tabLst>
            </a:pPr>
            <a:endParaRPr lang="en-US" sz="2000" b="1">
              <a:solidFill>
                <a:schemeClr val="tx1"/>
              </a:solidFill>
            </a:endParaRPr>
          </a:p>
        </p:txBody>
      </p:sp>
      <p:sp>
        <p:nvSpPr>
          <p:cNvPr id="10" name="Rectangle 4"/>
          <p:cNvSpPr>
            <a:spLocks noChangeArrowheads="1"/>
          </p:cNvSpPr>
          <p:nvPr/>
        </p:nvSpPr>
        <p:spPr bwMode="auto">
          <a:xfrm>
            <a:off x="914400" y="533400"/>
            <a:ext cx="7696200" cy="1323439"/>
          </a:xfrm>
          <a:prstGeom prst="rect">
            <a:avLst/>
          </a:prstGeom>
          <a:noFill/>
          <a:ln w="9525">
            <a:noFill/>
            <a:miter lim="800000"/>
            <a:headEnd/>
            <a:tailEnd/>
          </a:ln>
          <a:effectLst/>
        </p:spPr>
        <p:txBody>
          <a:bodyPr wrap="square">
            <a:spAutoFit/>
          </a:bodyPr>
          <a:lstStyle/>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p:txBody>
      </p:sp>
      <p:sp>
        <p:nvSpPr>
          <p:cNvPr id="11" name="Rounded Rectangle 10"/>
          <p:cNvSpPr>
            <a:spLocks noChangeAspect="1"/>
          </p:cNvSpPr>
          <p:nvPr/>
        </p:nvSpPr>
        <p:spPr>
          <a:xfrm>
            <a:off x="609600" y="609600"/>
            <a:ext cx="7955280" cy="822960"/>
          </a:xfrm>
          <a:prstGeom prst="roundRect">
            <a:avLst/>
          </a:prstGeom>
          <a:solidFill>
            <a:schemeClr val="bg1"/>
          </a:solidFill>
          <a:ln w="349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tx1"/>
                </a:solidFill>
              </a:rPr>
              <a:t>The Importing of Packages</a:t>
            </a:r>
            <a:endParaRPr lang="en-US" sz="3600" b="1">
              <a:solidFill>
                <a:srgbClr val="000000"/>
              </a:solidFill>
            </a:endParaRPr>
          </a:p>
        </p:txBody>
      </p:sp>
      <p:sp>
        <p:nvSpPr>
          <p:cNvPr id="12" name="Rectangle 4"/>
          <p:cNvSpPr>
            <a:spLocks noChangeArrowheads="1"/>
          </p:cNvSpPr>
          <p:nvPr/>
        </p:nvSpPr>
        <p:spPr bwMode="auto">
          <a:xfrm>
            <a:off x="594360" y="2503944"/>
            <a:ext cx="7955280" cy="4154984"/>
          </a:xfrm>
          <a:prstGeom prst="rect">
            <a:avLst/>
          </a:prstGeom>
          <a:noFill/>
          <a:ln w="9525">
            <a:noFill/>
            <a:miter lim="800000"/>
            <a:headEnd/>
            <a:tailEnd/>
          </a:ln>
          <a:effectLst/>
        </p:spPr>
        <p:txBody>
          <a:bodyPr wrap="square">
            <a:spAutoFit/>
          </a:bodyPr>
          <a:lstStyle/>
          <a:p>
            <a:pPr algn="just"/>
            <a:r>
              <a:rPr lang="en-US" sz="2400">
                <a:latin typeface="Calibri" pitchFamily="34" charset="0"/>
              </a:rPr>
              <a:t>Because of the large number of packages (and classes) in Java, </a:t>
            </a:r>
            <a:r>
              <a:rPr lang="en-US" sz="2400">
                <a:solidFill>
                  <a:srgbClr val="0000FF"/>
                </a:solidFill>
                <a:latin typeface="Calibri" pitchFamily="34" charset="0"/>
              </a:rPr>
              <a:t>it does not make sense that the namespaces of all packages be part of every program</a:t>
            </a:r>
            <a:r>
              <a:rPr lang="en-US" sz="2400">
                <a:latin typeface="Calibri" pitchFamily="34" charset="0"/>
              </a:rPr>
              <a:t>.</a:t>
            </a:r>
          </a:p>
          <a:p>
            <a:pPr algn="just"/>
            <a:endParaRPr lang="en-US" sz="2400">
              <a:latin typeface="Calibri" pitchFamily="34" charset="0"/>
            </a:endParaRPr>
          </a:p>
          <a:p>
            <a:pPr algn="just"/>
            <a:r>
              <a:rPr lang="en-US" sz="2400">
                <a:latin typeface="Calibri" pitchFamily="34" charset="0"/>
              </a:rPr>
              <a:t>Therefore, the </a:t>
            </a:r>
            <a:r>
              <a:rPr lang="en-US" sz="2400">
                <a:solidFill>
                  <a:srgbClr val="E46C0A"/>
                </a:solidFill>
                <a:latin typeface="Calibri" pitchFamily="34" charset="0"/>
              </a:rPr>
              <a:t>import statement </a:t>
            </a:r>
            <a:r>
              <a:rPr lang="en-US" sz="2400">
                <a:latin typeface="Calibri" pitchFamily="34" charset="0"/>
              </a:rPr>
              <a:t>is used to indicate to Java which namespaces should be part of any particular Java file.</a:t>
            </a:r>
          </a:p>
          <a:p>
            <a:pPr algn="just"/>
            <a:endParaRPr lang="en-US" sz="2400">
              <a:latin typeface="Calibri" pitchFamily="34" charset="0"/>
            </a:endParaRPr>
          </a:p>
          <a:p>
            <a:pPr algn="just"/>
            <a:r>
              <a:rPr lang="en-US" sz="2400">
                <a:solidFill>
                  <a:srgbClr val="0000FF"/>
                </a:solidFill>
                <a:latin typeface="Calibri" pitchFamily="34" charset="0"/>
              </a:rPr>
              <a:t>Note that the import statement  does not import any code </a:t>
            </a:r>
            <a:r>
              <a:rPr lang="en-US" sz="2400">
                <a:latin typeface="Calibri" pitchFamily="34" charset="0"/>
              </a:rPr>
              <a:t>(classes in Java are dynamically loaded when needed). It only tells Java what (fully-qualified) names to look for.</a:t>
            </a:r>
          </a:p>
          <a:p>
            <a:pPr algn="just"/>
            <a:endParaRPr lang="en-US" sz="2400">
              <a:latin typeface="Calibri" pitchFamily="34" charset="0"/>
            </a:endParaRPr>
          </a:p>
        </p:txBody>
      </p:sp>
    </p:spTree>
    <p:extLst>
      <p:ext uri="{BB962C8B-B14F-4D97-AF65-F5344CB8AC3E}">
        <p14:creationId xmlns:p14="http://schemas.microsoft.com/office/powerpoint/2010/main" val="40274603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62</a:t>
            </a:fld>
            <a:endParaRPr lang="en-US"/>
          </a:p>
        </p:txBody>
      </p:sp>
      <p:sp>
        <p:nvSpPr>
          <p:cNvPr id="9" name="Rectangle 8"/>
          <p:cNvSpPr/>
          <p:nvPr/>
        </p:nvSpPr>
        <p:spPr>
          <a:xfrm>
            <a:off x="381000" y="1600200"/>
            <a:ext cx="8382000" cy="495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r>
              <a:rPr lang="en-US" sz="1600">
                <a:solidFill>
                  <a:schemeClr val="tx1"/>
                </a:solidFill>
              </a:rPr>
              <a:t>	</a:t>
            </a:r>
          </a:p>
          <a:p>
            <a:pPr>
              <a:tabLst>
                <a:tab pos="457200" algn="l"/>
                <a:tab pos="914400" algn="l"/>
                <a:tab pos="1371600" algn="l"/>
                <a:tab pos="1828800" algn="l"/>
              </a:tabLst>
            </a:pPr>
            <a:endParaRPr lang="en-US" sz="1600">
              <a:solidFill>
                <a:schemeClr val="tx1"/>
              </a:solidFill>
            </a:endParaRPr>
          </a:p>
          <a:p>
            <a:pPr>
              <a:tabLst>
                <a:tab pos="457200" algn="l"/>
                <a:tab pos="914400" algn="l"/>
                <a:tab pos="1371600" algn="l"/>
                <a:tab pos="1828800" algn="l"/>
              </a:tabLst>
            </a:pPr>
            <a:endParaRPr lang="en-US" sz="2000" b="1">
              <a:solidFill>
                <a:schemeClr val="tx1"/>
              </a:solidFill>
            </a:endParaRPr>
          </a:p>
          <a:p>
            <a:pPr>
              <a:tabLst>
                <a:tab pos="457200" algn="l"/>
                <a:tab pos="914400" algn="l"/>
                <a:tab pos="1371600" algn="l"/>
                <a:tab pos="1828800" algn="l"/>
              </a:tabLst>
            </a:pPr>
            <a:r>
              <a:rPr lang="en-US" sz="2000" b="1">
                <a:solidFill>
                  <a:schemeClr val="tx1"/>
                </a:solidFill>
              </a:rPr>
              <a:t>		      </a:t>
            </a:r>
            <a:endParaRPr lang="en-US" sz="2000">
              <a:solidFill>
                <a:schemeClr val="tx1"/>
              </a:solidFill>
            </a:endParaRPr>
          </a:p>
          <a:p>
            <a:pPr>
              <a:tabLst>
                <a:tab pos="457200" algn="l"/>
                <a:tab pos="914400" algn="l"/>
                <a:tab pos="1371600" algn="l"/>
                <a:tab pos="1828800" algn="l"/>
              </a:tabLst>
            </a:pPr>
            <a:endParaRPr lang="en-US" sz="2000" b="1">
              <a:solidFill>
                <a:schemeClr val="tx1"/>
              </a:solidFill>
            </a:endParaRPr>
          </a:p>
        </p:txBody>
      </p:sp>
      <p:sp>
        <p:nvSpPr>
          <p:cNvPr id="10" name="Rectangle 4"/>
          <p:cNvSpPr>
            <a:spLocks noChangeArrowheads="1"/>
          </p:cNvSpPr>
          <p:nvPr/>
        </p:nvSpPr>
        <p:spPr bwMode="auto">
          <a:xfrm>
            <a:off x="914400" y="533400"/>
            <a:ext cx="7696200" cy="1323439"/>
          </a:xfrm>
          <a:prstGeom prst="rect">
            <a:avLst/>
          </a:prstGeom>
          <a:noFill/>
          <a:ln w="9525">
            <a:noFill/>
            <a:miter lim="800000"/>
            <a:headEnd/>
            <a:tailEnd/>
          </a:ln>
          <a:effectLst/>
        </p:spPr>
        <p:txBody>
          <a:bodyPr wrap="square">
            <a:spAutoFit/>
          </a:bodyPr>
          <a:lstStyle/>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a:p>
            <a:endParaRPr lang="en-US" sz="1600" b="1">
              <a:solidFill>
                <a:schemeClr val="accent2"/>
              </a:solidFill>
              <a:latin typeface="Courier New" pitchFamily="49" charset="0"/>
            </a:endParaRPr>
          </a:p>
        </p:txBody>
      </p:sp>
      <p:sp>
        <p:nvSpPr>
          <p:cNvPr id="11" name="Rounded Rectangle 10"/>
          <p:cNvSpPr>
            <a:spLocks noChangeAspect="1"/>
          </p:cNvSpPr>
          <p:nvPr/>
        </p:nvSpPr>
        <p:spPr>
          <a:xfrm>
            <a:off x="609600" y="609600"/>
            <a:ext cx="7955280" cy="822960"/>
          </a:xfrm>
          <a:prstGeom prst="roundRect">
            <a:avLst/>
          </a:prstGeom>
          <a:solidFill>
            <a:schemeClr val="bg1"/>
          </a:solidFill>
          <a:ln w="349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tx1"/>
                </a:solidFill>
              </a:rPr>
              <a:t>The Importing of Packages</a:t>
            </a:r>
            <a:endParaRPr lang="en-US" sz="3600" b="1">
              <a:solidFill>
                <a:srgbClr val="000000"/>
              </a:solidFill>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298" y="1645285"/>
            <a:ext cx="5701555" cy="4846320"/>
          </a:xfrm>
          <a:prstGeom prst="rect">
            <a:avLst/>
          </a:prstGeom>
        </p:spPr>
      </p:pic>
      <p:sp>
        <p:nvSpPr>
          <p:cNvPr id="13" name="Rectangle 12"/>
          <p:cNvSpPr>
            <a:spLocks noChangeArrowheads="1"/>
          </p:cNvSpPr>
          <p:nvPr/>
        </p:nvSpPr>
        <p:spPr bwMode="auto">
          <a:xfrm>
            <a:off x="6210300" y="2248415"/>
            <a:ext cx="2400300" cy="1238786"/>
          </a:xfrm>
          <a:prstGeom prst="rect">
            <a:avLst/>
          </a:prstGeom>
          <a:solidFill>
            <a:schemeClr val="bg1">
              <a:lumMod val="85000"/>
              <a:lumOff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6000"/>
              </a:lnSpc>
              <a:spcBef>
                <a:spcPts val="0"/>
              </a:spcBef>
              <a:spcAft>
                <a:spcPts val="800"/>
              </a:spcAft>
            </a:pPr>
            <a:r>
              <a:rPr lang="en-US" sz="1400">
                <a:solidFill>
                  <a:srgbClr val="0000FF"/>
                </a:solidFill>
                <a:latin typeface="Calibri" panose="020F0502020204030204" pitchFamily="34" charset="0"/>
                <a:ea typeface="Times New Roman" panose="02020603050405020304" pitchFamily="18" charset="0"/>
                <a:cs typeface="Times New Roman" panose="02020603050405020304" pitchFamily="18" charset="0"/>
                <a:sym typeface="Wingdings" panose="05000000000000000000" pitchFamily="2" charset="2"/>
              </a:rPr>
              <a:t>To move a file into another package of the program, right click on the file and select </a:t>
            </a:r>
            <a:r>
              <a:rPr lang="en-US" sz="1400">
                <a:solidFill>
                  <a:srgbClr val="CC3300"/>
                </a:solidFill>
                <a:latin typeface="Calibri" panose="020F0502020204030204" pitchFamily="34" charset="0"/>
                <a:ea typeface="Times New Roman" panose="02020603050405020304" pitchFamily="18" charset="0"/>
                <a:cs typeface="Times New Roman" panose="02020603050405020304" pitchFamily="18" charset="0"/>
                <a:sym typeface="Wingdings" panose="05000000000000000000" pitchFamily="2" charset="2"/>
              </a:rPr>
              <a:t>Refactor  Move</a:t>
            </a:r>
          </a:p>
        </p:txBody>
      </p:sp>
      <p:sp>
        <p:nvSpPr>
          <p:cNvPr id="15" name="Right Arrow 14"/>
          <p:cNvSpPr>
            <a:spLocks noChangeAspect="1"/>
          </p:cNvSpPr>
          <p:nvPr/>
        </p:nvSpPr>
        <p:spPr>
          <a:xfrm>
            <a:off x="914400" y="6118860"/>
            <a:ext cx="738421" cy="365760"/>
          </a:xfrm>
          <a:prstGeom prst="rightArrow">
            <a:avLst/>
          </a:pr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Right Arrow 15"/>
          <p:cNvSpPr>
            <a:spLocks noChangeAspect="1"/>
          </p:cNvSpPr>
          <p:nvPr/>
        </p:nvSpPr>
        <p:spPr>
          <a:xfrm>
            <a:off x="2743200" y="1889760"/>
            <a:ext cx="738421" cy="365760"/>
          </a:xfrm>
          <a:prstGeom prst="rightArrow">
            <a:avLst/>
          </a:prstGeom>
          <a:noFill/>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18338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10" name="Rectangle 9"/>
          <p:cNvSpPr/>
          <p:nvPr/>
        </p:nvSpPr>
        <p:spPr>
          <a:xfrm>
            <a:off x="990600" y="1524000"/>
            <a:ext cx="7315200" cy="502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tabLst>
                <a:tab pos="457200" algn="l"/>
              </a:tabLst>
            </a:pPr>
            <a:r>
              <a:rPr lang="en-US" b="1">
                <a:solidFill>
                  <a:schemeClr val="tx1"/>
                </a:solidFill>
              </a:rPr>
              <a:t>public static void main(Strings[] args)</a:t>
            </a:r>
            <a:endParaRPr lang="en-US">
              <a:solidFill>
                <a:schemeClr val="tx1"/>
              </a:solidFill>
            </a:endParaRPr>
          </a:p>
          <a:p>
            <a:pPr>
              <a:tabLst>
                <a:tab pos="457200" algn="l"/>
              </a:tabLst>
            </a:pPr>
            <a:r>
              <a:rPr lang="en-US" b="1">
                <a:solidFill>
                  <a:schemeClr val="tx1"/>
                </a:solidFill>
              </a:rPr>
              <a:t>{</a:t>
            </a:r>
            <a:endParaRPr lang="en-US">
              <a:solidFill>
                <a:schemeClr val="tx1"/>
              </a:solidFill>
            </a:endParaRPr>
          </a:p>
          <a:p>
            <a:pPr>
              <a:tabLst>
                <a:tab pos="457200" algn="l"/>
              </a:tabLst>
            </a:pPr>
            <a:r>
              <a:rPr lang="en-US" b="1">
                <a:solidFill>
                  <a:schemeClr val="tx1"/>
                </a:solidFill>
              </a:rPr>
              <a:t>	</a:t>
            </a:r>
            <a:r>
              <a:rPr lang="en-US" b="1">
                <a:solidFill>
                  <a:schemeClr val="accent6">
                    <a:lumMod val="75000"/>
                  </a:schemeClr>
                </a:solidFill>
              </a:rPr>
              <a:t>// </a:t>
            </a:r>
            <a:r>
              <a:rPr lang="en-US" b="1" u="sng">
                <a:solidFill>
                  <a:schemeClr val="accent6">
                    <a:lumMod val="75000"/>
                  </a:schemeClr>
                </a:solidFill>
              </a:rPr>
              <a:t>declaring</a:t>
            </a:r>
            <a:r>
              <a:rPr lang="en-US" b="1">
                <a:solidFill>
                  <a:schemeClr val="accent6">
                    <a:lumMod val="75000"/>
                  </a:schemeClr>
                </a:solidFill>
              </a:rPr>
              <a:t> variables (of type XYCoord)</a:t>
            </a:r>
            <a:endParaRPr lang="en-US">
              <a:solidFill>
                <a:schemeClr val="accent6">
                  <a:lumMod val="75000"/>
                </a:schemeClr>
              </a:solidFill>
            </a:endParaRPr>
          </a:p>
          <a:p>
            <a:pPr>
              <a:tabLst>
                <a:tab pos="457200" algn="l"/>
              </a:tabLst>
            </a:pPr>
            <a:r>
              <a:rPr lang="en-US" b="1">
                <a:solidFill>
                  <a:schemeClr val="tx1"/>
                </a:solidFill>
              </a:rPr>
              <a:t>	XYCoord coord1, coord2;    </a:t>
            </a:r>
            <a:r>
              <a:rPr lang="en-US">
                <a:solidFill>
                  <a:schemeClr val="tx1"/>
                </a:solidFill>
              </a:rPr>
              <a:t>//each has initial value of null</a:t>
            </a:r>
          </a:p>
          <a:p>
            <a:pPr>
              <a:tabLst>
                <a:tab pos="457200" algn="l"/>
              </a:tabLst>
            </a:pPr>
            <a:r>
              <a:rPr lang="en-US" b="1">
                <a:solidFill>
                  <a:schemeClr val="tx1"/>
                </a:solidFill>
              </a:rPr>
              <a:t> </a:t>
            </a:r>
            <a:endParaRPr lang="en-US">
              <a:solidFill>
                <a:schemeClr val="tx1"/>
              </a:solidFill>
            </a:endParaRPr>
          </a:p>
          <a:p>
            <a:pPr>
              <a:tabLst>
                <a:tab pos="457200" algn="l"/>
              </a:tabLst>
            </a:pPr>
            <a:r>
              <a:rPr lang="en-US" b="1">
                <a:solidFill>
                  <a:schemeClr val="tx1"/>
                </a:solidFill>
              </a:rPr>
              <a:t>	</a:t>
            </a:r>
            <a:r>
              <a:rPr lang="en-US" b="1">
                <a:solidFill>
                  <a:schemeClr val="accent6">
                    <a:lumMod val="75000"/>
                  </a:schemeClr>
                </a:solidFill>
              </a:rPr>
              <a:t>// </a:t>
            </a:r>
            <a:r>
              <a:rPr lang="en-US" b="1" u="sng">
                <a:solidFill>
                  <a:schemeClr val="accent6">
                    <a:lumMod val="75000"/>
                  </a:schemeClr>
                </a:solidFill>
              </a:rPr>
              <a:t>constructing</a:t>
            </a:r>
            <a:r>
              <a:rPr lang="en-US" b="1">
                <a:solidFill>
                  <a:schemeClr val="accent6">
                    <a:lumMod val="75000"/>
                  </a:schemeClr>
                </a:solidFill>
              </a:rPr>
              <a:t> objects (of type XYCoord)</a:t>
            </a:r>
            <a:endParaRPr lang="en-US">
              <a:solidFill>
                <a:schemeClr val="accent6">
                  <a:lumMod val="75000"/>
                </a:schemeClr>
              </a:solidFill>
            </a:endParaRPr>
          </a:p>
          <a:p>
            <a:pPr>
              <a:tabLst>
                <a:tab pos="457200" algn="l"/>
              </a:tabLst>
            </a:pPr>
            <a:r>
              <a:rPr lang="en-US" b="1">
                <a:solidFill>
                  <a:schemeClr val="tx1"/>
                </a:solidFill>
              </a:rPr>
              <a:t>	coord1 = new XYCoord(0, 0);    </a:t>
            </a:r>
            <a:r>
              <a:rPr lang="en-US">
                <a:solidFill>
                  <a:schemeClr val="tx1"/>
                </a:solidFill>
              </a:rPr>
              <a:t>// creates and assigns </a:t>
            </a:r>
            <a:r>
              <a:rPr lang="en-US" u="sng">
                <a:solidFill>
                  <a:schemeClr val="tx1"/>
                </a:solidFill>
              </a:rPr>
              <a:t>location</a:t>
            </a:r>
            <a:r>
              <a:rPr lang="en-US">
                <a:solidFill>
                  <a:schemeClr val="tx1"/>
                </a:solidFill>
              </a:rPr>
              <a:t> of object</a:t>
            </a:r>
          </a:p>
          <a:p>
            <a:pPr>
              <a:tabLst>
                <a:tab pos="457200" algn="l"/>
              </a:tabLst>
            </a:pPr>
            <a:r>
              <a:rPr lang="en-US" b="1">
                <a:solidFill>
                  <a:schemeClr val="tx1"/>
                </a:solidFill>
              </a:rPr>
              <a:t>	coord2 = new XYCoord(0, 10);  </a:t>
            </a:r>
            <a:r>
              <a:rPr lang="en-US">
                <a:solidFill>
                  <a:schemeClr val="tx1"/>
                </a:solidFill>
              </a:rPr>
              <a:t>// in variables coord1 and coord2</a:t>
            </a:r>
          </a:p>
          <a:p>
            <a:pPr>
              <a:tabLst>
                <a:tab pos="457200" algn="l"/>
              </a:tabLst>
            </a:pPr>
            <a:r>
              <a:rPr lang="en-US" b="1">
                <a:solidFill>
                  <a:schemeClr val="tx1"/>
                </a:solidFill>
              </a:rPr>
              <a:t> </a:t>
            </a:r>
          </a:p>
          <a:p>
            <a:pPr>
              <a:tabLst>
                <a:tab pos="457200" algn="l"/>
              </a:tabLst>
            </a:pPr>
            <a:r>
              <a:rPr lang="en-US" b="1">
                <a:solidFill>
                  <a:schemeClr val="tx1"/>
                </a:solidFill>
              </a:rPr>
              <a:t>	</a:t>
            </a:r>
            <a:r>
              <a:rPr lang="en-US" b="1">
                <a:solidFill>
                  <a:schemeClr val="accent6">
                    <a:lumMod val="75000"/>
                  </a:schemeClr>
                </a:solidFill>
              </a:rPr>
              <a:t>// </a:t>
            </a:r>
            <a:r>
              <a:rPr lang="en-US" b="1" u="sng">
                <a:solidFill>
                  <a:schemeClr val="accent6">
                    <a:lumMod val="75000"/>
                  </a:schemeClr>
                </a:solidFill>
              </a:rPr>
              <a:t>using</a:t>
            </a:r>
            <a:r>
              <a:rPr lang="en-US" b="1">
                <a:solidFill>
                  <a:schemeClr val="accent6">
                    <a:lumMod val="75000"/>
                  </a:schemeClr>
                </a:solidFill>
              </a:rPr>
              <a:t> XYCoord objects</a:t>
            </a:r>
          </a:p>
          <a:p>
            <a:pPr>
              <a:tabLst>
                <a:tab pos="457200" algn="l"/>
              </a:tabLst>
            </a:pPr>
            <a:r>
              <a:rPr lang="en-US" b="1">
                <a:solidFill>
                  <a:schemeClr val="tx1"/>
                </a:solidFill>
              </a:rPr>
              <a:t>	coord1.print();  </a:t>
            </a:r>
            <a:r>
              <a:rPr lang="en-US">
                <a:solidFill>
                  <a:schemeClr val="tx1"/>
                </a:solidFill>
              </a:rPr>
              <a:t>// displays value of XYCoord object on screen</a:t>
            </a:r>
          </a:p>
          <a:p>
            <a:pPr>
              <a:tabLst>
                <a:tab pos="457200" algn="l"/>
              </a:tabLst>
            </a:pPr>
            <a:r>
              <a:rPr lang="en-US" b="1">
                <a:solidFill>
                  <a:schemeClr val="tx1"/>
                </a:solidFill>
              </a:rPr>
              <a:t>	coord2.print();</a:t>
            </a:r>
            <a:endParaRPr lang="en-US">
              <a:solidFill>
                <a:schemeClr val="tx1"/>
              </a:solidFill>
            </a:endParaRPr>
          </a:p>
          <a:p>
            <a:pPr>
              <a:tabLst>
                <a:tab pos="457200" algn="l"/>
              </a:tabLst>
            </a:pPr>
            <a:r>
              <a:rPr lang="en-US" b="1">
                <a:solidFill>
                  <a:schemeClr val="tx1"/>
                </a:solidFill>
              </a:rPr>
              <a:t>}</a:t>
            </a:r>
          </a:p>
          <a:p>
            <a:pPr>
              <a:tabLst>
                <a:tab pos="457200" algn="l"/>
              </a:tabLst>
            </a:pPr>
            <a:endParaRPr lang="en-US">
              <a:solidFill>
                <a:schemeClr val="tx1"/>
              </a:solidFill>
            </a:endParaRPr>
          </a:p>
          <a:p>
            <a:pPr marL="395288" indent="-395288">
              <a:spcAft>
                <a:spcPts val="600"/>
              </a:spcAft>
            </a:pPr>
            <a:r>
              <a:rPr lang="en-US" b="1">
                <a:solidFill>
                  <a:schemeClr val="tx1"/>
                </a:solidFill>
              </a:rPr>
              <a:t>OUTPUT:</a:t>
            </a:r>
          </a:p>
          <a:p>
            <a:pPr marL="395288" indent="-395288">
              <a:spcAft>
                <a:spcPts val="600"/>
              </a:spcAft>
            </a:pPr>
            <a:r>
              <a:rPr lang="en-US">
                <a:solidFill>
                  <a:schemeClr val="tx1"/>
                </a:solidFill>
              </a:rPr>
              <a:t>(0,0)</a:t>
            </a:r>
          </a:p>
          <a:p>
            <a:pPr marL="395288" indent="-395288">
              <a:spcAft>
                <a:spcPts val="600"/>
              </a:spcAft>
            </a:pPr>
            <a:r>
              <a:rPr lang="en-US">
                <a:solidFill>
                  <a:schemeClr val="tx1"/>
                </a:solidFill>
              </a:rPr>
              <a:t>(0,10)</a:t>
            </a:r>
          </a:p>
          <a:p>
            <a:pPr>
              <a:spcAft>
                <a:spcPts val="600"/>
              </a:spcAft>
            </a:pPr>
            <a:endParaRPr lang="en-US" sz="2400">
              <a:solidFill>
                <a:schemeClr val="tx1"/>
              </a:solidFill>
            </a:endParaRPr>
          </a:p>
        </p:txBody>
      </p:sp>
      <p:sp>
        <p:nvSpPr>
          <p:cNvPr id="11" name="Rounded Rectangle 10"/>
          <p:cNvSpPr>
            <a:spLocks noChangeAspect="1"/>
          </p:cNvSpPr>
          <p:nvPr/>
        </p:nvSpPr>
        <p:spPr>
          <a:xfrm>
            <a:off x="609600" y="609600"/>
            <a:ext cx="7955280" cy="822960"/>
          </a:xfrm>
          <a:prstGeom prst="roundRect">
            <a:avLst/>
          </a:prstGeom>
          <a:solidFill>
            <a:schemeClr val="bg1"/>
          </a:solidFill>
          <a:ln w="349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chemeClr val="tx1"/>
                </a:solidFill>
              </a:rPr>
              <a:t>Creating and Using Objects in Main</a:t>
            </a:r>
            <a:endParaRPr lang="en-US" sz="3600">
              <a:solidFill>
                <a:srgbClr val="000000"/>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579760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10" name="Rectangle 9"/>
          <p:cNvSpPr/>
          <p:nvPr/>
        </p:nvSpPr>
        <p:spPr>
          <a:xfrm>
            <a:off x="914400" y="1600200"/>
            <a:ext cx="7315200" cy="502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tabLst>
                <a:tab pos="457200" algn="l"/>
              </a:tabLst>
            </a:pPr>
            <a:r>
              <a:rPr lang="en-US" b="1">
                <a:solidFill>
                  <a:schemeClr val="tx1"/>
                </a:solidFill>
              </a:rPr>
              <a:t>public class </a:t>
            </a:r>
            <a:r>
              <a:rPr lang="en-US" b="1" err="1">
                <a:solidFill>
                  <a:schemeClr val="tx1"/>
                </a:solidFill>
              </a:rPr>
              <a:t>XYCoord</a:t>
            </a:r>
            <a:endParaRPr lang="en-US">
              <a:solidFill>
                <a:schemeClr val="tx1"/>
              </a:solidFill>
            </a:endParaRPr>
          </a:p>
          <a:p>
            <a:pPr>
              <a:tabLst>
                <a:tab pos="457200" algn="l"/>
              </a:tabLst>
            </a:pPr>
            <a:r>
              <a:rPr lang="en-US" b="1">
                <a:solidFill>
                  <a:schemeClr val="tx1"/>
                </a:solidFill>
              </a:rPr>
              <a:t>{</a:t>
            </a:r>
            <a:r>
              <a:rPr lang="en-US">
                <a:solidFill>
                  <a:schemeClr val="tx1"/>
                </a:solidFill>
              </a:rPr>
              <a:t>	</a:t>
            </a:r>
            <a:r>
              <a:rPr lang="en-US" b="1">
                <a:solidFill>
                  <a:schemeClr val="tx1"/>
                </a:solidFill>
              </a:rPr>
              <a:t>.</a:t>
            </a:r>
          </a:p>
          <a:p>
            <a:pPr>
              <a:tabLst>
                <a:tab pos="457200" algn="l"/>
              </a:tabLst>
            </a:pPr>
            <a:r>
              <a:rPr lang="en-US" b="1">
                <a:solidFill>
                  <a:schemeClr val="tx1"/>
                </a:solidFill>
              </a:rPr>
              <a:t>	.</a:t>
            </a:r>
          </a:p>
          <a:p>
            <a:pPr>
              <a:tabLst>
                <a:tab pos="457200" algn="l"/>
              </a:tabLst>
            </a:pPr>
            <a:r>
              <a:rPr lang="en-US" b="1">
                <a:solidFill>
                  <a:schemeClr val="tx1"/>
                </a:solidFill>
              </a:rPr>
              <a:t>	</a:t>
            </a:r>
            <a:r>
              <a:rPr lang="en-US" b="1">
                <a:solidFill>
                  <a:schemeClr val="accent6">
                    <a:lumMod val="75000"/>
                  </a:schemeClr>
                </a:solidFill>
              </a:rPr>
              <a:t>// no-</a:t>
            </a:r>
            <a:r>
              <a:rPr lang="en-US" b="1" err="1">
                <a:solidFill>
                  <a:schemeClr val="accent6">
                    <a:lumMod val="75000"/>
                  </a:schemeClr>
                </a:solidFill>
              </a:rPr>
              <a:t>arg</a:t>
            </a:r>
            <a:r>
              <a:rPr lang="en-US" b="1">
                <a:solidFill>
                  <a:schemeClr val="accent6">
                    <a:lumMod val="75000"/>
                  </a:schemeClr>
                </a:solidFill>
              </a:rPr>
              <a:t> (default) constructor</a:t>
            </a:r>
            <a:endParaRPr lang="en-US">
              <a:solidFill>
                <a:schemeClr val="accent6">
                  <a:lumMod val="75000"/>
                </a:schemeClr>
              </a:solidFill>
            </a:endParaRPr>
          </a:p>
          <a:p>
            <a:pPr>
              <a:tabLst>
                <a:tab pos="457200" algn="l"/>
              </a:tabLst>
            </a:pPr>
            <a:r>
              <a:rPr lang="en-US" b="1">
                <a:solidFill>
                  <a:schemeClr val="tx1"/>
                </a:solidFill>
              </a:rPr>
              <a:t>	public </a:t>
            </a:r>
            <a:r>
              <a:rPr lang="en-US" b="1" err="1">
                <a:solidFill>
                  <a:schemeClr val="tx1"/>
                </a:solidFill>
              </a:rPr>
              <a:t>XYCoord</a:t>
            </a:r>
            <a:r>
              <a:rPr lang="en-US" b="1">
                <a:solidFill>
                  <a:schemeClr val="tx1"/>
                </a:solidFill>
              </a:rPr>
              <a:t>()</a:t>
            </a:r>
            <a:endParaRPr lang="en-US">
              <a:solidFill>
                <a:schemeClr val="tx1"/>
              </a:solidFill>
            </a:endParaRPr>
          </a:p>
          <a:p>
            <a:pPr>
              <a:tabLst>
                <a:tab pos="457200" algn="l"/>
              </a:tabLst>
            </a:pPr>
            <a:r>
              <a:rPr lang="en-US" b="1">
                <a:solidFill>
                  <a:schemeClr val="tx1"/>
                </a:solidFill>
              </a:rPr>
              <a:t>	{</a:t>
            </a:r>
            <a:endParaRPr lang="en-US">
              <a:solidFill>
                <a:schemeClr val="tx1"/>
              </a:solidFill>
            </a:endParaRPr>
          </a:p>
          <a:p>
            <a:pPr>
              <a:tabLst>
                <a:tab pos="457200" algn="l"/>
              </a:tabLst>
            </a:pPr>
            <a:r>
              <a:rPr lang="en-US" b="1">
                <a:solidFill>
                  <a:schemeClr val="tx1"/>
                </a:solidFill>
              </a:rPr>
              <a:t>	        x = 0;</a:t>
            </a:r>
            <a:endParaRPr lang="en-US">
              <a:solidFill>
                <a:schemeClr val="tx1"/>
              </a:solidFill>
            </a:endParaRPr>
          </a:p>
          <a:p>
            <a:pPr>
              <a:tabLst>
                <a:tab pos="457200" algn="l"/>
              </a:tabLst>
            </a:pPr>
            <a:r>
              <a:rPr lang="en-US" b="1">
                <a:solidFill>
                  <a:schemeClr val="tx1"/>
                </a:solidFill>
              </a:rPr>
              <a:t>	        y = 0;</a:t>
            </a:r>
            <a:endParaRPr lang="en-US">
              <a:solidFill>
                <a:schemeClr val="tx1"/>
              </a:solidFill>
            </a:endParaRPr>
          </a:p>
          <a:p>
            <a:pPr>
              <a:tabLst>
                <a:tab pos="457200" algn="l"/>
              </a:tabLst>
            </a:pPr>
            <a:r>
              <a:rPr lang="en-US" b="1">
                <a:solidFill>
                  <a:schemeClr val="tx1"/>
                </a:solidFill>
              </a:rPr>
              <a:t>	}</a:t>
            </a:r>
            <a:endParaRPr lang="en-US">
              <a:solidFill>
                <a:schemeClr val="tx1"/>
              </a:solidFill>
            </a:endParaRPr>
          </a:p>
          <a:p>
            <a:pPr>
              <a:tabLst>
                <a:tab pos="457200" algn="l"/>
              </a:tabLst>
            </a:pPr>
            <a:r>
              <a:rPr lang="en-US" b="1">
                <a:solidFill>
                  <a:schemeClr val="tx1"/>
                </a:solidFill>
              </a:rPr>
              <a:t>	</a:t>
            </a:r>
            <a:r>
              <a:rPr lang="en-US" b="1">
                <a:solidFill>
                  <a:schemeClr val="accent6">
                    <a:lumMod val="75000"/>
                  </a:schemeClr>
                </a:solidFill>
              </a:rPr>
              <a:t>// alternate constructor</a:t>
            </a:r>
            <a:endParaRPr lang="en-US">
              <a:solidFill>
                <a:schemeClr val="accent6">
                  <a:lumMod val="75000"/>
                </a:schemeClr>
              </a:solidFill>
            </a:endParaRPr>
          </a:p>
          <a:p>
            <a:pPr>
              <a:tabLst>
                <a:tab pos="457200" algn="l"/>
              </a:tabLst>
            </a:pPr>
            <a:r>
              <a:rPr lang="en-US" b="1">
                <a:solidFill>
                  <a:schemeClr val="tx1"/>
                </a:solidFill>
              </a:rPr>
              <a:t>	public </a:t>
            </a:r>
            <a:r>
              <a:rPr lang="en-US" b="1" err="1">
                <a:solidFill>
                  <a:schemeClr val="tx1"/>
                </a:solidFill>
              </a:rPr>
              <a:t>XYCoord</a:t>
            </a:r>
            <a:r>
              <a:rPr lang="en-US" b="1">
                <a:solidFill>
                  <a:schemeClr val="tx1"/>
                </a:solidFill>
              </a:rPr>
              <a:t>(</a:t>
            </a:r>
            <a:r>
              <a:rPr lang="en-US" b="1" err="1">
                <a:solidFill>
                  <a:schemeClr val="tx1"/>
                </a:solidFill>
              </a:rPr>
              <a:t>int</a:t>
            </a:r>
            <a:r>
              <a:rPr lang="en-US" b="1">
                <a:solidFill>
                  <a:schemeClr val="tx1"/>
                </a:solidFill>
              </a:rPr>
              <a:t> </a:t>
            </a:r>
            <a:r>
              <a:rPr lang="en-US" b="1" err="1">
                <a:solidFill>
                  <a:schemeClr val="tx1"/>
                </a:solidFill>
              </a:rPr>
              <a:t>x_value</a:t>
            </a:r>
            <a:r>
              <a:rPr lang="en-US" b="1">
                <a:solidFill>
                  <a:schemeClr val="tx1"/>
                </a:solidFill>
              </a:rPr>
              <a:t>, </a:t>
            </a:r>
            <a:r>
              <a:rPr lang="en-US" b="1" err="1">
                <a:solidFill>
                  <a:schemeClr val="tx1"/>
                </a:solidFill>
              </a:rPr>
              <a:t>int</a:t>
            </a:r>
            <a:r>
              <a:rPr lang="en-US" b="1">
                <a:solidFill>
                  <a:schemeClr val="tx1"/>
                </a:solidFill>
              </a:rPr>
              <a:t> </a:t>
            </a:r>
            <a:r>
              <a:rPr lang="en-US" b="1" err="1">
                <a:solidFill>
                  <a:schemeClr val="tx1"/>
                </a:solidFill>
              </a:rPr>
              <a:t>y_value</a:t>
            </a:r>
            <a:r>
              <a:rPr lang="en-US" b="1">
                <a:solidFill>
                  <a:schemeClr val="tx1"/>
                </a:solidFill>
              </a:rPr>
              <a:t>)</a:t>
            </a:r>
            <a:endParaRPr lang="en-US">
              <a:solidFill>
                <a:schemeClr val="tx1"/>
              </a:solidFill>
            </a:endParaRPr>
          </a:p>
          <a:p>
            <a:pPr>
              <a:tabLst>
                <a:tab pos="457200" algn="l"/>
              </a:tabLst>
            </a:pPr>
            <a:r>
              <a:rPr lang="en-US" b="1">
                <a:solidFill>
                  <a:schemeClr val="tx1"/>
                </a:solidFill>
              </a:rPr>
              <a:t>	{</a:t>
            </a:r>
            <a:endParaRPr lang="en-US">
              <a:solidFill>
                <a:schemeClr val="tx1"/>
              </a:solidFill>
            </a:endParaRPr>
          </a:p>
          <a:p>
            <a:pPr>
              <a:tabLst>
                <a:tab pos="457200" algn="l"/>
              </a:tabLst>
            </a:pPr>
            <a:r>
              <a:rPr lang="en-US" b="1">
                <a:solidFill>
                  <a:schemeClr val="tx1"/>
                </a:solidFill>
              </a:rPr>
              <a:t>	        x = </a:t>
            </a:r>
            <a:r>
              <a:rPr lang="en-US" b="1" err="1">
                <a:solidFill>
                  <a:schemeClr val="tx1"/>
                </a:solidFill>
              </a:rPr>
              <a:t>x_value</a:t>
            </a:r>
            <a:r>
              <a:rPr lang="en-US" b="1">
                <a:solidFill>
                  <a:schemeClr val="tx1"/>
                </a:solidFill>
              </a:rPr>
              <a:t>;</a:t>
            </a:r>
            <a:endParaRPr lang="en-US">
              <a:solidFill>
                <a:schemeClr val="tx1"/>
              </a:solidFill>
            </a:endParaRPr>
          </a:p>
          <a:p>
            <a:pPr>
              <a:tabLst>
                <a:tab pos="457200" algn="l"/>
              </a:tabLst>
            </a:pPr>
            <a:r>
              <a:rPr lang="en-US" b="1">
                <a:solidFill>
                  <a:schemeClr val="tx1"/>
                </a:solidFill>
              </a:rPr>
              <a:t>	        y = </a:t>
            </a:r>
            <a:r>
              <a:rPr lang="en-US" b="1" err="1">
                <a:solidFill>
                  <a:schemeClr val="tx1"/>
                </a:solidFill>
              </a:rPr>
              <a:t>y_value</a:t>
            </a:r>
            <a:r>
              <a:rPr lang="en-US" b="1">
                <a:solidFill>
                  <a:schemeClr val="tx1"/>
                </a:solidFill>
              </a:rPr>
              <a:t>;</a:t>
            </a:r>
            <a:endParaRPr lang="en-US">
              <a:solidFill>
                <a:schemeClr val="tx1"/>
              </a:solidFill>
            </a:endParaRPr>
          </a:p>
          <a:p>
            <a:pPr>
              <a:tabLst>
                <a:tab pos="457200" algn="l"/>
              </a:tabLst>
            </a:pPr>
            <a:r>
              <a:rPr lang="en-US" b="1">
                <a:solidFill>
                  <a:schemeClr val="tx1"/>
                </a:solidFill>
              </a:rPr>
              <a:t>	}</a:t>
            </a:r>
          </a:p>
          <a:p>
            <a:pPr>
              <a:tabLst>
                <a:tab pos="457200" algn="l"/>
              </a:tabLst>
            </a:pPr>
            <a:r>
              <a:rPr lang="en-US" b="1">
                <a:solidFill>
                  <a:schemeClr val="tx1"/>
                </a:solidFill>
              </a:rPr>
              <a:t>	.</a:t>
            </a:r>
          </a:p>
          <a:p>
            <a:pPr>
              <a:tabLst>
                <a:tab pos="457200" algn="l"/>
              </a:tabLst>
            </a:pPr>
            <a:r>
              <a:rPr lang="en-US" b="1">
                <a:solidFill>
                  <a:schemeClr val="tx1"/>
                </a:solidFill>
              </a:rPr>
              <a:t>	.</a:t>
            </a:r>
          </a:p>
          <a:p>
            <a:pPr>
              <a:tabLst>
                <a:tab pos="457200" algn="l"/>
              </a:tabLst>
            </a:pPr>
            <a:r>
              <a:rPr lang="en-US" b="1">
                <a:solidFill>
                  <a:schemeClr val="tx1"/>
                </a:solidFill>
              </a:rPr>
              <a:t>}</a:t>
            </a:r>
            <a:endParaRPr lang="en-US">
              <a:solidFill>
                <a:schemeClr val="tx1"/>
              </a:solidFill>
            </a:endParaRPr>
          </a:p>
          <a:p>
            <a:r>
              <a:rPr lang="en-US" b="1">
                <a:solidFill>
                  <a:schemeClr val="tx1"/>
                </a:solidFill>
              </a:rPr>
              <a:t> </a:t>
            </a:r>
            <a:endParaRPr lang="en-US">
              <a:solidFill>
                <a:schemeClr val="tx1"/>
              </a:solidFill>
            </a:endParaRPr>
          </a:p>
          <a:p>
            <a:endParaRPr lang="en-US" sz="2400">
              <a:solidFill>
                <a:schemeClr val="tx1"/>
              </a:solidFill>
            </a:endParaRPr>
          </a:p>
          <a:p>
            <a:pPr>
              <a:spcAft>
                <a:spcPts val="600"/>
              </a:spcAft>
            </a:pPr>
            <a:endParaRPr lang="en-US" sz="2400">
              <a:solidFill>
                <a:schemeClr val="tx1"/>
              </a:solidFill>
            </a:endParaRPr>
          </a:p>
        </p:txBody>
      </p:sp>
      <p:sp>
        <p:nvSpPr>
          <p:cNvPr id="11" name="Rounded Rectangle 10"/>
          <p:cNvSpPr>
            <a:spLocks noChangeAspect="1"/>
          </p:cNvSpPr>
          <p:nvPr/>
        </p:nvSpPr>
        <p:spPr>
          <a:xfrm>
            <a:off x="609600" y="609600"/>
            <a:ext cx="7955280" cy="822960"/>
          </a:xfrm>
          <a:prstGeom prst="round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chemeClr val="tx1"/>
                </a:solidFill>
              </a:rPr>
              <a:t>Defining Alternate Constructors</a:t>
            </a:r>
            <a:endParaRPr lang="en-US" sz="3600">
              <a:solidFill>
                <a:srgbClr val="000000"/>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CC99"/>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no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 y="152400"/>
            <a:ext cx="8839200" cy="6553200"/>
          </a:xfrm>
          <a:prstGeom prst="rect">
            <a:avLst/>
          </a:prstGeom>
          <a:noFill/>
          <a:ln>
            <a:solidFill>
              <a:srgbClr val="D465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685800"/>
            <a:ext cx="73152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solidFill>
                <a:schemeClr val="tx1"/>
              </a:solidFill>
            </a:endParaRPr>
          </a:p>
        </p:txBody>
      </p:sp>
      <p:sp>
        <p:nvSpPr>
          <p:cNvPr id="10" name="Rectangle 9"/>
          <p:cNvSpPr/>
          <p:nvPr/>
        </p:nvSpPr>
        <p:spPr>
          <a:xfrm>
            <a:off x="914400" y="609600"/>
            <a:ext cx="7315200" cy="525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b="1">
              <a:solidFill>
                <a:schemeClr val="tx1"/>
              </a:solidFill>
            </a:endParaRPr>
          </a:p>
          <a:p>
            <a:r>
              <a:rPr lang="en-US" sz="2000" b="1" err="1">
                <a:solidFill>
                  <a:schemeClr val="tx1"/>
                </a:solidFill>
              </a:rPr>
              <a:t>XYCoord</a:t>
            </a:r>
            <a:r>
              <a:rPr lang="en-US" sz="2000" b="1">
                <a:solidFill>
                  <a:schemeClr val="tx1"/>
                </a:solidFill>
              </a:rPr>
              <a:t> coord1;</a:t>
            </a:r>
          </a:p>
          <a:p>
            <a:r>
              <a:rPr lang="en-US" sz="2000" b="1">
                <a:solidFill>
                  <a:schemeClr val="tx1"/>
                </a:solidFill>
              </a:rPr>
              <a:t>coord1 = new </a:t>
            </a:r>
            <a:r>
              <a:rPr lang="en-US" sz="2000" b="1" err="1">
                <a:solidFill>
                  <a:schemeClr val="tx1"/>
                </a:solidFill>
              </a:rPr>
              <a:t>XYCoord</a:t>
            </a:r>
            <a:r>
              <a:rPr lang="en-US" sz="2000" b="1">
                <a:solidFill>
                  <a:schemeClr val="tx1"/>
                </a:solidFill>
              </a:rPr>
              <a:t>();</a:t>
            </a:r>
          </a:p>
          <a:p>
            <a:pPr>
              <a:spcBef>
                <a:spcPts val="300"/>
              </a:spcBef>
            </a:pPr>
            <a:r>
              <a:rPr lang="en-US" sz="2000" i="1">
                <a:solidFill>
                  <a:schemeClr val="accent6">
                    <a:lumMod val="75000"/>
                  </a:schemeClr>
                </a:solidFill>
              </a:rPr>
              <a:t>Constructs a new </a:t>
            </a:r>
            <a:r>
              <a:rPr lang="en-US" sz="2000" i="1" err="1">
                <a:solidFill>
                  <a:schemeClr val="accent6">
                    <a:lumMod val="75000"/>
                  </a:schemeClr>
                </a:solidFill>
              </a:rPr>
              <a:t>XYCoord</a:t>
            </a:r>
            <a:r>
              <a:rPr lang="en-US" sz="2000" i="1">
                <a:solidFill>
                  <a:schemeClr val="accent6">
                    <a:lumMod val="75000"/>
                  </a:schemeClr>
                </a:solidFill>
              </a:rPr>
              <a:t> object with value (0, 0) by use of the</a:t>
            </a:r>
          </a:p>
          <a:p>
            <a:pPr>
              <a:spcBef>
                <a:spcPts val="300"/>
              </a:spcBef>
            </a:pPr>
            <a:r>
              <a:rPr lang="en-US" sz="2000" i="1">
                <a:solidFill>
                  <a:schemeClr val="accent6">
                    <a:lumMod val="75000"/>
                  </a:schemeClr>
                </a:solidFill>
              </a:rPr>
              <a:t>no-</a:t>
            </a:r>
            <a:r>
              <a:rPr lang="en-US" sz="2000" i="1" err="1">
                <a:solidFill>
                  <a:schemeClr val="accent6">
                    <a:lumMod val="75000"/>
                  </a:schemeClr>
                </a:solidFill>
              </a:rPr>
              <a:t>arg</a:t>
            </a:r>
            <a:r>
              <a:rPr lang="en-US" sz="2000" i="1">
                <a:solidFill>
                  <a:schemeClr val="accent6">
                    <a:lumMod val="75000"/>
                  </a:schemeClr>
                </a:solidFill>
              </a:rPr>
              <a:t> (default) constructor</a:t>
            </a:r>
          </a:p>
          <a:p>
            <a:pPr>
              <a:spcBef>
                <a:spcPts val="300"/>
              </a:spcBef>
            </a:pPr>
            <a:endParaRPr lang="en-US" sz="2000" i="1">
              <a:solidFill>
                <a:schemeClr val="tx1"/>
              </a:solidFill>
            </a:endParaRPr>
          </a:p>
          <a:p>
            <a:r>
              <a:rPr lang="en-US" sz="2000" b="1" err="1">
                <a:solidFill>
                  <a:schemeClr val="tx1"/>
                </a:solidFill>
              </a:rPr>
              <a:t>XYCoord</a:t>
            </a:r>
            <a:r>
              <a:rPr lang="en-US" sz="2000" b="1">
                <a:solidFill>
                  <a:schemeClr val="tx1"/>
                </a:solidFill>
              </a:rPr>
              <a:t> coord1;</a:t>
            </a:r>
          </a:p>
          <a:p>
            <a:r>
              <a:rPr lang="en-US" sz="2000" b="1">
                <a:solidFill>
                  <a:schemeClr val="tx1"/>
                </a:solidFill>
              </a:rPr>
              <a:t>coord1 = new </a:t>
            </a:r>
            <a:r>
              <a:rPr lang="en-US" sz="2000" b="1" err="1">
                <a:solidFill>
                  <a:schemeClr val="tx1"/>
                </a:solidFill>
              </a:rPr>
              <a:t>XYCoord</a:t>
            </a:r>
            <a:r>
              <a:rPr lang="en-US" sz="2000" b="1">
                <a:solidFill>
                  <a:schemeClr val="tx1"/>
                </a:solidFill>
              </a:rPr>
              <a:t>(0, 0);</a:t>
            </a:r>
          </a:p>
          <a:p>
            <a:pPr>
              <a:spcBef>
                <a:spcPts val="300"/>
              </a:spcBef>
            </a:pPr>
            <a:r>
              <a:rPr lang="en-US" sz="2000" i="1">
                <a:solidFill>
                  <a:schemeClr val="accent6">
                    <a:lumMod val="75000"/>
                  </a:schemeClr>
                </a:solidFill>
              </a:rPr>
              <a:t>Constructs a new </a:t>
            </a:r>
            <a:r>
              <a:rPr lang="en-US" sz="2000" i="1" err="1">
                <a:solidFill>
                  <a:schemeClr val="accent6">
                    <a:lumMod val="75000"/>
                  </a:schemeClr>
                </a:solidFill>
              </a:rPr>
              <a:t>XYCoord</a:t>
            </a:r>
            <a:r>
              <a:rPr lang="en-US" sz="2000" i="1">
                <a:solidFill>
                  <a:schemeClr val="accent6">
                    <a:lumMod val="75000"/>
                  </a:schemeClr>
                </a:solidFill>
              </a:rPr>
              <a:t> object with value (0, 0) by use of the</a:t>
            </a:r>
          </a:p>
          <a:p>
            <a:pPr>
              <a:spcBef>
                <a:spcPts val="300"/>
              </a:spcBef>
            </a:pPr>
            <a:r>
              <a:rPr lang="en-US" sz="2000" i="1">
                <a:solidFill>
                  <a:schemeClr val="accent6">
                    <a:lumMod val="75000"/>
                  </a:schemeClr>
                </a:solidFill>
              </a:rPr>
              <a:t>alternate constructor</a:t>
            </a:r>
          </a:p>
          <a:p>
            <a:endParaRPr lang="en-US" sz="2000" b="1">
              <a:solidFill>
                <a:schemeClr val="tx1"/>
              </a:solidFill>
            </a:endParaRPr>
          </a:p>
          <a:p>
            <a:r>
              <a:rPr lang="en-US" sz="2000" b="1" err="1">
                <a:solidFill>
                  <a:schemeClr val="tx1"/>
                </a:solidFill>
              </a:rPr>
              <a:t>XYCoord</a:t>
            </a:r>
            <a:r>
              <a:rPr lang="en-US" sz="2000" b="1">
                <a:solidFill>
                  <a:schemeClr val="tx1"/>
                </a:solidFill>
              </a:rPr>
              <a:t> coord2;</a:t>
            </a:r>
          </a:p>
          <a:p>
            <a:r>
              <a:rPr lang="en-US" sz="2000" b="1">
                <a:solidFill>
                  <a:schemeClr val="tx1"/>
                </a:solidFill>
              </a:rPr>
              <a:t>coord2 = new </a:t>
            </a:r>
            <a:r>
              <a:rPr lang="en-US" sz="2000" b="1" err="1">
                <a:solidFill>
                  <a:schemeClr val="tx1"/>
                </a:solidFill>
              </a:rPr>
              <a:t>XYCoord</a:t>
            </a:r>
            <a:r>
              <a:rPr lang="en-US" sz="2000" b="1">
                <a:solidFill>
                  <a:schemeClr val="tx1"/>
                </a:solidFill>
              </a:rPr>
              <a:t>(20, 60);</a:t>
            </a:r>
          </a:p>
          <a:p>
            <a:pPr>
              <a:spcBef>
                <a:spcPts val="300"/>
              </a:spcBef>
            </a:pPr>
            <a:r>
              <a:rPr lang="en-US" sz="2000" i="1">
                <a:solidFill>
                  <a:schemeClr val="accent6">
                    <a:lumMod val="75000"/>
                  </a:schemeClr>
                </a:solidFill>
              </a:rPr>
              <a:t>Constructs a new </a:t>
            </a:r>
            <a:r>
              <a:rPr lang="en-US" sz="2000" i="1" err="1">
                <a:solidFill>
                  <a:schemeClr val="accent6">
                    <a:lumMod val="75000"/>
                  </a:schemeClr>
                </a:solidFill>
              </a:rPr>
              <a:t>XYCoord</a:t>
            </a:r>
            <a:r>
              <a:rPr lang="en-US" sz="2000" i="1">
                <a:solidFill>
                  <a:schemeClr val="accent6">
                    <a:lumMod val="75000"/>
                  </a:schemeClr>
                </a:solidFill>
              </a:rPr>
              <a:t> object with value (20, 60) by use of the</a:t>
            </a:r>
          </a:p>
          <a:p>
            <a:pPr>
              <a:spcBef>
                <a:spcPts val="300"/>
              </a:spcBef>
            </a:pPr>
            <a:r>
              <a:rPr lang="en-US" sz="2000" i="1">
                <a:solidFill>
                  <a:schemeClr val="accent6">
                    <a:lumMod val="75000"/>
                  </a:schemeClr>
                </a:solidFill>
              </a:rPr>
              <a:t>alternate constructor</a:t>
            </a:r>
          </a:p>
          <a:p>
            <a:endParaRPr lang="en-US" sz="2000" b="1">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tailEnd type="arrow"/>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2094</TotalTime>
  <Words>4787</Words>
  <Application>Microsoft Office PowerPoint</Application>
  <PresentationFormat>On-screen Show (4:3)</PresentationFormat>
  <Paragraphs>1127</Paragraphs>
  <Slides>62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Calibri</vt:lpstr>
      <vt:lpstr>Consolas</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Java</dc:title>
  <dc:creator>Dierbach, Charles</dc:creator>
  <cp:lastModifiedBy>ChuckD</cp:lastModifiedBy>
  <cp:revision>330</cp:revision>
  <dcterms:created xsi:type="dcterms:W3CDTF">2006-08-16T00:00:00Z</dcterms:created>
  <dcterms:modified xsi:type="dcterms:W3CDTF">2022-09-09T13:29:10Z</dcterms:modified>
</cp:coreProperties>
</file>