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7" r:id="rId2"/>
    <p:sldId id="344" r:id="rId3"/>
    <p:sldId id="332" r:id="rId4"/>
    <p:sldId id="333" r:id="rId5"/>
    <p:sldId id="334" r:id="rId6"/>
    <p:sldId id="335" r:id="rId7"/>
    <p:sldId id="336" r:id="rId8"/>
    <p:sldId id="337" r:id="rId9"/>
    <p:sldId id="355" r:id="rId10"/>
    <p:sldId id="338" r:id="rId11"/>
    <p:sldId id="339" r:id="rId12"/>
    <p:sldId id="354" r:id="rId13"/>
    <p:sldId id="346" r:id="rId14"/>
    <p:sldId id="347" r:id="rId15"/>
    <p:sldId id="348" r:id="rId16"/>
    <p:sldId id="350" r:id="rId17"/>
    <p:sldId id="352" r:id="rId18"/>
    <p:sldId id="35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DF1"/>
    <a:srgbClr val="09FF01"/>
    <a:srgbClr val="363636"/>
    <a:srgbClr val="3D3D3D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7"/>
    <p:restoredTop sz="96327" autoAdjust="0"/>
  </p:normalViewPr>
  <p:slideViewPr>
    <p:cSldViewPr>
      <p:cViewPr varScale="1">
        <p:scale>
          <a:sx n="82" d="100"/>
          <a:sy n="82" d="100"/>
        </p:scale>
        <p:origin x="166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52CD0-A800-45E0-BE1B-6C7D26DC59FB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BA87E-E146-487C-87B7-BF3F7BCA6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15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6D093-3C31-4630-B872-CC369C7A93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44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0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7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09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6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1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49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4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3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22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25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8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COSC 290 (Lab) #5</a:t>
            </a:r>
            <a:endParaRPr lang="ko-KR" altLang="en-US" dirty="0"/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1371600" y="4733418"/>
            <a:ext cx="6400800" cy="650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457200" rtl="0" eaLnBrk="1" latinLnBrk="1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/>
              <a:t>Amaizu Gabriel</a:t>
            </a:r>
          </a:p>
          <a:p>
            <a:pPr algn="r"/>
            <a:r>
              <a:rPr lang="en-US" altLang="ko-KR" dirty="0"/>
              <a:t>gamaizu1@students.towson.edu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65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Cambria Math"/>
              </a:rPr>
              <a:t>4) Boolean Expression Extraction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916832"/>
                <a:ext cx="7886700" cy="4351338"/>
              </a:xfrm>
            </p:spPr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/>
                  <a:t>Boolean expression</a:t>
                </a:r>
              </a:p>
              <a:p>
                <a:pPr marL="914400" lvl="1" indent="-514350">
                  <a:buFont typeface="+mj-lt"/>
                  <a:buAutoNum type="arabicParenR"/>
                </a:pPr>
                <a:r>
                  <a:rPr lang="en-US" altLang="ko-KR" dirty="0"/>
                  <a:t>Sum of Products </a:t>
                </a:r>
                <a:r>
                  <a:rPr lang="en-US" altLang="ko-KR" dirty="0">
                    <a:ea typeface="Cambria Math"/>
                  </a:rPr>
                  <a:t>(Positive logic: e.g., 1=A &amp; 0=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ko-KR" dirty="0">
                    <a:ea typeface="Cambria Math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ko-KR" dirty="0">
                  <a:ea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altLang="ko-KR" dirty="0">
                  <a:ea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altLang="ko-KR" dirty="0">
                  <a:ea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altLang="ko-KR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∴</m:t>
                    </m:r>
                  </m:oMath>
                </a14:m>
                <a:r>
                  <a:rPr lang="en-US" altLang="ko-KR" dirty="0">
                    <a:ea typeface="Cambria Math"/>
                  </a:rPr>
                  <a:t> Boolean expressions </a:t>
                </a:r>
                <a:r>
                  <a:rPr lang="en-US" altLang="ko-KR" dirty="0">
                    <a:ea typeface="Cambria Math"/>
                    <a:sym typeface="Wingdings" panose="05000000000000000000" pitchFamily="2" charset="2"/>
                  </a:rPr>
                  <a:t></a:t>
                </a:r>
                <a:r>
                  <a:rPr lang="en-US" altLang="ko-KR" dirty="0">
                    <a:ea typeface="Cambria Math"/>
                  </a:rPr>
                  <a:t> Electric circuit diagrams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916832"/>
                <a:ext cx="7886700" cy="4351338"/>
              </a:xfrm>
              <a:blipFill>
                <a:blip r:embed="rId2"/>
                <a:stretch>
                  <a:fillRect l="-1929" t="-1744" r="-1286"/>
                </a:stretch>
              </a:blipFill>
            </p:spPr>
            <p:txBody>
              <a:bodyPr/>
              <a:lstStyle/>
              <a:p>
                <a:r>
                  <a:rPr lang="ko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81115" y="2769344"/>
          <a:ext cx="1608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500556" y="4491797"/>
                <a:ext cx="53237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∴</m:t>
                      </m:r>
                      <m:r>
                        <a:rPr lang="en-US" altLang="ko-KR" b="1" i="1" smtClean="0">
                          <a:latin typeface="Cambria Math"/>
                        </a:rPr>
                        <m:t>𝑩𝒐𝒐𝒍𝒆𝒂𝒏</m:t>
                      </m:r>
                      <m:r>
                        <a:rPr lang="en-US" altLang="ko-KR" b="1" i="1" smtClean="0">
                          <a:latin typeface="Cambria Math"/>
                        </a:rPr>
                        <m:t> </m:t>
                      </m:r>
                      <m:r>
                        <a:rPr lang="en-US" altLang="ko-KR" b="1" i="1" smtClean="0">
                          <a:latin typeface="Cambria Math"/>
                        </a:rPr>
                        <m:t>𝒆𝒙𝒑𝒓𝒆𝒔𝒔𝒊𝒐𝒏</m:t>
                      </m:r>
                      <m:r>
                        <a:rPr lang="en-US" altLang="ko-KR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𝑨</m:t>
                          </m:r>
                        </m:e>
                      </m:acc>
                      <m:r>
                        <a:rPr lang="en-US" altLang="ko-KR" b="1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𝑩</m:t>
                          </m:r>
                        </m:e>
                      </m:acc>
                      <m:r>
                        <a:rPr lang="en-US" altLang="ko-KR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b="1" i="1">
                          <a:latin typeface="Cambria Math"/>
                        </a:rPr>
                        <m:t>𝑨</m:t>
                      </m:r>
                      <m:r>
                        <a:rPr lang="en-US" altLang="ko-KR" b="1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b="1" i="1" smtClean="0">
                          <a:latin typeface="Cambria Math"/>
                          <a:ea typeface="Cambria Math"/>
                        </a:rPr>
                        <m:t>𝑩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556" y="4491797"/>
                <a:ext cx="5323765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500556" y="3498556"/>
                <a:ext cx="12874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𝑨</m:t>
                          </m:r>
                        </m:e>
                      </m:acc>
                      <m:r>
                        <a:rPr lang="en-US" altLang="ko-KR" b="1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556" y="3498556"/>
                <a:ext cx="1287467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22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500556" y="3846922"/>
                <a:ext cx="1287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=</m:t>
                      </m:r>
                      <m:r>
                        <a:rPr lang="en-US" altLang="ko-KR" b="1" i="1" smtClean="0">
                          <a:latin typeface="Cambria Math"/>
                        </a:rPr>
                        <m:t>𝑨</m:t>
                      </m:r>
                      <m:r>
                        <a:rPr lang="en-US" altLang="ko-KR" b="1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b="1" i="1" smtClean="0">
                          <a:latin typeface="Cambria Math"/>
                          <a:ea typeface="Cambria Math"/>
                        </a:rPr>
                        <m:t>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556" y="3846922"/>
                <a:ext cx="128746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>
            <a:cxnSpLocks/>
            <a:endCxn id="7" idx="1"/>
          </p:cNvCxnSpPr>
          <p:nvPr/>
        </p:nvCxnSpPr>
        <p:spPr>
          <a:xfrm>
            <a:off x="2555776" y="3683222"/>
            <a:ext cx="9447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987824" y="4040339"/>
            <a:ext cx="5127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3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5) Draw the circuit!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4423" y="1916832"/>
                <a:ext cx="1471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𝑨</m:t>
                          </m:r>
                        </m:e>
                      </m:acc>
                      <m:r>
                        <a:rPr lang="en-US" altLang="ko-KR" b="1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𝑩</m:t>
                          </m:r>
                        </m:e>
                      </m:acc>
                      <m:r>
                        <a:rPr lang="en-US" altLang="ko-KR" b="1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b="1" i="1">
                          <a:latin typeface="Cambria Math"/>
                        </a:rPr>
                        <m:t>𝑨</m:t>
                      </m:r>
                      <m:r>
                        <a:rPr lang="en-US" altLang="ko-KR" b="1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b="1" i="1">
                          <a:latin typeface="Cambria Math"/>
                          <a:ea typeface="Cambria Math"/>
                        </a:rPr>
                        <m:t>𝑩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23" y="1916832"/>
                <a:ext cx="147187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95550"/>
            <a:ext cx="54864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691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305"/>
            <a:ext cx="8229600" cy="1143000"/>
          </a:xfrm>
        </p:spPr>
        <p:txBody>
          <a:bodyPr/>
          <a:lstStyle/>
          <a:p>
            <a:r>
              <a:rPr lang="en-US" altLang="ko-KR" dirty="0">
                <a:ea typeface="Cambria Math"/>
              </a:rPr>
              <a:t>4) Boolean Expression Extraction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2911"/>
                <a:ext cx="8515350" cy="114300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/>
                  <a:t>Examples</a:t>
                </a:r>
              </a:p>
              <a:p>
                <a:pPr marL="400050" lvl="1" indent="0">
                  <a:buNone/>
                </a:pPr>
                <a:r>
                  <a:rPr lang="en-US" altLang="ko-KR" dirty="0"/>
                  <a:t>Sum of Products </a:t>
                </a:r>
                <a:r>
                  <a:rPr lang="en-US" altLang="ko-KR" dirty="0">
                    <a:ea typeface="Cambria Math"/>
                  </a:rPr>
                  <a:t>(Positive logic: e.g., 1=A &amp; 0=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ko-KR" dirty="0">
                    <a:ea typeface="Cambria Math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ko-KR" dirty="0">
                  <a:ea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altLang="ko-KR" dirty="0">
                  <a:ea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altLang="ko-KR" dirty="0">
                  <a:ea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altLang="ko-KR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2911"/>
                <a:ext cx="8515350" cy="1143000"/>
              </a:xfrm>
              <a:blipFill>
                <a:blip r:embed="rId2"/>
                <a:stretch>
                  <a:fillRect l="-1937" t="-7692" b="-9890"/>
                </a:stretch>
              </a:blipFill>
            </p:spPr>
            <p:txBody>
              <a:bodyPr/>
              <a:lstStyle/>
              <a:p>
                <a:r>
                  <a:rPr lang="ko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937519"/>
              </p:ext>
            </p:extLst>
          </p:nvPr>
        </p:nvGraphicFramePr>
        <p:xfrm>
          <a:off x="737751" y="2576084"/>
          <a:ext cx="3024336" cy="252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60D58E1-F802-5B08-C4C7-8F6CC1343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667663"/>
              </p:ext>
            </p:extLst>
          </p:nvPr>
        </p:nvGraphicFramePr>
        <p:xfrm>
          <a:off x="4714875" y="2996952"/>
          <a:ext cx="3672410" cy="2099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3959686507"/>
                    </a:ext>
                  </a:extLst>
                </a:gridCol>
              </a:tblGrid>
              <a:tr h="6998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A     B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00             01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848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Practical Example</a:t>
            </a:r>
          </a:p>
        </p:txBody>
      </p:sp>
    </p:spTree>
    <p:extLst>
      <p:ext uri="{BB962C8B-B14F-4D97-AF65-F5344CB8AC3E}">
        <p14:creationId xmlns:p14="http://schemas.microsoft.com/office/powerpoint/2010/main" val="3185035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Let’s think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Build a 1-bit binary adder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/>
              <a:t>0 + 0 = 0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/>
              <a:t>0 + 1 = 1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/>
              <a:t>1 + 0 = 1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/>
              <a:t>1 + 1 = 0 and a carry</a:t>
            </a:r>
          </a:p>
        </p:txBody>
      </p:sp>
    </p:spTree>
    <p:extLst>
      <p:ext uri="{BB962C8B-B14F-4D97-AF65-F5344CB8AC3E}">
        <p14:creationId xmlns:p14="http://schemas.microsoft.com/office/powerpoint/2010/main" val="303985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Let’s think (</a:t>
            </a:r>
            <a:r>
              <a:rPr lang="en-US" altLang="ko-KR" dirty="0" err="1"/>
              <a:t>cont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have two 1-bit binary values for addition: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99592" y="2204864"/>
          <a:ext cx="2015936" cy="1574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</a:t>
                      </a:r>
                      <a:endParaRPr lang="ko-KR" altLang="en-US" sz="1600" b="1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B</a:t>
                      </a:r>
                      <a:endParaRPr lang="ko-KR" altLang="en-US" sz="1600" b="1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</a:t>
                      </a:r>
                      <a:endParaRPr lang="ko-KR" altLang="en-US" sz="1600" b="1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C</a:t>
                      </a:r>
                      <a:endParaRPr lang="ko-KR" altLang="en-US" sz="1600" b="1" dirty="0"/>
                    </a:p>
                  </a:txBody>
                  <a:tcPr marL="71118" marR="71118" marT="35559" marB="355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 marL="71118" marR="71118" marT="35559" marB="3555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 marL="71118" marR="71118" marT="35559" marB="3555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 marL="71118" marR="71118" marT="35559" marB="3555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 marL="71118" marR="71118" marT="35559" marB="3555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180024" y="2492896"/>
          <a:ext cx="1608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199465" y="3912511"/>
                <a:ext cx="282147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∴</m:t>
                      </m:r>
                      <m:r>
                        <a:rPr lang="en-US" altLang="ko-KR" b="1" i="1" smtClean="0">
                          <a:latin typeface="Cambria Math"/>
                        </a:rPr>
                        <m:t>𝑩𝒐𝒐𝒍𝒆𝒂𝒏</m:t>
                      </m:r>
                      <m:r>
                        <a:rPr lang="en-US" altLang="ko-KR" b="1" i="1" smtClean="0">
                          <a:latin typeface="Cambria Math"/>
                        </a:rPr>
                        <m:t> </m:t>
                      </m:r>
                      <m:r>
                        <a:rPr lang="en-US" altLang="ko-KR" b="1" i="1" smtClean="0">
                          <a:latin typeface="Cambria Math"/>
                        </a:rPr>
                        <m:t>𝒆𝒙𝒑𝒓𝒆𝒔𝒔𝒊𝒐𝒏</m:t>
                      </m:r>
                    </m:oMath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𝑨</m:t>
                          </m:r>
                        </m:e>
                      </m:acc>
                      <m:r>
                        <a:rPr lang="en-US" altLang="ko-KR" b="1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b="1" i="1">
                          <a:latin typeface="Cambria Math"/>
                          <a:ea typeface="Cambria Math"/>
                        </a:rPr>
                        <m:t>𝑩</m:t>
                      </m:r>
                      <m:r>
                        <a:rPr lang="en-US" altLang="ko-KR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b="1" i="1">
                          <a:latin typeface="Cambria Math"/>
                        </a:rPr>
                        <m:t>𝑨</m:t>
                      </m:r>
                      <m:r>
                        <a:rPr lang="en-US" altLang="ko-KR" b="1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latin typeface="Cambria Math"/>
                              <a:ea typeface="Cambria Math"/>
                            </a:rPr>
                            <m:t>𝑩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ko-KR" b="1" i="1" smtClean="0">
                          <a:latin typeface="Cambria Math"/>
                          <a:ea typeface="Cambria Math"/>
                        </a:rPr>
                        <m:t>𝑨</m:t>
                      </m:r>
                      <m:r>
                        <a:rPr lang="en-US" altLang="ko-KR" b="1" i="1">
                          <a:latin typeface="Cambria Math"/>
                          <a:ea typeface="Cambria Math"/>
                          <a:sym typeface="Symbol"/>
                        </a:rPr>
                        <m:t></m:t>
                      </m:r>
                      <m:r>
                        <a:rPr lang="en-US" altLang="ko-KR" b="1" i="1" smtClean="0">
                          <a:latin typeface="Cambria Math"/>
                          <a:ea typeface="Cambria Math"/>
                        </a:rPr>
                        <m:t>𝑩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465" y="3912511"/>
                <a:ext cx="2821477" cy="923330"/>
              </a:xfrm>
              <a:prstGeom prst="rect">
                <a:avLst/>
              </a:prstGeom>
              <a:blipFill rotWithShape="1">
                <a:blip r:embed="rId2"/>
                <a:stretch>
                  <a:fillRect r="-97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5199465" y="3222108"/>
                <a:ext cx="1287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𝑨</m:t>
                          </m:r>
                        </m:e>
                      </m:acc>
                      <m:r>
                        <a:rPr lang="en-US" altLang="ko-KR" b="1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b="1" i="1">
                          <a:latin typeface="Cambria Math"/>
                          <a:ea typeface="Cambria Math"/>
                        </a:rPr>
                        <m:t>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465" y="3222108"/>
                <a:ext cx="128746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5199465" y="3570474"/>
                <a:ext cx="1287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=</m:t>
                      </m:r>
                      <m:r>
                        <a:rPr lang="en-US" altLang="ko-KR" b="1" i="1" smtClean="0">
                          <a:latin typeface="Cambria Math"/>
                        </a:rPr>
                        <m:t>𝑨</m:t>
                      </m:r>
                      <m:r>
                        <a:rPr lang="en-US" altLang="ko-KR" b="1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465" y="3570474"/>
                <a:ext cx="1287468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222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endCxn id="7" idx="1"/>
          </p:cNvCxnSpPr>
          <p:nvPr/>
        </p:nvCxnSpPr>
        <p:spPr>
          <a:xfrm>
            <a:off x="4686733" y="3406774"/>
            <a:ext cx="5127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279575" y="3763891"/>
            <a:ext cx="9198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146015" y="4448365"/>
          <a:ext cx="1608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5148064" y="5867980"/>
                <a:ext cx="34531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∴</m:t>
                      </m:r>
                      <m:r>
                        <a:rPr lang="en-US" altLang="ko-KR" b="1" i="1" smtClean="0">
                          <a:latin typeface="Cambria Math"/>
                        </a:rPr>
                        <m:t>𝑩𝒐𝒐𝒍𝒆𝒂𝒏</m:t>
                      </m:r>
                      <m:r>
                        <a:rPr lang="en-US" altLang="ko-KR" b="1" i="1" smtClean="0">
                          <a:latin typeface="Cambria Math"/>
                        </a:rPr>
                        <m:t> </m:t>
                      </m:r>
                      <m:r>
                        <a:rPr lang="en-US" altLang="ko-KR" b="1" i="1" smtClean="0">
                          <a:latin typeface="Cambria Math"/>
                        </a:rPr>
                        <m:t>𝒆𝒙𝒑𝒓𝒆𝒔𝒔𝒊𝒐𝒏</m:t>
                      </m:r>
                      <m:r>
                        <a:rPr lang="en-US" altLang="ko-KR" b="1" i="1" smtClean="0">
                          <a:latin typeface="Cambria Math"/>
                        </a:rPr>
                        <m:t>=</m:t>
                      </m:r>
                      <m:r>
                        <a:rPr lang="en-US" altLang="ko-KR" b="1" i="1" smtClean="0">
                          <a:latin typeface="Cambria Math"/>
                        </a:rPr>
                        <m:t>𝑨</m:t>
                      </m:r>
                      <m:r>
                        <a:rPr lang="en-US" altLang="ko-KR" b="1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5867980"/>
                <a:ext cx="3453189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5165456" y="5525943"/>
                <a:ext cx="11769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𝑷</m:t>
                      </m:r>
                      <m:r>
                        <a:rPr lang="en-US" altLang="ko-KR" b="1" i="1" smtClean="0">
                          <a:latin typeface="Cambria Math"/>
                        </a:rPr>
                        <m:t>=</m:t>
                      </m:r>
                      <m:r>
                        <a:rPr lang="en-US" altLang="ko-KR" b="1" i="1" smtClean="0">
                          <a:latin typeface="Cambria Math"/>
                        </a:rPr>
                        <m:t>𝑨</m:t>
                      </m:r>
                      <m:r>
                        <a:rPr lang="en-US" altLang="ko-KR" b="1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456" y="5525943"/>
                <a:ext cx="117692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/>
          <p:nvPr/>
        </p:nvCxnSpPr>
        <p:spPr>
          <a:xfrm>
            <a:off x="4652724" y="5710609"/>
            <a:ext cx="5127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3848" y="216421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 (sum)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3848" y="4114539"/>
            <a:ext cx="139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 (Carry-out)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97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Half Adder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two one-bit binary numbers.</a:t>
            </a: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456905"/>
              </p:ext>
            </p:extLst>
          </p:nvPr>
        </p:nvGraphicFramePr>
        <p:xfrm>
          <a:off x="1547664" y="3068960"/>
          <a:ext cx="201600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endParaRPr lang="ko-KR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endParaRPr lang="ko-KR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47805" y="4774084"/>
            <a:ext cx="1215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&lt;Truth Table&gt;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23695"/>
              </p:ext>
            </p:extLst>
          </p:nvPr>
        </p:nvGraphicFramePr>
        <p:xfrm>
          <a:off x="4191278" y="3062933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189602" y="4793829"/>
            <a:ext cx="1470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ko-KR" sz="1400" dirty="0" err="1">
                <a:latin typeface="Times New Roman" pitchFamily="18" charset="0"/>
                <a:cs typeface="Times New Roman" pitchFamily="18" charset="0"/>
              </a:rPr>
              <a:t>Karnaugh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Map&gt;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55530" y="4505797"/>
                <a:ext cx="17295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/>
                        </a:rPr>
                        <m:t>𝑺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𝑨</m:t>
                      </m:r>
                      <m:r>
                        <a:rPr lang="en-US" altLang="ko-KR" sz="1600" b="1" i="1" smtClean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ko-KR" sz="1600" b="1" i="1" smtClean="0">
                              <a:latin typeface="Cambria Math"/>
                              <a:ea typeface="Cambria Math"/>
                            </a:rPr>
                            <m:t>𝑩</m:t>
                          </m:r>
                        </m:e>
                      </m:acc>
                      <m:r>
                        <a:rPr lang="en-US" altLang="ko-KR" sz="1600" b="1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1" i="1" smtClean="0">
                              <a:latin typeface="Cambria Math"/>
                            </a:rPr>
                            <m:t>𝑨</m:t>
                          </m:r>
                        </m:e>
                      </m:acc>
                      <m:r>
                        <a:rPr lang="en-US" altLang="ko-KR" sz="1600" b="1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sz="1600" b="1" i="1" smtClean="0">
                          <a:latin typeface="Cambria Math"/>
                          <a:ea typeface="Cambria Math"/>
                        </a:rPr>
                        <m:t>𝑩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530" y="4505797"/>
                <a:ext cx="172957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691271"/>
              </p:ext>
            </p:extLst>
          </p:nvPr>
        </p:nvGraphicFramePr>
        <p:xfrm>
          <a:off x="6271015" y="3065797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803623" y="4505797"/>
                <a:ext cx="10807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/>
                        </a:rPr>
                        <m:t>𝑪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𝑨</m:t>
                      </m:r>
                      <m:r>
                        <a:rPr lang="en-US" altLang="ko-KR" sz="1600" b="1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sz="1600" b="1" i="1" smtClean="0">
                          <a:latin typeface="Cambria Math"/>
                          <a:ea typeface="Cambria Math"/>
                        </a:rPr>
                        <m:t>𝑩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623" y="4505797"/>
                <a:ext cx="1080745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US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541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50CC99-E7CF-D0FD-D999-0B4491BE55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88" y="3973453"/>
            <a:ext cx="5830416" cy="2193163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A293C6C-BD4B-C3ED-2153-36BC481F6CD2}"/>
              </a:ext>
            </a:extLst>
          </p:cNvPr>
          <p:cNvSpPr txBox="1">
            <a:spLocks/>
          </p:cNvSpPr>
          <p:nvPr/>
        </p:nvSpPr>
        <p:spPr>
          <a:xfrm>
            <a:off x="251520" y="907948"/>
            <a:ext cx="7202365" cy="132556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Binary Decoder in Digital Logical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59A94-11AE-25BA-E1AE-B6263636F086}"/>
              </a:ext>
            </a:extLst>
          </p:cNvPr>
          <p:cNvSpPr txBox="1"/>
          <p:nvPr/>
        </p:nvSpPr>
        <p:spPr>
          <a:xfrm>
            <a:off x="251520" y="1565113"/>
            <a:ext cx="83529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US" sz="2400" b="0" i="0" u="none" strike="noStrike" dirty="0">
                <a:effectLst/>
                <a:latin typeface="Arial" panose="020B0604020202020204" pitchFamily="34" charset="0"/>
              </a:rPr>
              <a:t>An n-to-m decoder converts inputs into output with multiple bit inputs resulting in 2^n outputs.</a:t>
            </a:r>
            <a:endParaRPr lang="ko-Kore-US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B5F37A-7706-55A1-B6AE-96EDCF08D585}"/>
              </a:ext>
            </a:extLst>
          </p:cNvPr>
          <p:cNvSpPr txBox="1"/>
          <p:nvPr/>
        </p:nvSpPr>
        <p:spPr>
          <a:xfrm>
            <a:off x="251520" y="2447926"/>
            <a:ext cx="85689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decoder works by producing all possible outputs of 2^n depending on if the input is on or off, producing only one positive output for each unique combination of inputs.</a:t>
            </a:r>
            <a:endParaRPr lang="ko-Kore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6303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5B4E9ED-F7D0-6D05-33A2-1AC935C278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564904"/>
            <a:ext cx="3207774" cy="3429000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CB886EB2-87E0-01DB-C101-24788B94D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29000"/>
            <a:ext cx="4536505" cy="13846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2AEDFA4-AD6E-6F40-0797-D12DAE769598}"/>
              </a:ext>
            </a:extLst>
          </p:cNvPr>
          <p:cNvSpPr txBox="1">
            <a:spLocks/>
          </p:cNvSpPr>
          <p:nvPr/>
        </p:nvSpPr>
        <p:spPr>
          <a:xfrm>
            <a:off x="251520" y="907948"/>
            <a:ext cx="7202365" cy="132556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Binary Decoder in Digital Logical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0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Circuit Design Tutorial</a:t>
            </a:r>
          </a:p>
        </p:txBody>
      </p:sp>
    </p:spTree>
    <p:extLst>
      <p:ext uri="{BB962C8B-B14F-4D97-AF65-F5344CB8AC3E}">
        <p14:creationId xmlns:p14="http://schemas.microsoft.com/office/powerpoint/2010/main" val="407351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design a logical circuit</a:t>
            </a:r>
            <a:endParaRPr lang="ko-KR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1127" y="3308980"/>
            <a:ext cx="8280079" cy="840100"/>
            <a:chOff x="431127" y="3308980"/>
            <a:chExt cx="8280079" cy="840100"/>
          </a:xfrm>
        </p:grpSpPr>
        <p:sp>
          <p:nvSpPr>
            <p:cNvPr id="4" name="Rectangle 3"/>
            <p:cNvSpPr/>
            <p:nvPr/>
          </p:nvSpPr>
          <p:spPr>
            <a:xfrm>
              <a:off x="431127" y="3308980"/>
              <a:ext cx="1321349" cy="840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Algorithm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75307" y="3308980"/>
              <a:ext cx="1321349" cy="840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Truth table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45678" y="3308980"/>
              <a:ext cx="1321349" cy="840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Boolean </a:t>
              </a:r>
              <a:br>
                <a:rPr lang="en-US" dirty="0"/>
              </a:br>
              <a:r>
                <a:rPr lang="en-US" dirty="0"/>
                <a:t>Expression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89857" y="3308980"/>
              <a:ext cx="1321349" cy="840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Circuit </a:t>
              </a:r>
              <a:br>
                <a:rPr lang="en-US" dirty="0"/>
              </a:br>
              <a:r>
                <a:rPr lang="en-US" dirty="0"/>
                <a:t>Drawing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52476" y="3729030"/>
              <a:ext cx="42283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240837" y="3729030"/>
              <a:ext cx="40484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967027" y="3729030"/>
              <a:ext cx="4228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919488" y="3308980"/>
              <a:ext cx="1321349" cy="840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Karnaugh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/>
                <a:t>Map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496656" y="3729030"/>
              <a:ext cx="4228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B7AEAF-1627-8D74-5A70-A9F1E9AE7474}"/>
              </a:ext>
            </a:extLst>
          </p:cNvPr>
          <p:cNvSpPr/>
          <p:nvPr/>
        </p:nvSpPr>
        <p:spPr>
          <a:xfrm>
            <a:off x="3779912" y="2924944"/>
            <a:ext cx="3384376" cy="1581912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27713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Algorithm Establishment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 the computer programmer’s perspective</a:t>
            </a:r>
            <a:endParaRPr lang="en-US" altLang="ko-KR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altLang="ko-KR" dirty="0" err="1">
                <a:sym typeface="Wingdings" pitchFamily="2" charset="2"/>
              </a:rPr>
              <a:t>boolean</a:t>
            </a:r>
            <a:r>
              <a:rPr lang="en-US" altLang="ko-KR" dirty="0">
                <a:sym typeface="Wingdings" pitchFamily="2" charset="2"/>
              </a:rPr>
              <a:t> input1, input2;</a:t>
            </a:r>
          </a:p>
          <a:p>
            <a:pPr marL="457200" lvl="1" indent="0">
              <a:buNone/>
            </a:pPr>
            <a:r>
              <a:rPr lang="en-US" altLang="ko-KR" dirty="0" err="1">
                <a:sym typeface="Wingdings" pitchFamily="2" charset="2"/>
              </a:rPr>
              <a:t>scanf</a:t>
            </a:r>
            <a:r>
              <a:rPr lang="en-US" altLang="ko-KR" dirty="0">
                <a:sym typeface="Wingdings" pitchFamily="2" charset="2"/>
              </a:rPr>
              <a:t> (%d, &amp;input1);</a:t>
            </a:r>
          </a:p>
          <a:p>
            <a:pPr marL="457200" lvl="1" indent="0">
              <a:buNone/>
            </a:pPr>
            <a:r>
              <a:rPr lang="en-US" altLang="ko-KR" dirty="0" err="1">
                <a:sym typeface="Wingdings" pitchFamily="2" charset="2"/>
              </a:rPr>
              <a:t>scanf</a:t>
            </a:r>
            <a:r>
              <a:rPr lang="en-US" altLang="ko-KR" dirty="0">
                <a:sym typeface="Wingdings" pitchFamily="2" charset="2"/>
              </a:rPr>
              <a:t> (%d, &amp;input2);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itchFamily="2" charset="2"/>
              </a:rPr>
              <a:t>if(input1 == input2)</a:t>
            </a:r>
          </a:p>
          <a:p>
            <a:pPr marL="914400" lvl="2" indent="0">
              <a:buNone/>
            </a:pPr>
            <a:r>
              <a:rPr lang="en-US" altLang="ko-KR" dirty="0" err="1">
                <a:sym typeface="Wingdings" pitchFamily="2" charset="2"/>
              </a:rPr>
              <a:t>System.out.println</a:t>
            </a:r>
            <a:r>
              <a:rPr lang="en-US" altLang="ko-KR" dirty="0">
                <a:sym typeface="Wingdings" pitchFamily="2" charset="2"/>
              </a:rPr>
              <a:t>(“output (same)\n”);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itchFamily="2" charset="2"/>
              </a:rPr>
              <a:t>else</a:t>
            </a:r>
          </a:p>
          <a:p>
            <a:pPr marL="914400" lvl="2" indent="0">
              <a:buNone/>
            </a:pPr>
            <a:r>
              <a:rPr lang="en-US" altLang="ko-KR" dirty="0" err="1">
                <a:sym typeface="Wingdings" pitchFamily="2" charset="2"/>
              </a:rPr>
              <a:t>System.out.println</a:t>
            </a:r>
            <a:r>
              <a:rPr lang="en-US" altLang="ko-KR" dirty="0">
                <a:sym typeface="Wingdings" pitchFamily="2" charset="2"/>
              </a:rPr>
              <a:t>(“(different)\n”);</a:t>
            </a:r>
          </a:p>
        </p:txBody>
      </p:sp>
    </p:spTree>
    <p:extLst>
      <p:ext uri="{BB962C8B-B14F-4D97-AF65-F5344CB8AC3E}">
        <p14:creationId xmlns:p14="http://schemas.microsoft.com/office/powerpoint/2010/main" val="183573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Algorithm Establishment (</a:t>
            </a:r>
            <a:r>
              <a:rPr lang="en-US" altLang="ko-KR" dirty="0" err="1"/>
              <a:t>cont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 the circuit designer’s perspective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Take two inputs  1-bit each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Output 1 if the same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Output 0 if different</a:t>
            </a:r>
          </a:p>
          <a:p>
            <a:endParaRPr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173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Truth Table Construction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859549"/>
              </p:ext>
            </p:extLst>
          </p:nvPr>
        </p:nvGraphicFramePr>
        <p:xfrm>
          <a:off x="2375756" y="2060848"/>
          <a:ext cx="4392488" cy="3273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2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/>
                        <a:t>A</a:t>
                      </a:r>
                      <a:endParaRPr lang="ko-KR" altLang="en-US" sz="3600" b="1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/>
                        <a:t>B</a:t>
                      </a:r>
                      <a:endParaRPr lang="ko-KR" altLang="en-US" sz="3600" b="1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/>
                        <a:t>Out</a:t>
                      </a:r>
                      <a:endParaRPr lang="ko-KR" altLang="en-US" sz="3600" b="1" dirty="0"/>
                    </a:p>
                  </a:txBody>
                  <a:tcPr marL="71118" marR="71118" marT="35559" marB="355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marL="71118" marR="71118" marT="35559" marB="3555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marL="71118" marR="71118" marT="35559" marB="3555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marL="71118" marR="71118" marT="35559" marB="3555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marL="71118" marR="71118" marT="35559" marB="3555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5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Cambria Math"/>
              </a:rPr>
              <a:t>3) </a:t>
            </a:r>
            <a:r>
              <a:rPr lang="en-US" altLang="ko-KR" dirty="0" err="1">
                <a:ea typeface="Cambria Math"/>
              </a:rPr>
              <a:t>Karnaugh</a:t>
            </a:r>
            <a:r>
              <a:rPr lang="en-US" altLang="ko-KR" dirty="0">
                <a:ea typeface="Cambria Math"/>
              </a:rPr>
              <a:t> map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ko-KR" sz="2400" dirty="0">
                    <a:ea typeface="Cambria Math"/>
                  </a:rPr>
                  <a:t>Developed by Maurice </a:t>
                </a:r>
                <a:r>
                  <a:rPr lang="en-US" altLang="ko-KR" sz="2400" dirty="0" err="1">
                    <a:ea typeface="Cambria Math"/>
                  </a:rPr>
                  <a:t>Karnaugh</a:t>
                </a:r>
                <a:r>
                  <a:rPr lang="en-US" altLang="ko-KR" sz="2400" dirty="0">
                    <a:ea typeface="Cambria Math"/>
                  </a:rPr>
                  <a:t> in 1953</a:t>
                </a:r>
              </a:p>
              <a:p>
                <a:r>
                  <a:rPr lang="en-US" altLang="ko-KR" sz="2400" dirty="0">
                    <a:ea typeface="Cambria Math"/>
                  </a:rPr>
                  <a:t>Description</a:t>
                </a:r>
              </a:p>
              <a:p>
                <a:pPr lvl="1"/>
                <a:r>
                  <a:rPr lang="en-US" altLang="ko-KR" sz="2000" dirty="0">
                    <a:ea typeface="Cambria Math"/>
                  </a:rPr>
                  <a:t>Transformation of a truth table to extract a </a:t>
                </a:r>
                <a:r>
                  <a:rPr lang="en-US" altLang="ko-KR" sz="2000" dirty="0" err="1">
                    <a:ea typeface="Cambria Math"/>
                  </a:rPr>
                  <a:t>boolean</a:t>
                </a:r>
                <a:r>
                  <a:rPr lang="en-US" altLang="ko-KR" sz="2000" dirty="0">
                    <a:ea typeface="Cambria Math"/>
                  </a:rPr>
                  <a:t> expression</a:t>
                </a:r>
              </a:p>
              <a:p>
                <a:r>
                  <a:rPr lang="en-US" altLang="ko-KR" sz="2400" dirty="0">
                    <a:ea typeface="Cambria Math"/>
                  </a:rPr>
                  <a:t>Method</a:t>
                </a:r>
              </a:p>
              <a:p>
                <a:pPr lvl="1"/>
                <a:r>
                  <a:rPr lang="en-US" altLang="ko-KR" sz="2200" dirty="0">
                    <a:solidFill>
                      <a:srgbClr val="FF0000"/>
                    </a:solidFill>
                    <a:ea typeface="Cambria Math"/>
                  </a:rPr>
                  <a:t>Sum of products (Positive logic: e.g.,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altLang="ko-KR" sz="2200" b="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ko-KR" sz="2200" dirty="0">
                    <a:solidFill>
                      <a:srgbClr val="FF0000"/>
                    </a:solidFill>
                    <a:ea typeface="Cambria Math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0=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ko-KR" sz="2200" dirty="0">
                    <a:solidFill>
                      <a:srgbClr val="FF0000"/>
                    </a:solidFill>
                    <a:ea typeface="Cambria Math"/>
                  </a:rPr>
                  <a:t>)</a:t>
                </a:r>
              </a:p>
              <a:p>
                <a:pPr lvl="1"/>
                <a:r>
                  <a:rPr lang="en-US" altLang="ko-KR" sz="2200" dirty="0">
                    <a:ea typeface="Cambria Math"/>
                  </a:rPr>
                  <a:t>Product of sums (Negative logic: e.g., 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ko-KR" sz="2200" dirty="0">
                    <a:ea typeface="Cambria Math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ko-KR" sz="2200" dirty="0">
                    <a:ea typeface="Cambria Math"/>
                  </a:rPr>
                  <a:t>)</a:t>
                </a:r>
              </a:p>
              <a:p>
                <a:r>
                  <a:rPr lang="en-US" altLang="ko-KR" sz="2400" dirty="0"/>
                  <a:t>How to build the </a:t>
                </a:r>
                <a:r>
                  <a:rPr lang="en-US" altLang="ko-KR" sz="2400" dirty="0" err="1"/>
                  <a:t>Karnaugh</a:t>
                </a:r>
                <a:r>
                  <a:rPr lang="en-US" altLang="ko-KR" sz="2400" dirty="0"/>
                  <a:t> map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ko-KR" sz="2200" dirty="0"/>
                  <a:t>One-on-one relationship between a </a:t>
                </a:r>
                <a:r>
                  <a:rPr lang="en-US" altLang="ko-KR" sz="2200" dirty="0" err="1"/>
                  <a:t>Karnaugh</a:t>
                </a:r>
                <a:r>
                  <a:rPr lang="en-US" altLang="ko-KR" sz="2200" dirty="0"/>
                  <a:t> map and an output</a:t>
                </a:r>
              </a:p>
              <a:p>
                <a:pPr lvl="2"/>
                <a:r>
                  <a:rPr lang="en-US" altLang="ko-KR" sz="1800" dirty="0"/>
                  <a:t>E.g., 3 outputs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 3 </a:t>
                </a:r>
                <a:r>
                  <a:rPr lang="en-US" altLang="ko-KR" sz="1800" dirty="0" err="1">
                    <a:sym typeface="Wingdings" panose="05000000000000000000" pitchFamily="2" charset="2"/>
                  </a:rPr>
                  <a:t>Karnaugh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 maps needed</a:t>
                </a:r>
                <a:endParaRPr lang="en-US" altLang="ko-KR" sz="18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ko-KR" sz="2200" dirty="0"/>
                  <a:t>Conversion to the 2-dimentional graph; X- and Y-axis construction</a:t>
                </a:r>
              </a:p>
              <a:p>
                <a:pPr lvl="2"/>
                <a:r>
                  <a:rPr lang="en-US" altLang="ko-KR" sz="1800" dirty="0"/>
                  <a:t>Categorize inputs to two groups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ko-KR" sz="2200" dirty="0"/>
                  <a:t>Placement of outputs to the appropriate cases</a:t>
                </a:r>
              </a:p>
              <a:p>
                <a:pPr lvl="2"/>
                <a:r>
                  <a:rPr lang="en-US" altLang="ko-KR" sz="1800" dirty="0"/>
                  <a:t>Copy outputs from a truth table to its </a:t>
                </a:r>
                <a:r>
                  <a:rPr lang="en-US" altLang="ko-KR" sz="1800" dirty="0" err="1"/>
                  <a:t>Karnaugh</a:t>
                </a:r>
                <a:r>
                  <a:rPr lang="en-US" altLang="ko-KR" sz="1800" dirty="0"/>
                  <a:t> map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ko-KR" sz="2200" dirty="0">
                    <a:ea typeface="Cambria Math"/>
                  </a:rPr>
                  <a:t>The extraction of Boolean expression (Positive logic applied)</a:t>
                </a:r>
              </a:p>
              <a:p>
                <a:pPr lvl="2"/>
                <a:r>
                  <a:rPr lang="en-US" altLang="ko-KR" sz="1800" dirty="0">
                    <a:ea typeface="Cambria Math"/>
                  </a:rPr>
                  <a:t>Make a product from each output position if its value is 1 and sum all the products.</a:t>
                </a:r>
                <a:endParaRPr lang="en-US" altLang="ko-KR" dirty="0">
                  <a:ea typeface="Cambria Math"/>
                </a:endParaRPr>
              </a:p>
              <a:p>
                <a:r>
                  <a:rPr lang="en-US" altLang="ko-KR" sz="2400" dirty="0">
                    <a:ea typeface="Cambria Math"/>
                  </a:rPr>
                  <a:t>Note</a:t>
                </a:r>
              </a:p>
              <a:p>
                <a:pPr lvl="1"/>
                <a:r>
                  <a:rPr lang="en-US" altLang="ko-KR" sz="2200" dirty="0">
                    <a:ea typeface="Cambria Math"/>
                  </a:rPr>
                  <a:t>The output positions can be grouped with the number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sz="22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ko-KR" sz="2200" i="1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/>
                            <a:ea typeface="Cambria Math"/>
                          </a:rPr>
                          <m:t>≥0</m:t>
                        </m:r>
                      </m:e>
                    </m:d>
                    <m:r>
                      <a:rPr lang="en-US" altLang="ko-KR" sz="2200" i="1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2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47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Cambria Math"/>
              </a:rPr>
              <a:t>3) </a:t>
            </a:r>
            <a:r>
              <a:rPr lang="en-US" altLang="ko-KR" dirty="0" err="1">
                <a:ea typeface="Cambria Math"/>
              </a:rPr>
              <a:t>Karnaugh</a:t>
            </a:r>
            <a:r>
              <a:rPr lang="en-US" altLang="ko-KR" dirty="0">
                <a:ea typeface="Cambria Math"/>
              </a:rPr>
              <a:t> map</a:t>
            </a:r>
            <a:r>
              <a:rPr lang="en-US" altLang="ko-KR" dirty="0"/>
              <a:t> (</a:t>
            </a:r>
            <a:r>
              <a:rPr lang="en-US" altLang="ko-KR" dirty="0" err="1"/>
              <a:t>cont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Boolean expression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altLang="ko-KR" dirty="0"/>
              <a:t>Truth table</a:t>
            </a:r>
          </a:p>
          <a:p>
            <a:pPr marL="914400" lvl="1" indent="-514350">
              <a:buFont typeface="+mj-lt"/>
              <a:buAutoNum type="arabicParenR"/>
            </a:pPr>
            <a:endParaRPr lang="en-US" altLang="ko-KR" dirty="0"/>
          </a:p>
          <a:p>
            <a:pPr marL="914400" lvl="1" indent="-514350">
              <a:buFont typeface="+mj-lt"/>
              <a:buAutoNum type="arabicParenR"/>
            </a:pPr>
            <a:endParaRPr lang="en-US" altLang="ko-KR" dirty="0"/>
          </a:p>
          <a:p>
            <a:pPr marL="914400" lvl="1" indent="-514350">
              <a:buFont typeface="+mj-lt"/>
              <a:buAutoNum type="arabicParenR"/>
            </a:pPr>
            <a:endParaRPr lang="en-US" altLang="ko-KR" dirty="0"/>
          </a:p>
          <a:p>
            <a:pPr marL="914400" lvl="1" indent="-514350">
              <a:buFont typeface="+mj-lt"/>
              <a:buAutoNum type="arabicParenR"/>
            </a:pPr>
            <a:r>
              <a:rPr lang="en-US" altLang="ko-KR" dirty="0"/>
              <a:t>Boolean expression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851920" y="2132856"/>
          <a:ext cx="2015937" cy="1574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</a:t>
                      </a:r>
                      <a:endParaRPr lang="ko-KR" altLang="en-US" sz="1600" b="1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B</a:t>
                      </a:r>
                      <a:endParaRPr lang="ko-KR" altLang="en-US" sz="1600" b="1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Out</a:t>
                      </a:r>
                      <a:endParaRPr lang="ko-KR" altLang="en-US" sz="1600" b="1" dirty="0"/>
                    </a:p>
                  </a:txBody>
                  <a:tcPr marL="71118" marR="71118" marT="35559" marB="355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71118" marR="71118" marT="35559" marB="3555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71118" marR="71118" marT="35559" marB="3555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71118" marR="71118" marT="35559" marB="3555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71118" marR="71118" marT="35559" marB="355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71118" marR="71118" marT="35559" marB="3555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954377"/>
              </p:ext>
            </p:extLst>
          </p:nvPr>
        </p:nvGraphicFramePr>
        <p:xfrm>
          <a:off x="1481115" y="4725144"/>
          <a:ext cx="1608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29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21704" y="260648"/>
            <a:ext cx="9587408" cy="11430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Cambria Math"/>
              </a:rPr>
              <a:t>3) Karnaugh map</a:t>
            </a:r>
            <a:r>
              <a:rPr lang="en-US" altLang="ko-KR" dirty="0"/>
              <a:t> to Boolean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800" dirty="0"/>
              <a:t>Rules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altLang="ko-KR" sz="2400" dirty="0"/>
              <a:t>Adjacent 1s in the K-map represents opportunities to simplify the expression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altLang="ko-KR" sz="2400" dirty="0"/>
              <a:t>The </a:t>
            </a:r>
            <a:r>
              <a:rPr lang="en-US" altLang="ko-KR" sz="2400" dirty="0" err="1"/>
              <a:t>minterms</a:t>
            </a:r>
            <a:r>
              <a:rPr lang="en-US" altLang="ko-KR" sz="2400" dirty="0"/>
              <a:t> for the final expression are found by encircling groups of 1s in the map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altLang="ko-KR" sz="2400" dirty="0" err="1"/>
              <a:t>Minterm</a:t>
            </a:r>
            <a:r>
              <a:rPr lang="en-US" altLang="ko-KR" sz="2400" dirty="0"/>
              <a:t> groups must be rectangular and must have an area that is power of 2 (i.e., 1,2,4,8..)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altLang="ko-KR" sz="2400" dirty="0"/>
              <a:t>Min term rectangles should be as large as possible without containing any 0s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altLang="ko-KR" sz="2400" dirty="0"/>
              <a:t>Groups may overlap in order to make each one larger</a:t>
            </a:r>
          </a:p>
          <a:p>
            <a:pPr marL="914400" lvl="1" indent="-514350">
              <a:buFont typeface="+mj-lt"/>
              <a:buAutoNum type="arabicParenR"/>
            </a:pPr>
            <a:endParaRPr lang="en-US" altLang="ko-KR" sz="2400" dirty="0"/>
          </a:p>
          <a:p>
            <a:pPr marL="914400" lvl="1" indent="-514350">
              <a:buFont typeface="+mj-lt"/>
              <a:buAutoNum type="arabicParenR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6547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TU_template_02</Template>
  <TotalTime>2760</TotalTime>
  <Words>822</Words>
  <Application>Microsoft Office PowerPoint</Application>
  <PresentationFormat>On-screen Show (4:3)</PresentationFormat>
  <Paragraphs>261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Calibri</vt:lpstr>
      <vt:lpstr>Cambria Math</vt:lpstr>
      <vt:lpstr>Times New Roman</vt:lpstr>
      <vt:lpstr>Wingdings</vt:lpstr>
      <vt:lpstr>Office 테마</vt:lpstr>
      <vt:lpstr>COSC 290 (Lab) #5</vt:lpstr>
      <vt:lpstr>Circuit Design Tutorial</vt:lpstr>
      <vt:lpstr>How to design a logical circuit</vt:lpstr>
      <vt:lpstr>1) Algorithm Establishment</vt:lpstr>
      <vt:lpstr>1) Algorithm Establishment (cont)</vt:lpstr>
      <vt:lpstr>2) Truth Table Construction</vt:lpstr>
      <vt:lpstr>3) Karnaugh map</vt:lpstr>
      <vt:lpstr>3) Karnaugh map (cont)</vt:lpstr>
      <vt:lpstr>3) Karnaugh map to Boolean Expression</vt:lpstr>
      <vt:lpstr>4) Boolean Expression Extraction</vt:lpstr>
      <vt:lpstr>5) Draw the circuit!</vt:lpstr>
      <vt:lpstr>4) Boolean Expression Extraction</vt:lpstr>
      <vt:lpstr>Practical Example</vt:lpstr>
      <vt:lpstr>Let’s think</vt:lpstr>
      <vt:lpstr>Let’s think (cont)</vt:lpstr>
      <vt:lpstr>Half Adder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Gabriel Amaizu</cp:lastModifiedBy>
  <cp:revision>177</cp:revision>
  <dcterms:created xsi:type="dcterms:W3CDTF">2006-10-05T04:04:58Z</dcterms:created>
  <dcterms:modified xsi:type="dcterms:W3CDTF">2024-02-29T01:52:29Z</dcterms:modified>
</cp:coreProperties>
</file>