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57" r:id="rId4"/>
    <p:sldId id="286" r:id="rId5"/>
    <p:sldId id="288" r:id="rId6"/>
    <p:sldId id="268" r:id="rId7"/>
    <p:sldId id="259" r:id="rId8"/>
    <p:sldId id="283" r:id="rId9"/>
    <p:sldId id="328" r:id="rId10"/>
    <p:sldId id="329" r:id="rId11"/>
    <p:sldId id="282" r:id="rId12"/>
    <p:sldId id="284" r:id="rId13"/>
    <p:sldId id="260" r:id="rId14"/>
    <p:sldId id="285" r:id="rId15"/>
    <p:sldId id="262" r:id="rId16"/>
    <p:sldId id="273" r:id="rId17"/>
    <p:sldId id="274" r:id="rId18"/>
    <p:sldId id="290" r:id="rId19"/>
    <p:sldId id="275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8" autoAdjust="0"/>
    <p:restoredTop sz="95030" autoAdjust="0"/>
  </p:normalViewPr>
  <p:slideViewPr>
    <p:cSldViewPr>
      <p:cViewPr varScale="1">
        <p:scale>
          <a:sx n="78" d="100"/>
          <a:sy n="78" d="100"/>
        </p:scale>
        <p:origin x="10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DA31B-BA46-4D29-8D5F-0F39B643C71B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6D093-3C31-4630-B872-CC369C7A9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9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A48CC-A792-7249-9D2E-ABB535E965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0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A48CC-A792-7249-9D2E-ABB535E965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8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6D093-3C31-4630-B872-CC369C7A93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6D093-3C31-4630-B872-CC369C7A93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99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6D093-3C31-4630-B872-CC369C7A93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33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A48CC-A792-7249-9D2E-ABB535E965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9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A48CC-A792-7249-9D2E-ABB535E965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19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A48CC-A792-7249-9D2E-ABB535E965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7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A48CC-A792-7249-9D2E-ABB535E965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0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0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7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9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1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9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4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2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5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8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COSC 290 (Lab</a:t>
            </a:r>
            <a:r>
              <a:rPr lang="en-US" altLang="ko-KR"/>
              <a:t>) #7</a:t>
            </a:r>
            <a:endParaRPr lang="ko-KR" altLang="en-US" dirty="0"/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1371600" y="4938464"/>
            <a:ext cx="6400800" cy="65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Amaizu Gabriel</a:t>
            </a:r>
          </a:p>
          <a:p>
            <a:pPr algn="r"/>
            <a:r>
              <a:rPr lang="en-US" altLang="ko-KR" dirty="0"/>
              <a:t>gamaizu1@students.towson.edu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610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17677"/>
            <a:ext cx="3768220" cy="29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Investigation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48" y="1628800"/>
            <a:ext cx="7886700" cy="4351338"/>
          </a:xfrm>
        </p:spPr>
        <p:txBody>
          <a:bodyPr/>
          <a:lstStyle/>
          <a:p>
            <a:r>
              <a:rPr lang="en-US" dirty="0"/>
              <a:t>3-input XOR (a chain of 2-input XORs)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18785" y="3571677"/>
            <a:ext cx="31711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00" y="2852936"/>
            <a:ext cx="2847683" cy="145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14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Faults on Parity Generator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565721" y="1837111"/>
            <a:ext cx="3051321" cy="3760334"/>
            <a:chOff x="3164352" y="1540874"/>
            <a:chExt cx="3051321" cy="376033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5700" y="4034383"/>
              <a:ext cx="1752600" cy="126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352" y="1540874"/>
              <a:ext cx="3051321" cy="2450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210726" y="5579953"/>
                <a:ext cx="6148030" cy="924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∗</m:t>
                      </m:r>
                      <m:r>
                        <a:rPr lang="en-US" altLang="ko-KR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𝑬𝒗𝒆𝒏</m:t>
                      </m:r>
                      <m:r>
                        <a:rPr lang="en-US" altLang="ko-KR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𝒑𝒂𝒓𝒊𝒕𝒚</m:t>
                      </m:r>
                      <m:r>
                        <a:rPr lang="en-US" altLang="ko-KR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𝒃𝒊𝒕</m:t>
                      </m:r>
                      <m:r>
                        <a:rPr lang="en-US" altLang="ko-KR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𝒈𝒆𝒏𝒆𝒓𝒂𝒕𝒐𝒓</m:t>
                      </m:r>
                      <m:r>
                        <a:rPr lang="en-US" altLang="ko-KR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𝑤𝑖𝑡h</m:t>
                      </m:r>
                      <m:r>
                        <a:rPr lang="en-US" altLang="ko-KR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3 </m:t>
                      </m:r>
                      <m:r>
                        <a:rPr lang="en-US" altLang="ko-KR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𝑖𝑛𝑝𝑢𝑡𝑠</m:t>
                      </m:r>
                    </m:oMath>
                    <m:oMath xmlns:m="http://schemas.openxmlformats.org/officeDocument/2006/math">
                      <m:r>
                        <a:rPr lang="en-US" altLang="ko-KR" i="1" dirty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altLang="ko-KR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𝐼𝑛𝑝𝑢𝑡</m:t>
                      </m:r>
                      <m:r>
                        <a:rPr lang="en-US" altLang="ko-KR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1⨁</m:t>
                      </m:r>
                      <m:r>
                        <a:rPr lang="en-US" altLang="ko-KR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𝐼𝑛𝑝𝑢𝑡</m:t>
                      </m:r>
                      <m:r>
                        <a:rPr lang="en-US" altLang="ko-KR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2⨁</m:t>
                      </m:r>
                      <m:r>
                        <a:rPr lang="en-US" altLang="ko-KR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𝐼𝑛𝑝𝑢𝑡</m:t>
                      </m:r>
                      <m:r>
                        <a:rPr lang="en-US" altLang="ko-KR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3=</m:t>
                      </m:r>
                      <m:acc>
                        <m:accPr>
                          <m:chr m:val="̅"/>
                          <m:ctrlPr>
                            <a:rPr lang="ko-KR" altLang="en-US" i="1" dirty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latin typeface="Cambria Math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ko-KR" altLang="en-US" i="1" dirty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latin typeface="Cambria Math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  <m:t>𝐵</m:t>
                          </m:r>
                        </m:e>
                      </m:acc>
                      <m:r>
                        <a:rPr lang="en-US" altLang="ko-KR" i="1" dirty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𝐶</m:t>
                      </m:r>
                      <m:r>
                        <a:rPr lang="en-US" altLang="ko-KR" i="1" dirty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ko-KR" altLang="en-US" i="1" dirty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latin typeface="Cambria Math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  <m:t>𝐴</m:t>
                          </m:r>
                        </m:e>
                      </m:acc>
                      <m:r>
                        <a:rPr lang="en-US" altLang="ko-KR" i="1" dirty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ko-KR" altLang="en-US" i="1" dirty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latin typeface="Cambria Math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</m:acc>
                      <m:r>
                        <a:rPr lang="en-US" altLang="ko-KR" i="1" dirty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+</m:t>
                      </m:r>
                      <m:r>
                        <a:rPr lang="en-US" altLang="ko-KR" i="1" dirty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ko-KR" altLang="en-US" i="1" dirty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latin typeface="Cambria Math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ko-KR" altLang="en-US" i="1" dirty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latin typeface="Cambria Math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</m:acc>
                      <m:r>
                        <a:rPr lang="en-US" altLang="ko-KR" i="1" dirty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+</m:t>
                      </m:r>
                      <m:r>
                        <a:rPr lang="en-US" altLang="ko-KR" i="1" dirty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𝐴𝐵𝐶</m:t>
                      </m:r>
                    </m:oMath>
                  </m:oMathPara>
                </a14:m>
                <a:br>
                  <a:rPr lang="en-US" altLang="ko-KR" i="1" dirty="0">
                    <a:latin typeface="Cambria Math"/>
                    <a:ea typeface="Cambria Math"/>
                    <a:cs typeface="Times New Roman" pitchFamily="18" charset="0"/>
                    <a:sym typeface="Wingdings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ea typeface="Cambria Math"/>
                        <a:cs typeface="Times New Roman" pitchFamily="18" charset="0"/>
                        <a:sym typeface="Wingdings" pitchFamily="2" charset="2"/>
                      </a:rPr>
                      <m:t>≠</m:t>
                    </m:r>
                    <m:r>
                      <a:rPr lang="en-US" altLang="ko-KR" b="1" i="1" dirty="0">
                        <a:latin typeface="Cambria Math"/>
                        <a:ea typeface="Cambria Math"/>
                        <a:cs typeface="Times New Roman" pitchFamily="18" charset="0"/>
                        <a:sym typeface="Wingdings" pitchFamily="2" charset="2"/>
                      </a:rPr>
                      <m:t>𝑨</m:t>
                    </m:r>
                    <m:r>
                      <a:rPr lang="en-US" altLang="ko-KR" b="1" i="1" dirty="0">
                        <a:latin typeface="Cambria Math"/>
                        <a:ea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b="1" i="1" dirty="0">
                        <a:latin typeface="Cambria Math"/>
                        <a:ea typeface="Cambria Math"/>
                        <a:cs typeface="Times New Roman" pitchFamily="18" charset="0"/>
                        <a:sym typeface="Wingdings" pitchFamily="2" charset="2"/>
                      </a:rPr>
                      <m:t>𝑿𝑶𝑹</m:t>
                    </m:r>
                    <m:r>
                      <a:rPr lang="en-US" altLang="ko-KR" b="1" i="1" dirty="0">
                        <a:latin typeface="Cambria Math"/>
                        <a:ea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b="1" i="1" dirty="0">
                        <a:latin typeface="Cambria Math"/>
                        <a:ea typeface="Cambria Math"/>
                        <a:cs typeface="Times New Roman" pitchFamily="18" charset="0"/>
                        <a:sym typeface="Wingdings" pitchFamily="2" charset="2"/>
                      </a:rPr>
                      <m:t>𝒈𝒂𝒕𝒆</m:t>
                    </m:r>
                    <m:r>
                      <a:rPr lang="en-US" altLang="ko-KR" b="1" i="1" dirty="0">
                        <a:latin typeface="Cambria Math"/>
                        <a:ea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b="1" i="1" dirty="0">
                        <a:latin typeface="Cambria Math"/>
                        <a:ea typeface="Cambria Math"/>
                        <a:cs typeface="Times New Roman" pitchFamily="18" charset="0"/>
                        <a:sym typeface="Wingdings" pitchFamily="2" charset="2"/>
                      </a:rPr>
                      <m:t>𝒘𝒊𝒕𝒉</m:t>
                    </m:r>
                    <m:r>
                      <a:rPr lang="en-US" altLang="ko-KR" b="1" i="1" dirty="0">
                        <a:latin typeface="Cambria Math"/>
                        <a:ea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b="1" i="1" dirty="0">
                        <a:latin typeface="Cambria Math"/>
                        <a:ea typeface="Cambria Math"/>
                        <a:cs typeface="Times New Roman" pitchFamily="18" charset="0"/>
                        <a:sym typeface="Wingdings" pitchFamily="2" charset="2"/>
                      </a:rPr>
                      <m:t>𝟑</m:t>
                    </m:r>
                    <m:r>
                      <a:rPr lang="en-US" altLang="ko-KR" b="1" i="1" dirty="0">
                        <a:latin typeface="Cambria Math"/>
                        <a:ea typeface="Cambria Math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b="1" i="1" dirty="0">
                        <a:latin typeface="Cambria Math"/>
                        <a:ea typeface="Cambria Math"/>
                        <a:cs typeface="Times New Roman" pitchFamily="18" charset="0"/>
                        <a:sym typeface="Wingdings" pitchFamily="2" charset="2"/>
                      </a:rPr>
                      <m:t>𝒊𝒏𝒑𝒖𝒕𝒔</m:t>
                    </m:r>
                  </m:oMath>
                </a14:m>
                <a:r>
                  <a:rPr lang="en-US" altLang="ko-KR" b="1" i="1" dirty="0">
                    <a:latin typeface="Cambria Math"/>
                    <a:ea typeface="Cambria Math"/>
                    <a:cs typeface="Times New Roman" pitchFamily="18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cs typeface="Times New Roman" pitchFamily="18" charset="0"/>
                        <a:sym typeface="Wingdings" pitchFamily="2" charset="2"/>
                      </a:rPr>
                      <m:t>=</m:t>
                    </m:r>
                    <m:acc>
                      <m:accPr>
                        <m:chr m:val="̅"/>
                        <m:ctrlPr>
                          <a:rPr lang="ko-KR" altLang="en-US" i="1" dirty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Cambria Math"/>
                            <a:cs typeface="Times New Roman" pitchFamily="18" charset="0"/>
                            <a:sym typeface="Wingdings" pitchFamily="2" charset="2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ko-KR" altLang="en-US" i="1" dirty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Cambria Math"/>
                            <a:cs typeface="Times New Roman" pitchFamily="18" charset="0"/>
                            <a:sym typeface="Wingdings" pitchFamily="2" charset="2"/>
                          </a:rPr>
                          <m:t>𝐵</m:t>
                        </m:r>
                      </m:e>
                    </m:acc>
                    <m:r>
                      <a:rPr lang="en-US" altLang="ko-KR" i="1" dirty="0">
                        <a:latin typeface="Cambria Math"/>
                        <a:ea typeface="Cambria Math"/>
                        <a:cs typeface="Times New Roman" pitchFamily="18" charset="0"/>
                        <a:sym typeface="Wingdings" pitchFamily="2" charset="2"/>
                      </a:rPr>
                      <m:t>𝐶</m:t>
                    </m:r>
                    <m:r>
                      <a:rPr lang="en-US" altLang="ko-KR" i="1" dirty="0">
                        <a:latin typeface="Cambria Math"/>
                        <a:ea typeface="Cambria Math"/>
                        <a:cs typeface="Times New Roman" pitchFamily="18" charset="0"/>
                        <a:sym typeface="Wingdings" pitchFamily="2" charset="2"/>
                      </a:rPr>
                      <m:t>+</m:t>
                    </m:r>
                    <m:acc>
                      <m:accPr>
                        <m:chr m:val="̅"/>
                        <m:ctrlPr>
                          <a:rPr lang="ko-KR" altLang="en-US" i="1" dirty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Cambria Math"/>
                            <a:cs typeface="Times New Roman" pitchFamily="18" charset="0"/>
                            <a:sym typeface="Wingdings" pitchFamily="2" charset="2"/>
                          </a:rPr>
                          <m:t>𝐴</m:t>
                        </m:r>
                      </m:e>
                    </m:acc>
                    <m:r>
                      <a:rPr lang="en-US" altLang="ko-KR" i="1" dirty="0">
                        <a:latin typeface="Cambria Math"/>
                        <a:ea typeface="Cambria Math"/>
                        <a:cs typeface="Times New Roman" pitchFamily="18" charset="0"/>
                        <a:sym typeface="Wingdings" pitchFamily="2" charset="2"/>
                      </a:rPr>
                      <m:t>𝐵</m:t>
                    </m:r>
                    <m:acc>
                      <m:accPr>
                        <m:chr m:val="̅"/>
                        <m:ctrlPr>
                          <a:rPr lang="ko-KR" altLang="en-US" i="1" dirty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Cambria Math"/>
                            <a:cs typeface="Times New Roman" pitchFamily="18" charset="0"/>
                            <a:sym typeface="Wingdings" pitchFamily="2" charset="2"/>
                          </a:rPr>
                          <m:t>𝐶</m:t>
                        </m:r>
                      </m:e>
                    </m:acc>
                    <m:r>
                      <a:rPr lang="en-US" altLang="ko-KR" i="1" dirty="0">
                        <a:latin typeface="Cambria Math"/>
                        <a:ea typeface="Cambria Math"/>
                        <a:cs typeface="Times New Roman" pitchFamily="18" charset="0"/>
                        <a:sym typeface="Wingdings" pitchFamily="2" charset="2"/>
                      </a:rPr>
                      <m:t>+</m:t>
                    </m:r>
                    <m:r>
                      <a:rPr lang="en-US" altLang="ko-KR" i="1" dirty="0">
                        <a:latin typeface="Cambria Math"/>
                        <a:ea typeface="Cambria Math"/>
                        <a:cs typeface="Times New Roman" pitchFamily="18" charset="0"/>
                        <a:sym typeface="Wingdings" pitchFamily="2" charset="2"/>
                      </a:rPr>
                      <m:t>𝐴</m:t>
                    </m:r>
                    <m:acc>
                      <m:accPr>
                        <m:chr m:val="̅"/>
                        <m:ctrlPr>
                          <a:rPr lang="ko-KR" altLang="en-US" i="1" dirty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Cambria Math"/>
                            <a:cs typeface="Times New Roman" pitchFamily="18" charset="0"/>
                            <a:sym typeface="Wingdings" pitchFamily="2" charset="2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ko-KR" altLang="en-US" i="1" dirty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Cambria Math"/>
                            <a:cs typeface="Times New Roman" pitchFamily="18" charset="0"/>
                            <a:sym typeface="Wingdings" pitchFamily="2" charset="2"/>
                          </a:rPr>
                          <m:t>𝐶</m:t>
                        </m:r>
                      </m:e>
                    </m:acc>
                    <m:r>
                      <a:rPr lang="en-US" altLang="ko-KR" i="1" strike="sngStrike" dirty="0">
                        <a:latin typeface="Cambria Math"/>
                        <a:ea typeface="Cambria Math"/>
                        <a:cs typeface="Times New Roman" pitchFamily="18" charset="0"/>
                        <a:sym typeface="Wingdings" pitchFamily="2" charset="2"/>
                      </a:rPr>
                      <m:t>+</m:t>
                    </m:r>
                    <m:r>
                      <a:rPr lang="en-US" altLang="ko-KR" i="1" strike="sngStrike" dirty="0">
                        <a:latin typeface="Cambria Math"/>
                        <a:ea typeface="Cambria Math"/>
                        <a:cs typeface="Times New Roman" pitchFamily="18" charset="0"/>
                        <a:sym typeface="Wingdings" pitchFamily="2" charset="2"/>
                      </a:rPr>
                      <m:t>𝐴𝐵𝐶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726" y="5579953"/>
                <a:ext cx="6148030" cy="924484"/>
              </a:xfrm>
              <a:prstGeom prst="rect">
                <a:avLst/>
              </a:prstGeom>
              <a:blipFill rotWithShape="1">
                <a:blip r:embed="rId4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1190335" y="1837112"/>
            <a:ext cx="2962275" cy="3760333"/>
            <a:chOff x="1152574" y="713901"/>
            <a:chExt cx="2962275" cy="37603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87" y="3207409"/>
              <a:ext cx="1390650" cy="126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574" y="713901"/>
              <a:ext cx="2962275" cy="1952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Oval 9"/>
          <p:cNvSpPr/>
          <p:nvPr/>
        </p:nvSpPr>
        <p:spPr>
          <a:xfrm>
            <a:off x="6173190" y="4965846"/>
            <a:ext cx="28803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0726" y="1340768"/>
            <a:ext cx="246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mbria Math"/>
                <a:ea typeface="Cambria Math"/>
                <a:cs typeface="Times New Roman" pitchFamily="18" charset="0"/>
                <a:sym typeface="Wingdings" pitchFamily="2" charset="2"/>
              </a:rPr>
              <a:t>A XOR gate w/ 3 inputs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35498" y="1340768"/>
            <a:ext cx="2475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mbria Math"/>
                <a:ea typeface="Cambria Math"/>
                <a:cs typeface="Times New Roman" pitchFamily="18" charset="0"/>
                <a:sym typeface="Wingdings" pitchFamily="2" charset="2"/>
              </a:rPr>
              <a:t>XOR gates w/ 3 inputs, </a:t>
            </a:r>
          </a:p>
          <a:p>
            <a:r>
              <a:rPr lang="en-US" altLang="ko-KR" dirty="0">
                <a:latin typeface="Cambria Math"/>
                <a:ea typeface="Cambria Math"/>
                <a:cs typeface="Times New Roman" pitchFamily="18" charset="0"/>
                <a:sym typeface="Wingdings" pitchFamily="2" charset="2"/>
              </a:rPr>
              <a:t>a chain of 2-input XORs</a:t>
            </a:r>
          </a:p>
        </p:txBody>
      </p:sp>
      <p:sp>
        <p:nvSpPr>
          <p:cNvPr id="16" name="Oval 15"/>
          <p:cNvSpPr/>
          <p:nvPr/>
        </p:nvSpPr>
        <p:spPr>
          <a:xfrm>
            <a:off x="2800725" y="5021944"/>
            <a:ext cx="28803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3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Faults on Parity Generator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796136" y="2270131"/>
            <a:ext cx="3048000" cy="3760333"/>
            <a:chOff x="3164352" y="1540875"/>
            <a:chExt cx="3048000" cy="376033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5700" y="4034383"/>
              <a:ext cx="1752600" cy="1266825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352" y="1540875"/>
              <a:ext cx="3048000" cy="2447925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3391447" y="3133458"/>
            <a:ext cx="2257425" cy="2912608"/>
            <a:chOff x="1403648" y="2388599"/>
            <a:chExt cx="2257425" cy="291260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2388599"/>
              <a:ext cx="2257425" cy="7524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060" y="4034382"/>
              <a:ext cx="1752600" cy="12668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5E44FF0-E4EC-018E-E31B-D50DEF7E61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" y="3509695"/>
            <a:ext cx="3244183" cy="15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7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Faults on Parity Generator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514506-7F1A-1DC8-D5E8-4B8E8B93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348880"/>
            <a:ext cx="4801060" cy="33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9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Parity Checker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ko-KR" dirty="0" err="1"/>
              <a:t>Caution</a:t>
            </a:r>
            <a:endParaRPr lang="es-ES" altLang="ko-KR" dirty="0"/>
          </a:p>
          <a:p>
            <a:pPr lvl="1"/>
            <a:r>
              <a:rPr lang="es-ES" altLang="ko-KR" dirty="0"/>
              <a:t>1: No error, 0: Error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359160" y="6526629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logisim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7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내용 개체 틀 15"/>
              <p:cNvGraphicFramePr>
                <a:graphicFrameLocks/>
              </p:cNvGraphicFramePr>
              <p:nvPr/>
            </p:nvGraphicFramePr>
            <p:xfrm>
              <a:off x="3995936" y="4005064"/>
              <a:ext cx="4068191" cy="23377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76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830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76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667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8297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5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Parity bits</a:t>
                          </a:r>
                          <a:endParaRPr lang="ko-KR" altLang="en-US" sz="12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Data bits</a:t>
                          </a:r>
                          <a:endParaRPr lang="ko-KR" altLang="en-US" sz="12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Total bits</a:t>
                          </a:r>
                          <a:endParaRPr lang="ko-KR" altLang="en-US" sz="12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Name</a:t>
                          </a:r>
                          <a:endParaRPr lang="ko-KR" altLang="en-US" sz="12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Data rate</a:t>
                          </a:r>
                          <a:endParaRPr lang="ko-KR" altLang="en-US" sz="12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30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Hamming(3,1)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≈0.333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14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ko-KR" altLang="en-US" sz="12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sz="12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  <a:endParaRPr lang="ko-KR" altLang="en-US" sz="12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Hamming(7,4)</a:t>
                          </a:r>
                          <a:endParaRPr lang="ko-KR" altLang="en-US" sz="12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en-US" altLang="ko-KR" sz="1200" b="1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  <m:r>
                                  <a:rPr lang="en-US" altLang="ko-KR" sz="1200" b="1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≈</m:t>
                                </m:r>
                                <m:r>
                                  <a:rPr lang="en-US" altLang="ko-KR" sz="1200" b="1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𝟎</m:t>
                                </m:r>
                                <m:r>
                                  <a:rPr lang="en-US" altLang="ko-KR" sz="1200" b="1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lang="en-US" altLang="ko-KR" sz="1200" b="1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𝟓𝟕𝟏</m:t>
                                </m:r>
                              </m:oMath>
                            </m:oMathPara>
                          </a14:m>
                          <a:endParaRPr lang="ko-KR" altLang="en-US" sz="12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30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Hamming(15,11)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≈0.733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30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Hamming(31,26)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26</m:t>
                                    </m:r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31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≈0.839</m:t>
                                </m:r>
                              </m:oMath>
                            </m:oMathPara>
                          </a14:m>
                          <a:endParaRPr lang="en-US" altLang="ko-KR" sz="1200" b="0" dirty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35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Hamming(</a:t>
                          </a:r>
                          <a:r>
                            <a:rPr lang="en-US" altLang="ko-KR" sz="1200" b="1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T, D</a:t>
                          </a:r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D/T</a:t>
                          </a:r>
                          <a:endParaRPr lang="ko-KR" altLang="en-US" sz="1200" b="1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내용 개체 틀 15"/>
              <p:cNvGraphicFramePr>
                <a:graphicFrameLocks/>
              </p:cNvGraphicFramePr>
              <p:nvPr/>
            </p:nvGraphicFramePr>
            <p:xfrm>
              <a:off x="3995936" y="4005064"/>
              <a:ext cx="4068191" cy="23377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76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830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76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667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8297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5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Parity bits</a:t>
                          </a:r>
                          <a:endParaRPr lang="ko-KR" altLang="en-US" sz="12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Data bits</a:t>
                          </a:r>
                          <a:endParaRPr lang="ko-KR" altLang="en-US" sz="12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Total bits</a:t>
                          </a:r>
                          <a:endParaRPr lang="ko-KR" altLang="en-US" sz="12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Name</a:t>
                          </a:r>
                          <a:endParaRPr lang="ko-KR" altLang="en-US" sz="12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Data rate</a:t>
                          </a:r>
                          <a:endParaRPr lang="ko-KR" altLang="en-US" sz="12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30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Hamming(3,1)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 marL="61979" marR="61979" marT="30989" marB="30989" anchor="ctr">
                        <a:blipFill>
                          <a:blip r:embed="rId3"/>
                          <a:stretch>
                            <a:fillRect l="-360000" t="-106061" r="-1429" b="-3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14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ko-KR" altLang="en-US" sz="12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sz="12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  <a:endParaRPr lang="ko-KR" altLang="en-US" sz="12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Hamming(7,4)</a:t>
                          </a:r>
                          <a:endParaRPr lang="ko-KR" altLang="en-US" sz="12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 marL="61979" marR="61979" marT="30989" marB="30989" anchor="ctr">
                        <a:blipFill>
                          <a:blip r:embed="rId3"/>
                          <a:stretch>
                            <a:fillRect l="-360000" t="-206061" r="-1429" b="-2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30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Hamming(15,11)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 marL="61979" marR="61979" marT="30989" marB="30989" anchor="ctr">
                        <a:blipFill>
                          <a:blip r:embed="rId3"/>
                          <a:stretch>
                            <a:fillRect l="-360000" t="-315625" r="-1429" b="-1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30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Hamming(31,26)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 marL="61979" marR="61979" marT="30989" marB="30989" anchor="ctr">
                        <a:blipFill>
                          <a:blip r:embed="rId3"/>
                          <a:stretch>
                            <a:fillRect l="-360000" t="-403030" r="-1429" b="-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35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 marL="61979" marR="61979" marT="30989" marB="30989" anchor="ctr">
                        <a:blipFill>
                          <a:blip r:embed="rId3"/>
                          <a:stretch>
                            <a:fillRect l="-66667" t="-830000" r="-3014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 marL="61979" marR="61979" marT="30989" marB="30989" anchor="ctr">
                        <a:blipFill>
                          <a:blip r:embed="rId3"/>
                          <a:stretch>
                            <a:fillRect l="-255556" t="-830000" r="-36222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Hamming(</a:t>
                          </a:r>
                          <a:r>
                            <a:rPr lang="en-US" altLang="ko-KR" sz="1200" b="1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T, D</a:t>
                          </a:r>
                          <a:r>
                            <a:rPr lang="en-US" altLang="ko-KR" sz="1200" dirty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ko-KR" altLang="en-US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D/T</a:t>
                          </a:r>
                          <a:endParaRPr lang="ko-KR" altLang="en-US" sz="1200" b="1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1979" marR="61979" marT="30989" marB="30989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Hamming code 7-4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Invented by Richard Hamming in 1950</a:t>
                </a:r>
              </a:p>
              <a:p>
                <a:r>
                  <a:rPr lang="en-US" altLang="ko-KR" sz="2400" dirty="0"/>
                  <a:t>Idea</a:t>
                </a:r>
              </a:p>
              <a:p>
                <a:pPr lvl="1"/>
                <a:r>
                  <a:rPr lang="en-US" altLang="ko-KR" sz="2000" dirty="0"/>
                  <a:t>Generate multiple parity bits to make a correction</a:t>
                </a:r>
              </a:p>
              <a:p>
                <a:r>
                  <a:rPr lang="en-US" altLang="ko-KR" sz="2400" dirty="0"/>
                  <a:t>Format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𝑇𝑜𝑡𝑎𝑙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en-US" altLang="ko-KR" sz="2000" b="0" i="1" smtClean="0">
                        <a:latin typeface="Cambria Math"/>
                      </a:rPr>
                      <m:t>𝑏𝑖𝑡𝑠</m:t>
                    </m:r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ko-KR" sz="2000" b="0" i="1" smtClean="0">
                        <a:latin typeface="Cambria Math"/>
                      </a:rPr>
                      <m:t>−1 (</m:t>
                    </m:r>
                    <m:r>
                      <a:rPr lang="en-US" altLang="ko-KR" sz="2000" b="0" i="1" smtClean="0">
                        <a:latin typeface="Cambria Math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</a:rPr>
                      <m:t>:# </m:t>
                    </m:r>
                    <m:r>
                      <a:rPr lang="en-US" altLang="ko-KR" sz="2000" b="0" i="1" smtClean="0">
                        <a:latin typeface="Cambria Math"/>
                      </a:rPr>
                      <m:t>𝑜𝑓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en-US" altLang="ko-KR" sz="2000" b="0" i="1" smtClean="0">
                        <a:latin typeface="Cambria Math"/>
                      </a:rPr>
                      <m:t>𝑝𝑎𝑟𝑖𝑡𝑦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en-US" altLang="ko-KR" sz="2000" b="0" i="1" smtClean="0">
                        <a:latin typeface="Cambria Math"/>
                      </a:rPr>
                      <m:t>𝑏𝑖𝑡𝑠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𝐷𝑎𝑡𝑎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en-US" altLang="ko-KR" sz="2000" b="0" i="1" smtClean="0">
                        <a:latin typeface="Cambria Math"/>
                      </a:rPr>
                      <m:t>𝑏𝑖𝑡𝑠</m:t>
                    </m:r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ko-KR" sz="2000" b="0" i="1" smtClean="0">
                        <a:latin typeface="Cambria Math"/>
                      </a:rPr>
                      <m:t>−1−</m:t>
                    </m:r>
                    <m:r>
                      <a:rPr lang="en-US" altLang="ko-KR" sz="20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806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Hamming code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95536" y="1955973"/>
            <a:ext cx="8229600" cy="2121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How to generate Hamming code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400" dirty="0"/>
              <a:t>   1. Choose one of parity-generating methods.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2924944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or ODD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12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Hamming code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7" name="내용 개체 틀 3"/>
          <p:cNvGraphicFramePr>
            <a:graphicFrameLocks noGrp="1"/>
          </p:cNvGraphicFramePr>
          <p:nvPr>
            <p:ph idx="1"/>
          </p:nvPr>
        </p:nvGraphicFramePr>
        <p:xfrm>
          <a:off x="1547664" y="3241533"/>
          <a:ext cx="496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r>
                        <a:rPr lang="en-US" altLang="ko-KR" b="1" baseline="0" dirty="0">
                          <a:latin typeface="Times New Roman" pitchFamily="18" charset="0"/>
                          <a:cs typeface="Times New Roman" pitchFamily="18" charset="0"/>
                        </a:rPr>
                        <a:t> position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457200" y="1883965"/>
            <a:ext cx="8229600" cy="2121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How to generate Hamming code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400" dirty="0"/>
              <a:t>   2. Determine the total bits and draw the bit-positioning table.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2892077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EVEN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186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Hamming code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13992" y="306661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EVEN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5536" y="2093908"/>
            <a:ext cx="8229600" cy="2121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How to generate Hamming code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2400" dirty="0"/>
              <a:t>   3. Convert each bit-position number into binary.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226962"/>
                  </p:ext>
                </p:extLst>
              </p:nvPr>
            </p:nvGraphicFramePr>
            <p:xfrm>
              <a:off x="1187900" y="3703542"/>
              <a:ext cx="6768199" cy="21211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713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85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85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85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85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85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885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8853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8853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88539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30275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Bit</a:t>
                          </a:r>
                          <a:r>
                            <a:rPr lang="en-US" altLang="ko-KR" b="1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position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0275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Parity bit coverage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027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027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226962"/>
                  </p:ext>
                </p:extLst>
              </p:nvPr>
            </p:nvGraphicFramePr>
            <p:xfrm>
              <a:off x="1187900" y="3703542"/>
              <a:ext cx="6768199" cy="21211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713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85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85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85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85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85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885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8853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8853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88539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30275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Bit</a:t>
                          </a:r>
                          <a:r>
                            <a:rPr lang="en-US" altLang="ko-KR" b="1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position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0275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Parity bit coverage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3"/>
                          <a:stretch>
                            <a:fillRect l="-248936" t="-104762" r="-791489" b="-2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027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3"/>
                          <a:stretch>
                            <a:fillRect l="-248936" t="-204762" r="-791489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027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3"/>
                          <a:stretch>
                            <a:fillRect l="-248936" t="-304762" r="-791489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2975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Hamming code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281286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EVEN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57200" y="1804754"/>
            <a:ext cx="8229600" cy="2121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How to generate Hamming code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2400" dirty="0"/>
              <a:t>   4. Make sure positions for parity bits.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475656" y="4685074"/>
                <a:ext cx="50405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Parity bit positions: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 err="1">
                    <a:latin typeface="Times New Roman" pitchFamily="18" charset="0"/>
                    <a:cs typeface="Times New Roman" pitchFamily="18" charset="0"/>
                  </a:rPr>
                  <a:t>th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/>
                      </a:rPr>
                      <m:t>(</m:t>
                    </m:r>
                    <m:r>
                      <a:rPr lang="en-US" altLang="ko-KR" sz="2000" i="1">
                        <a:latin typeface="Cambria Math"/>
                      </a:rPr>
                      <m:t>𝑛</m:t>
                    </m:r>
                    <m:r>
                      <a:rPr lang="en-US" altLang="ko-KR" sz="2000" i="1">
                        <a:latin typeface="Cambria Math"/>
                      </a:rPr>
                      <m:t>=0, 1, 2,…)</m:t>
                    </m:r>
                  </m:oMath>
                </a14:m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685074"/>
                <a:ext cx="5040560" cy="400110"/>
              </a:xfrm>
              <a:prstGeom prst="rect">
                <a:avLst/>
              </a:prstGeom>
              <a:blipFill>
                <a:blip r:embed="rId2"/>
                <a:stretch>
                  <a:fillRect l="-967" t="-3077"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6"/>
              <p:cNvGraphicFramePr>
                <a:graphicFrameLocks noGrp="1"/>
              </p:cNvGraphicFramePr>
              <p:nvPr/>
            </p:nvGraphicFramePr>
            <p:xfrm>
              <a:off x="1547664" y="3159185"/>
              <a:ext cx="4968000" cy="1486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Bit</a:t>
                          </a:r>
                          <a:r>
                            <a:rPr lang="en-US" altLang="ko-KR" b="1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position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0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Parity bit coverage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0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6"/>
              <p:cNvGraphicFramePr>
                <a:graphicFrameLocks noGrp="1"/>
              </p:cNvGraphicFramePr>
              <p:nvPr/>
            </p:nvGraphicFramePr>
            <p:xfrm>
              <a:off x="1547664" y="3159185"/>
              <a:ext cx="4968000" cy="1486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Bit</a:t>
                          </a:r>
                          <a:r>
                            <a:rPr lang="en-US" altLang="ko-KR" b="1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position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1920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Parity bit coverage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3"/>
                          <a:stretch>
                            <a:fillRect l="-245714" t="-103333" r="-782857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19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3"/>
                          <a:stretch>
                            <a:fillRect l="-245714" t="-210345" r="-78285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19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3"/>
                          <a:stretch>
                            <a:fillRect l="-245714" t="-300000" r="-782857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79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Error-checking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Data transmission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Do you want to save your data?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Yes(1) / No(0)</a:t>
            </a:r>
          </a:p>
          <a:p>
            <a:pPr lvl="3"/>
            <a:r>
              <a:rPr lang="en-US" altLang="ko-KR" dirty="0">
                <a:sym typeface="Wingdings" pitchFamily="2" charset="2"/>
              </a:rPr>
              <a:t>S: 1  </a:t>
            </a:r>
            <a:r>
              <a:rPr lang="en-US" altLang="ko-KR" strike="sngStrike" dirty="0">
                <a:sym typeface="Wingdings" pitchFamily="2" charset="2"/>
              </a:rPr>
              <a:t>R: 0</a:t>
            </a:r>
            <a:r>
              <a:rPr lang="en-US" altLang="ko-KR" dirty="0">
                <a:sym typeface="Wingdings" pitchFamily="2" charset="2"/>
              </a:rPr>
              <a:t> </a:t>
            </a:r>
          </a:p>
          <a:p>
            <a:pPr lvl="3"/>
            <a:r>
              <a:rPr lang="en-US" altLang="ko-KR" dirty="0"/>
              <a:t>S: 1 </a:t>
            </a:r>
            <a:r>
              <a:rPr lang="en-US" altLang="ko-KR" dirty="0">
                <a:sym typeface="Wingdings" pitchFamily="2" charset="2"/>
              </a:rPr>
              <a:t> R: 1</a:t>
            </a:r>
            <a:endParaRPr lang="en-US" altLang="ko-KR" dirty="0"/>
          </a:p>
          <a:p>
            <a:r>
              <a:rPr lang="en-US" altLang="ko-KR" dirty="0"/>
              <a:t>Types of Error-checking</a:t>
            </a:r>
          </a:p>
          <a:p>
            <a:pPr lvl="1"/>
            <a:r>
              <a:rPr lang="en-US" altLang="ko-KR" dirty="0"/>
              <a:t>Detection</a:t>
            </a:r>
          </a:p>
          <a:p>
            <a:pPr lvl="2"/>
            <a:r>
              <a:rPr lang="en-US" altLang="ko-KR" dirty="0"/>
              <a:t>Checking whether the received data bits has an error</a:t>
            </a:r>
          </a:p>
          <a:p>
            <a:pPr lvl="3"/>
            <a:r>
              <a:rPr lang="en-US" altLang="ko-KR" dirty="0"/>
              <a:t>Parity check</a:t>
            </a:r>
          </a:p>
          <a:p>
            <a:pPr lvl="1"/>
            <a:r>
              <a:rPr lang="en-US" altLang="ko-KR" dirty="0"/>
              <a:t>Correction</a:t>
            </a:r>
          </a:p>
          <a:p>
            <a:pPr lvl="2"/>
            <a:r>
              <a:rPr lang="en-US" altLang="ko-KR" dirty="0"/>
              <a:t>Checking which data bit is erroneous + </a:t>
            </a:r>
            <a:r>
              <a:rPr lang="en-US" altLang="ko-KR" dirty="0">
                <a:sym typeface="Wingdings" pitchFamily="2" charset="2"/>
              </a:rPr>
              <a:t>correction!</a:t>
            </a:r>
            <a:endParaRPr lang="en-US" altLang="ko-KR" dirty="0"/>
          </a:p>
          <a:p>
            <a:pPr lvl="3"/>
            <a:r>
              <a:rPr lang="en-US" altLang="ko-KR" dirty="0"/>
              <a:t>Hamming code</a:t>
            </a:r>
          </a:p>
        </p:txBody>
      </p:sp>
    </p:spTree>
    <p:extLst>
      <p:ext uri="{BB962C8B-B14F-4D97-AF65-F5344CB8AC3E}">
        <p14:creationId xmlns:p14="http://schemas.microsoft.com/office/powerpoint/2010/main" val="2934876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Hamming code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50692" y="266891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EVEN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79512" y="1628800"/>
            <a:ext cx="8229600" cy="2121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How to generate Hamming code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2400" dirty="0"/>
              <a:t>   5. Place data bits in the reverse order.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650692" y="2923543"/>
                <a:ext cx="5040560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Hamming code position: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 err="1">
                    <a:latin typeface="Times New Roman" pitchFamily="18" charset="0"/>
                    <a:cs typeface="Times New Roman" pitchFamily="18" charset="0"/>
                  </a:rPr>
                  <a:t>th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/>
                      </a:rPr>
                      <m:t>(</m:t>
                    </m:r>
                    <m:r>
                      <a:rPr lang="en-US" altLang="ko-KR" sz="2000" i="1">
                        <a:latin typeface="Cambria Math"/>
                      </a:rPr>
                      <m:t>𝑛</m:t>
                    </m:r>
                    <m:r>
                      <a:rPr lang="en-US" altLang="ko-KR" sz="2000" i="1">
                        <a:latin typeface="Cambria Math"/>
                      </a:rPr>
                      <m:t>=0, 1, 2,…)</m:t>
                    </m:r>
                  </m:oMath>
                </a14:m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1010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92" y="2923543"/>
                <a:ext cx="5040560" cy="677108"/>
              </a:xfrm>
              <a:prstGeom prst="rect">
                <a:avLst/>
              </a:prstGeom>
              <a:blipFill>
                <a:blip r:embed="rId3"/>
                <a:stretch>
                  <a:fillRect l="-1005" t="-1852" b="-11111"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내용 개체 틀 3"/>
              <p:cNvGraphicFramePr>
                <a:graphicFrameLocks/>
              </p:cNvGraphicFramePr>
              <p:nvPr/>
            </p:nvGraphicFramePr>
            <p:xfrm>
              <a:off x="2195736" y="4046662"/>
              <a:ext cx="4968000" cy="185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Bit</a:t>
                          </a:r>
                          <a:r>
                            <a:rPr lang="en-US" altLang="ko-KR" b="1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position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Code</a:t>
                          </a:r>
                          <a:r>
                            <a:rPr lang="ko-KR" altLang="en-US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word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Parity bit coverage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내용 개체 틀 3"/>
              <p:cNvGraphicFramePr>
                <a:graphicFrameLocks/>
              </p:cNvGraphicFramePr>
              <p:nvPr/>
            </p:nvGraphicFramePr>
            <p:xfrm>
              <a:off x="2195736" y="4046662"/>
              <a:ext cx="4968000" cy="185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Bit</a:t>
                          </a:r>
                          <a:r>
                            <a:rPr lang="en-US" altLang="ko-KR" b="1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position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Code</a:t>
                          </a:r>
                          <a:r>
                            <a:rPr lang="ko-KR" altLang="en-US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word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1920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Parity bit coverage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4"/>
                          <a:stretch>
                            <a:fillRect l="-242857" t="-210345" r="-78285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19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4"/>
                          <a:stretch>
                            <a:fillRect l="-242857" t="-300000" r="-78285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9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4"/>
                          <a:stretch>
                            <a:fillRect l="-242857" t="-413793" r="-78285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2220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Hamming code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284364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EVEN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39552" y="1811957"/>
            <a:ext cx="8229600" cy="2121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How to generate Hamming code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2400" dirty="0"/>
              <a:t>   6. Generate each parity bit on each place.</a:t>
            </a:r>
          </a:p>
          <a:p>
            <a:pPr marL="0" indent="0">
              <a:buNone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6516216" y="3888138"/>
                <a:ext cx="2520280" cy="13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cs typeface="Times New Roman" pitchFamily="18" charset="0"/>
                        </a:rPr>
                        <m:t>𝑝𝑙𝑎𝑐𝑒</m:t>
                      </m:r>
                      <m:r>
                        <a:rPr lang="en-US" altLang="ko-KR" b="0" i="1" smtClean="0">
                          <a:latin typeface="Cambria Math"/>
                          <a:cs typeface="Times New Roman" pitchFamily="18" charset="0"/>
                        </a:rPr>
                        <m:t>:001</m:t>
                      </m:r>
                      <m:r>
                        <a:rPr lang="en-US" altLang="ko-KR" b="0" i="1" smtClean="0">
                          <a:latin typeface="Cambria Math"/>
                          <a:cs typeface="Times New Roman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ko-KR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  <a:cs typeface="Times New Roman" pitchFamily="18" charset="0"/>
                        </a:rPr>
                        <m:t>𝑝𝑙𝑎𝑐𝑒</m:t>
                      </m:r>
                      <m:r>
                        <a:rPr lang="en-US" altLang="ko-KR" i="1">
                          <a:latin typeface="Cambria Math"/>
                          <a:cs typeface="Times New Roman" pitchFamily="18" charset="0"/>
                        </a:rPr>
                        <m:t>:011</m:t>
                      </m:r>
                      <m:r>
                        <a:rPr lang="en-US" altLang="ko-KR" b="0" i="1" smtClean="0">
                          <a:latin typeface="Cambria Math"/>
                          <a:cs typeface="Times New Roman" pitchFamily="18" charset="0"/>
                        </a:rPr>
                        <m:t>𝑌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  <a:cs typeface="Times New Roman" pitchFamily="18" charset="0"/>
                        </a:rPr>
                        <m:t>𝑝𝑙𝑎𝑐𝑒</m:t>
                      </m:r>
                      <m:r>
                        <a:rPr lang="en-US" altLang="ko-KR" i="1">
                          <a:latin typeface="Cambria Math"/>
                          <a:cs typeface="Times New Roman" pitchFamily="18" charset="0"/>
                        </a:rPr>
                        <m:t>:010</m:t>
                      </m:r>
                      <m:r>
                        <a:rPr lang="en-US" altLang="ko-KR" b="0" i="1" smtClean="0">
                          <a:latin typeface="Cambria Math"/>
                          <a:cs typeface="Times New Roman" pitchFamily="18" charset="0"/>
                        </a:rPr>
                        <m:t>𝑍</m:t>
                      </m:r>
                    </m:oMath>
                  </m:oMathPara>
                </a14:m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888138"/>
                <a:ext cx="2520280" cy="1338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내용 개체 틀 3"/>
              <p:cNvGraphicFramePr>
                <a:graphicFrameLocks/>
              </p:cNvGraphicFramePr>
              <p:nvPr/>
            </p:nvGraphicFramePr>
            <p:xfrm>
              <a:off x="1548216" y="3275692"/>
              <a:ext cx="4968000" cy="185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317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322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Bit</a:t>
                          </a:r>
                          <a:r>
                            <a:rPr lang="en-US" altLang="ko-KR" b="1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position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Data bits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Z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Y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Parity bit coverage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내용 개체 틀 3"/>
              <p:cNvGraphicFramePr>
                <a:graphicFrameLocks/>
              </p:cNvGraphicFramePr>
              <p:nvPr/>
            </p:nvGraphicFramePr>
            <p:xfrm>
              <a:off x="1548216" y="3275692"/>
              <a:ext cx="4968000" cy="185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317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322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Bit</a:t>
                          </a:r>
                          <a:r>
                            <a:rPr lang="en-US" altLang="ko-KR" b="1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position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Data bits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Z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Y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1920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Parity bit coverage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4"/>
                          <a:stretch>
                            <a:fillRect l="-245714" t="-203333" r="-782857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19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4"/>
                          <a:stretch>
                            <a:fillRect l="-245714" t="-313793" r="-782857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9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4"/>
                          <a:stretch>
                            <a:fillRect l="-245714" t="-400000" r="-782857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13"/>
          <p:cNvSpPr/>
          <p:nvPr/>
        </p:nvSpPr>
        <p:spPr>
          <a:xfrm>
            <a:off x="1475656" y="5219908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X, Y,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 Z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are binary numbers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01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Hamming code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2753175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“EVEN”</a:t>
            </a:r>
            <a:endParaRPr lang="ko-KR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1618049"/>
            <a:ext cx="8147248" cy="102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How to generate Hamming code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2400" dirty="0"/>
              <a:t>   7. Combine the calculated parity bits with data bits.</a:t>
            </a:r>
          </a:p>
          <a:p>
            <a:pPr marL="0" indent="0">
              <a:buNone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475656" y="6084004"/>
                <a:ext cx="5040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∴</m:t>
                      </m:r>
                      <m:r>
                        <a:rPr lang="en-US" altLang="ko-KR" b="1" i="1" smtClean="0">
                          <a:latin typeface="Cambria Math"/>
                          <a:cs typeface="Times New Roman" pitchFamily="18" charset="0"/>
                        </a:rPr>
                        <m:t>𝑯𝒂𝒎𝒎𝒊𝒏𝒈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/>
                              <a:cs typeface="Times New Roman" pitchFamily="18" charset="0"/>
                            </a:rPr>
                            <m:t>𝟕</m:t>
                          </m:r>
                          <m:r>
                            <a:rPr lang="en-US" altLang="ko-KR" b="1" i="1" smtClean="0"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latin typeface="Cambria Math"/>
                              <a:cs typeface="Times New Roman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ko-KR" b="1" i="1" smtClean="0">
                          <a:latin typeface="Cambria Math"/>
                          <a:cs typeface="Times New Roman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  <a:cs typeface="Times New Roman" pitchFamily="18" charset="0"/>
                            </a:rPr>
                            <m:t>𝟎𝟏𝟎𝟏𝟏𝟎𝟏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  <a:cs typeface="Times New Roman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6084004"/>
                <a:ext cx="504056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내용 개체 틀 3"/>
              <p:cNvGraphicFramePr>
                <a:graphicFrameLocks/>
              </p:cNvGraphicFramePr>
              <p:nvPr/>
            </p:nvGraphicFramePr>
            <p:xfrm>
              <a:off x="1548216" y="3140968"/>
              <a:ext cx="4968000" cy="185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Bit</a:t>
                          </a:r>
                          <a:r>
                            <a:rPr lang="en-US" altLang="ko-KR" b="1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position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Data bits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Parity bit coverage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내용 개체 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4688753"/>
                  </p:ext>
                </p:extLst>
              </p:nvPr>
            </p:nvGraphicFramePr>
            <p:xfrm>
              <a:off x="1548216" y="3140968"/>
              <a:ext cx="49680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Bit</a:t>
                          </a:r>
                          <a:r>
                            <a:rPr lang="en-US" altLang="ko-KR" b="1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position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Data bits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Parity bit coverage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0704" t="-201639" r="-80422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0704" t="-301639" r="-80422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0704" t="-401639" r="-80422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6516216" y="3753414"/>
                <a:ext cx="2519264" cy="13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cs typeface="Times New Roman" pitchFamily="18" charset="0"/>
                        </a:rPr>
                        <m:t>𝑝𝑙𝑎𝑐𝑒</m:t>
                      </m:r>
                      <m:r>
                        <a:rPr lang="en-US" altLang="ko-KR" b="0" i="1" smtClean="0">
                          <a:latin typeface="Cambria Math"/>
                          <a:cs typeface="Times New Roman" pitchFamily="18" charset="0"/>
                        </a:rPr>
                        <m:t>:001</m:t>
                      </m:r>
                      <m:r>
                        <a:rPr lang="en-US" altLang="ko-KR" b="0" i="1" smtClean="0">
                          <a:latin typeface="Cambria Math"/>
                          <a:cs typeface="Times New Roman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  <a:cs typeface="Times New Roman" pitchFamily="18" charset="0"/>
                        </a:rPr>
                        <m:t> →</m:t>
                      </m:r>
                      <m:r>
                        <a:rPr lang="en-US" altLang="ko-KR" b="0" i="1" smtClean="0">
                          <a:latin typeface="Cambria Math"/>
                          <a:cs typeface="Times New Roman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  <a:cs typeface="Times New Roman" pitchFamily="18" charset="0"/>
                        </a:rPr>
                        <m:t>: 1</m:t>
                      </m:r>
                    </m:oMath>
                  </m:oMathPara>
                </a14:m>
                <a:endParaRPr lang="en-US" altLang="ko-KR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ko-KR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  <a:cs typeface="Times New Roman" pitchFamily="18" charset="0"/>
                        </a:rPr>
                        <m:t>𝑝𝑙𝑎𝑐𝑒</m:t>
                      </m:r>
                      <m:r>
                        <a:rPr lang="en-US" altLang="ko-KR" i="1">
                          <a:latin typeface="Cambria Math"/>
                          <a:cs typeface="Times New Roman" pitchFamily="18" charset="0"/>
                        </a:rPr>
                        <m:t>:011</m:t>
                      </m:r>
                      <m:r>
                        <a:rPr lang="en-US" altLang="ko-KR" b="0" i="1" smtClean="0">
                          <a:latin typeface="Cambria Math"/>
                          <a:cs typeface="Times New Roman" pitchFamily="18" charset="0"/>
                        </a:rPr>
                        <m:t>𝑌</m:t>
                      </m:r>
                      <m:r>
                        <a:rPr lang="en-US" altLang="ko-KR" i="1">
                          <a:latin typeface="Cambria Math"/>
                          <a:cs typeface="Times New Roman" pitchFamily="18" charset="0"/>
                        </a:rPr>
                        <m:t> →</m:t>
                      </m:r>
                      <m:r>
                        <a:rPr lang="en-US" altLang="ko-KR" b="0" i="1" smtClean="0">
                          <a:latin typeface="Cambria Math"/>
                          <a:cs typeface="Times New Roman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/>
                          <a:cs typeface="Times New Roman" pitchFamily="18" charset="0"/>
                        </a:rPr>
                        <m:t>: 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  <a:cs typeface="Times New Roman" pitchFamily="18" charset="0"/>
                        </a:rPr>
                        <m:t>𝑝𝑙𝑎𝑐𝑒</m:t>
                      </m:r>
                      <m:r>
                        <a:rPr lang="en-US" altLang="ko-KR" i="1">
                          <a:latin typeface="Cambria Math"/>
                          <a:cs typeface="Times New Roman" pitchFamily="18" charset="0"/>
                        </a:rPr>
                        <m:t>:010</m:t>
                      </m:r>
                      <m:r>
                        <a:rPr lang="en-US" altLang="ko-KR" b="0" i="1" smtClean="0">
                          <a:latin typeface="Cambria Math"/>
                          <a:cs typeface="Times New Roman" pitchFamily="18" charset="0"/>
                        </a:rPr>
                        <m:t>𝑍</m:t>
                      </m:r>
                      <m:r>
                        <a:rPr lang="en-US" altLang="ko-KR" i="1">
                          <a:latin typeface="Cambria Math"/>
                          <a:cs typeface="Times New Roman" pitchFamily="18" charset="0"/>
                        </a:rPr>
                        <m:t> →</m:t>
                      </m:r>
                      <m:r>
                        <a:rPr lang="en-US" altLang="ko-KR" b="0" i="1" smtClean="0">
                          <a:latin typeface="Cambria Math"/>
                          <a:cs typeface="Times New Roman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/>
                          <a:cs typeface="Times New Roman" pitchFamily="18" charset="0"/>
                        </a:rPr>
                        <m:t>: 1</m:t>
                      </m:r>
                    </m:oMath>
                  </m:oMathPara>
                </a14:m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753414"/>
                <a:ext cx="2519264" cy="1338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371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Hamming code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57200" y="1547500"/>
            <a:ext cx="8229600" cy="2121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How to detect an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3163261"/>
                  </p:ext>
                </p:extLst>
              </p:nvPr>
            </p:nvGraphicFramePr>
            <p:xfrm>
              <a:off x="856186" y="2114123"/>
              <a:ext cx="5328208" cy="4080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02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Bit</a:t>
                          </a:r>
                          <a:r>
                            <a:rPr lang="en-US" altLang="ko-KR" b="1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position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R</a:t>
                          </a:r>
                          <a:endParaRPr lang="ko-KR" altLang="en-US" b="1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Data bit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Parity bit coverage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Hamming code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Received code</a:t>
                          </a:r>
                          <a:endParaRPr lang="ko-KR" altLang="en-US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u="non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u="non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u="sng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u="sng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2740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Detect</a:t>
                          </a:r>
                          <a:r>
                            <a:rPr lang="en-US" altLang="ko-KR" b="1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the error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0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b="0" u="none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0</a:t>
                          </a:r>
                          <a:endParaRPr lang="ko-KR" altLang="en-US" sz="1800" b="0" u="none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1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1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0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1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b="0" u="none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1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b="1" u="sng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1</a:t>
                          </a:r>
                          <a:endParaRPr lang="ko-KR" altLang="en-US" sz="1800" b="1" u="sng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938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0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1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0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1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b="1" u="sng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b="1" kern="1200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3163261"/>
                  </p:ext>
                </p:extLst>
              </p:nvPr>
            </p:nvGraphicFramePr>
            <p:xfrm>
              <a:off x="856186" y="2114123"/>
              <a:ext cx="5328208" cy="4080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02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Bit</a:t>
                          </a:r>
                          <a:r>
                            <a:rPr lang="en-US" altLang="ko-KR" b="1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position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R</a:t>
                          </a:r>
                          <a:endParaRPr lang="ko-KR" altLang="en-US" b="1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Data bit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1920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Parity bit coverage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2"/>
                          <a:stretch>
                            <a:fillRect l="-252941" t="-210345" r="-891176" b="-8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19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2"/>
                          <a:stretch>
                            <a:fillRect l="-252941" t="-310345" r="-891176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9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2"/>
                          <a:stretch>
                            <a:fillRect l="-252941" t="-396667" r="-891176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Hamming code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Received code</a:t>
                          </a:r>
                          <a:endParaRPr lang="ko-KR" altLang="en-US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u="non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b="0" u="non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u="sng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u="sng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1920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Detect</a:t>
                          </a:r>
                          <a:r>
                            <a:rPr lang="en-US" altLang="ko-KR" b="1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the error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52941" t="-713793" r="-891176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0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b="0" u="none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0</a:t>
                          </a:r>
                          <a:endParaRPr lang="ko-KR" altLang="en-US" sz="1800" b="0" u="none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1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1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19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2"/>
                          <a:stretch>
                            <a:fillRect l="-252941" t="-813793" r="-891176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0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1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b="0" u="none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1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b="1" u="sng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1</a:t>
                          </a:r>
                          <a:endParaRPr lang="ko-KR" altLang="en-US" sz="1800" b="1" u="sng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19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2"/>
                          <a:stretch>
                            <a:fillRect l="-252941" t="-883333" r="-89117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0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1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0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800" kern="12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1</a:t>
                          </a:r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b="1" u="sng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b="1" kern="1200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80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83568" y="6228020"/>
                <a:ext cx="38446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  <a:cs typeface="Times New Roman" pitchFamily="18" charset="0"/>
                        </a:rPr>
                        <m:t>Error</m:t>
                      </m:r>
                      <m:r>
                        <a:rPr lang="en-US" altLang="ko-KR" b="0" i="0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  <a:cs typeface="Times New Roman" pitchFamily="18" charset="0"/>
                            </a:rPr>
                            <m:t>bit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  <a:cs typeface="Times New Roman" pitchFamily="18" charset="0"/>
                        </a:rPr>
                        <m:t>s</m:t>
                      </m:r>
                      <m:r>
                        <a:rPr lang="en-US" altLang="ko-KR" b="0" i="0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  <a:cs typeface="Times New Roman" pitchFamily="18" charset="0"/>
                        </a:rPr>
                        <m:t>position</m:t>
                      </m:r>
                      <m:r>
                        <a:rPr lang="en-US" altLang="ko-KR" b="0" i="0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cs typeface="Times New Roman" pitchFamily="18" charset="0"/>
                            </a:rPr>
                            <m:t>010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cs typeface="Times New Roman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228020"/>
                <a:ext cx="3844642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6300192" y="2123564"/>
            <a:ext cx="2843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[HC-generating process]</a:t>
            </a:r>
          </a:p>
          <a:p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1. Choose a parity checking method</a:t>
            </a:r>
          </a:p>
          <a:p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2. Determine total bits</a:t>
            </a:r>
          </a:p>
          <a:p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3. List up position #s in binary</a:t>
            </a:r>
          </a:p>
          <a:p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4. Make sure parity bits’ position</a:t>
            </a:r>
          </a:p>
          <a:p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5. Place data bits on the table</a:t>
            </a:r>
          </a:p>
          <a:p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6. Generate each parity bit</a:t>
            </a:r>
          </a:p>
          <a:p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7. Combine parity bits with data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00192" y="4355812"/>
            <a:ext cx="284380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[HC-checking process]</a:t>
            </a:r>
          </a:p>
          <a:p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1. Mimic 1 to 5 of above</a:t>
            </a:r>
          </a:p>
          <a:p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2. Calculate parity bit for each place with </a:t>
            </a:r>
            <a:r>
              <a:rPr lang="en-US" altLang="ko-KR" sz="1400" i="1" dirty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3. Read all </a:t>
            </a:r>
            <a:r>
              <a:rPr lang="en-US" altLang="ko-KR" sz="1400" i="1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in order</a:t>
            </a:r>
          </a:p>
          <a:p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4. The number given by </a:t>
            </a:r>
            <a:r>
              <a:rPr lang="en-US" altLang="ko-KR" sz="1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is an error bit-position if it’s not 0 in binary.</a:t>
            </a:r>
          </a:p>
        </p:txBody>
      </p:sp>
    </p:spTree>
    <p:extLst>
      <p:ext uri="{BB962C8B-B14F-4D97-AF65-F5344CB8AC3E}">
        <p14:creationId xmlns:p14="http://schemas.microsoft.com/office/powerpoint/2010/main" val="146781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Parity-checking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1030" y="165249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Idea</a:t>
            </a:r>
          </a:p>
          <a:p>
            <a:pPr lvl="1"/>
            <a:r>
              <a:rPr lang="en-US" altLang="ko-KR" dirty="0"/>
              <a:t>Count the number of 1s and adjust it to odd or even by a parity bit</a:t>
            </a:r>
          </a:p>
          <a:p>
            <a:endParaRPr lang="en-US" altLang="ko-KR" dirty="0"/>
          </a:p>
          <a:p>
            <a:r>
              <a:rPr lang="en-US" altLang="ko-KR" dirty="0"/>
              <a:t>Types for parity-checking</a:t>
            </a:r>
          </a:p>
          <a:p>
            <a:pPr lvl="1"/>
            <a:r>
              <a:rPr lang="en-US" altLang="ko-KR" dirty="0"/>
              <a:t>Method</a:t>
            </a:r>
          </a:p>
          <a:p>
            <a:pPr lvl="2"/>
            <a:r>
              <a:rPr lang="en-US" altLang="ko-KR" dirty="0"/>
              <a:t>Odd</a:t>
            </a:r>
          </a:p>
          <a:p>
            <a:pPr lvl="3"/>
            <a:r>
              <a:rPr lang="en-US" altLang="ko-KR" dirty="0"/>
              <a:t>Make the number of 1s odd with a parity bit </a:t>
            </a:r>
            <a:br>
              <a:rPr lang="en-US" altLang="ko-KR" dirty="0"/>
            </a:br>
            <a:r>
              <a:rPr lang="en-US" altLang="ko-KR" dirty="0"/>
              <a:t>(Odd: correct, Even: incorrect)</a:t>
            </a:r>
          </a:p>
          <a:p>
            <a:pPr lvl="2"/>
            <a:r>
              <a:rPr lang="en-US" altLang="ko-KR" dirty="0"/>
              <a:t>Even</a:t>
            </a:r>
          </a:p>
          <a:p>
            <a:pPr lvl="3"/>
            <a:r>
              <a:rPr lang="en-US" altLang="ko-KR" dirty="0"/>
              <a:t>Make the number of 1s even with a parity bit </a:t>
            </a:r>
            <a:br>
              <a:rPr lang="en-US" altLang="ko-KR" dirty="0"/>
            </a:br>
            <a:r>
              <a:rPr lang="en-US" altLang="ko-KR" dirty="0"/>
              <a:t>(Even: correct, Odd: incorrect)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827784"/>
              </p:ext>
            </p:extLst>
          </p:nvPr>
        </p:nvGraphicFramePr>
        <p:xfrm>
          <a:off x="5292080" y="2582488"/>
          <a:ext cx="2768510" cy="1693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8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Data bits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716" marR="121716" marT="60858" marB="60858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Parity bit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716" marR="121716" marT="60858" marB="6085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odd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790" marR="82790" marT="41394" marB="4139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even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790" marR="82790" marT="41394" marB="413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1001011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790" marR="82790" marT="41394" marB="4139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790" marR="82790" marT="41394" marB="4139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790" marR="82790" marT="41394" marB="413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0101010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790" marR="82790" marT="41394" marB="4139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790" marR="82790" marT="41394" marB="4139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790" marR="82790" marT="41394" marB="413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0010101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790" marR="82790" marT="41394" marB="4139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790" marR="82790" marT="41394" marB="4139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790" marR="82790" marT="41394" marB="413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68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Parity-checking method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Full functions</a:t>
            </a:r>
          </a:p>
          <a:p>
            <a:pPr lvl="1"/>
            <a:r>
              <a:rPr lang="en-US" altLang="ko-KR" dirty="0"/>
              <a:t>Parity Generator</a:t>
            </a:r>
          </a:p>
          <a:p>
            <a:pPr lvl="2"/>
            <a:r>
              <a:rPr lang="en-US" altLang="ko-KR" dirty="0"/>
              <a:t>Generate a parity bit corresponding to the chosen method, even or odd.</a:t>
            </a:r>
          </a:p>
          <a:p>
            <a:pPr lvl="1"/>
            <a:r>
              <a:rPr lang="en-US" altLang="ko-KR" dirty="0"/>
              <a:t>Parity Checker</a:t>
            </a:r>
          </a:p>
          <a:p>
            <a:pPr lvl="2"/>
            <a:r>
              <a:rPr lang="en-US" altLang="ko-KR" dirty="0"/>
              <a:t>Result: 1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no error, 0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error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99592" y="1484784"/>
            <a:ext cx="7128792" cy="2016224"/>
            <a:chOff x="539552" y="2708920"/>
            <a:chExt cx="7128792" cy="2016224"/>
          </a:xfrm>
        </p:grpSpPr>
        <p:sp>
          <p:nvSpPr>
            <p:cNvPr id="7" name="직사각형 6"/>
            <p:cNvSpPr/>
            <p:nvPr/>
          </p:nvSpPr>
          <p:spPr>
            <a:xfrm>
              <a:off x="1558340" y="3068960"/>
              <a:ext cx="1728192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Times New Roman" pitchFamily="18" charset="0"/>
                  <a:cs typeface="Times New Roman" pitchFamily="18" charset="0"/>
                </a:rPr>
                <a:t>Parity</a:t>
              </a:r>
              <a:br>
                <a:rPr lang="en-US" altLang="ko-KR" sz="2400" b="1" dirty="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ko-KR" sz="2400" b="1" dirty="0">
                  <a:latin typeface="Times New Roman" pitchFamily="18" charset="0"/>
                  <a:cs typeface="Times New Roman" pitchFamily="18" charset="0"/>
                </a:rPr>
                <a:t>Generator</a:t>
              </a:r>
              <a:endParaRPr lang="ko-KR" alt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940152" y="3068960"/>
              <a:ext cx="1728192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Times New Roman" pitchFamily="18" charset="0"/>
                  <a:cs typeface="Times New Roman" pitchFamily="18" charset="0"/>
                </a:rPr>
                <a:t>Parity</a:t>
              </a:r>
            </a:p>
            <a:p>
              <a:pPr algn="ctr"/>
              <a:r>
                <a:rPr lang="en-US" altLang="ko-KR" sz="2400" b="1" dirty="0">
                  <a:latin typeface="Times New Roman" pitchFamily="18" charset="0"/>
                  <a:cs typeface="Times New Roman" pitchFamily="18" charset="0"/>
                </a:rPr>
                <a:t>Checker</a:t>
              </a:r>
              <a:endParaRPr lang="ko-KR" alt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직선 화살표 연결선 8"/>
            <p:cNvCxnSpPr>
              <a:stCxn id="7" idx="3"/>
              <a:endCxn id="8" idx="1"/>
            </p:cNvCxnSpPr>
            <p:nvPr/>
          </p:nvCxnSpPr>
          <p:spPr>
            <a:xfrm>
              <a:off x="3286532" y="3429000"/>
              <a:ext cx="26536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02356" y="2708920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Times New Roman" pitchFamily="18" charset="0"/>
                  <a:cs typeface="Times New Roman" pitchFamily="18" charset="0"/>
                </a:rPr>
                <a:t>Sender</a:t>
              </a:r>
              <a:endParaRPr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84168" y="2708920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Times New Roman" pitchFamily="18" charset="0"/>
                  <a:cs typeface="Times New Roman" pitchFamily="18" charset="0"/>
                </a:rPr>
                <a:t>Receiver</a:t>
              </a:r>
              <a:endParaRPr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9552" y="3068960"/>
              <a:ext cx="1008112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Data bits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461214" y="2966730"/>
              <a:ext cx="2334922" cy="3902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Data bits + 1-bit parity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구부러진 연결선 13"/>
            <p:cNvCxnSpPr>
              <a:stCxn id="8" idx="2"/>
              <a:endCxn id="7" idx="2"/>
            </p:cNvCxnSpPr>
            <p:nvPr/>
          </p:nvCxnSpPr>
          <p:spPr>
            <a:xfrm rot="5400000">
              <a:off x="4613342" y="1598134"/>
              <a:ext cx="12700" cy="4381812"/>
            </a:xfrm>
            <a:prstGeom prst="curvedConnector3">
              <a:avLst>
                <a:gd name="adj1" fmla="val 469870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286532" y="435581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Request the message again.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88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Parity-checking method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 of even parity checking method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S: 1101</a:t>
            </a:r>
            <a:r>
              <a:rPr lang="en-US" altLang="ko-KR" b="1" dirty="0">
                <a:sym typeface="Wingdings" pitchFamily="2" charset="2"/>
              </a:rPr>
              <a:t>1</a:t>
            </a:r>
            <a:r>
              <a:rPr lang="en-US" altLang="ko-KR" dirty="0">
                <a:sym typeface="Wingdings" pitchFamily="2" charset="2"/>
              </a:rPr>
              <a:t>  R: 1101</a:t>
            </a:r>
            <a:r>
              <a:rPr lang="en-US" altLang="ko-KR" b="1" dirty="0">
                <a:sym typeface="Wingdings" pitchFamily="2" charset="2"/>
              </a:rPr>
              <a:t>1 </a:t>
            </a:r>
            <a:r>
              <a:rPr lang="en-US" altLang="ko-KR" dirty="0">
                <a:sym typeface="Wingdings" pitchFamily="2" charset="2"/>
              </a:rPr>
              <a:t>(Done)</a:t>
            </a:r>
            <a:endParaRPr lang="en-US" altLang="ko-KR" b="1" dirty="0"/>
          </a:p>
          <a:p>
            <a:pPr lvl="1"/>
            <a:r>
              <a:rPr lang="en-US" altLang="ko-KR" dirty="0"/>
              <a:t>S: 1101</a:t>
            </a:r>
            <a:r>
              <a:rPr lang="en-US" altLang="ko-KR" b="1" dirty="0"/>
              <a:t>1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R: 1100</a:t>
            </a:r>
            <a:r>
              <a:rPr lang="en-US" altLang="ko-KR" b="1" dirty="0">
                <a:sym typeface="Wingdings" pitchFamily="2" charset="2"/>
              </a:rPr>
              <a:t>1 </a:t>
            </a:r>
            <a:r>
              <a:rPr lang="en-US" altLang="ko-KR" dirty="0">
                <a:sym typeface="Wingdings" pitchFamily="2" charset="2"/>
              </a:rPr>
              <a:t>(Resend)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S: 1101</a:t>
            </a:r>
            <a:r>
              <a:rPr lang="en-US" altLang="ko-KR" b="1" dirty="0">
                <a:sym typeface="Wingdings" pitchFamily="2" charset="2"/>
              </a:rPr>
              <a:t>1</a:t>
            </a:r>
            <a:r>
              <a:rPr lang="en-US" altLang="ko-KR" dirty="0">
                <a:sym typeface="Wingdings" pitchFamily="2" charset="2"/>
              </a:rPr>
              <a:t>  R: 1011</a:t>
            </a:r>
            <a:r>
              <a:rPr lang="en-US" altLang="ko-KR" b="1" dirty="0">
                <a:sym typeface="Wingdings" pitchFamily="2" charset="2"/>
              </a:rPr>
              <a:t>1</a:t>
            </a:r>
            <a:r>
              <a:rPr lang="en-US" altLang="ko-KR" dirty="0">
                <a:sym typeface="Wingdings" pitchFamily="2" charset="2"/>
              </a:rPr>
              <a:t> (Done)</a:t>
            </a:r>
          </a:p>
          <a:p>
            <a:r>
              <a:rPr lang="en-US" altLang="ko-KR" dirty="0">
                <a:sym typeface="Wingdings" pitchFamily="2" charset="2"/>
              </a:rPr>
              <a:t>Note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Parity checking method is used to detect 1-bit binary error.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It could not find errors with 2</a:t>
            </a:r>
            <a:r>
              <a:rPr lang="en-US" altLang="ko-KR" i="1" dirty="0">
                <a:sym typeface="Wingdings" pitchFamily="2" charset="2"/>
              </a:rPr>
              <a:t>n</a:t>
            </a:r>
            <a:r>
              <a:rPr lang="en-US" altLang="ko-KR" dirty="0">
                <a:sym typeface="Wingdings" pitchFamily="2" charset="2"/>
              </a:rPr>
              <a:t> bits (</a:t>
            </a:r>
            <a:r>
              <a:rPr lang="en-US" altLang="ko-KR" i="1" dirty="0">
                <a:sym typeface="Wingdings" pitchFamily="2" charset="2"/>
              </a:rPr>
              <a:t>n</a:t>
            </a:r>
            <a:r>
              <a:rPr lang="en-US" altLang="ko-KR" dirty="0">
                <a:sym typeface="Wingdings" pitchFamily="2" charset="2"/>
              </a:rPr>
              <a:t>=1, 2, 3,…).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932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Parity Generator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Truth table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5" name="내용 개체 틀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596245"/>
              </p:ext>
            </p:extLst>
          </p:nvPr>
        </p:nvGraphicFramePr>
        <p:xfrm>
          <a:off x="2051720" y="2708920"/>
          <a:ext cx="43920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ko-KR" b="1" baseline="30000" dirty="0">
                          <a:latin typeface="Times New Roman" pitchFamily="18" charset="0"/>
                          <a:cs typeface="Times New Roman" pitchFamily="18" charset="0"/>
                        </a:rPr>
                        <a:t>st</a:t>
                      </a:r>
                      <a:r>
                        <a:rPr lang="en-US" altLang="ko-KR" b="1" dirty="0">
                          <a:latin typeface="Times New Roman" pitchFamily="18" charset="0"/>
                          <a:cs typeface="Times New Roman" pitchFamily="18" charset="0"/>
                        </a:rPr>
                        <a:t> bit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ko-KR" b="1" baseline="30000" dirty="0">
                          <a:latin typeface="Times New Roman" pitchFamily="18" charset="0"/>
                          <a:cs typeface="Times New Roman" pitchFamily="18" charset="0"/>
                        </a:rPr>
                        <a:t>nd</a:t>
                      </a:r>
                      <a:r>
                        <a:rPr lang="en-US" altLang="ko-KR" b="1" dirty="0">
                          <a:latin typeface="Times New Roman" pitchFamily="18" charset="0"/>
                          <a:cs typeface="Times New Roman" pitchFamily="18" charset="0"/>
                        </a:rPr>
                        <a:t> bit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itchFamily="18" charset="0"/>
                          <a:cs typeface="Times New Roman" pitchFamily="18" charset="0"/>
                        </a:rPr>
                        <a:t>EVEN parity</a:t>
                      </a:r>
                      <a:r>
                        <a:rPr lang="en-US" altLang="ko-KR" b="1" baseline="0" dirty="0">
                          <a:latin typeface="Times New Roman" pitchFamily="18" charset="0"/>
                          <a:cs typeface="Times New Roman" pitchFamily="18" charset="0"/>
                        </a:rPr>
                        <a:t> bit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itchFamily="18" charset="0"/>
                          <a:cs typeface="Times New Roman" pitchFamily="18" charset="0"/>
                        </a:rPr>
                        <a:t>ODD parity bit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30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Parity Generator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Boolean expressions</a:t>
            </a:r>
          </a:p>
          <a:p>
            <a:pPr lvl="1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27584" y="2770138"/>
            <a:ext cx="3308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01 (data bits) + 1 (even parity bit)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584" y="2379035"/>
            <a:ext cx="3276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00 (data bits)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+ 1 (odd parity bit) </a:t>
            </a:r>
            <a:endParaRPr lang="ko-KR" altLang="en-US" dirty="0"/>
          </a:p>
        </p:txBody>
      </p:sp>
      <p:graphicFrame>
        <p:nvGraphicFramePr>
          <p:cNvPr id="8" name="내용 개체 틀 15"/>
          <p:cNvGraphicFramePr>
            <a:graphicFrameLocks/>
          </p:cNvGraphicFramePr>
          <p:nvPr/>
        </p:nvGraphicFramePr>
        <p:xfrm>
          <a:off x="4499992" y="1772816"/>
          <a:ext cx="43920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itchFamily="18" charset="0"/>
                          <a:cs typeface="Times New Roman" pitchFamily="18" charset="0"/>
                        </a:rPr>
                        <a:t>INPUT1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itchFamily="18" charset="0"/>
                          <a:cs typeface="Times New Roman" pitchFamily="18" charset="0"/>
                        </a:rPr>
                        <a:t>INPUT2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itchFamily="18" charset="0"/>
                          <a:cs typeface="Times New Roman" pitchFamily="18" charset="0"/>
                        </a:rPr>
                        <a:t>XOR’s OUTPUT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itchFamily="18" charset="0"/>
                          <a:cs typeface="Times New Roman" pitchFamily="18" charset="0"/>
                        </a:rPr>
                        <a:t>XNOR’s OUTPUT</a:t>
                      </a:r>
                      <a:endParaRPr lang="ko-KR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827584" y="5517232"/>
                <a:ext cx="424443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𝒐𝒅𝒅</m:t>
                      </m:r>
                      <m:r>
                        <a:rPr lang="en-US" altLang="ko-KR" sz="160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sz="160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𝑝𝑎𝑟𝑖𝑡𝑦</m:t>
                      </m:r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𝑔𝑒𝑛𝑒𝑟𝑎𝑡𝑜</m:t>
                      </m:r>
                      <m:sSup>
                        <m:sSup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altLang="ko-KR" sz="1600" b="0" i="1" dirty="0" smtClean="0">
                              <a:latin typeface="Cambria Math"/>
                              <a:cs typeface="Times New Roman" pitchFamily="18" charset="0"/>
                              <a:sym typeface="Wingdings" pitchFamily="2" charset="2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1600" b="0" i="1" dirty="0" smtClean="0">
                              <a:latin typeface="Cambria Math"/>
                              <a:cs typeface="Times New Roman" pitchFamily="18" charset="0"/>
                              <a:sym typeface="Wingdings" pitchFamily="2" charset="2"/>
                            </a:rPr>
                            <m:t>′</m:t>
                          </m:r>
                        </m:sup>
                      </m:sSup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𝑠</m:t>
                      </m:r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𝑏𝑜𝑜𝑙𝑒𝑎𝑛</m:t>
                      </m:r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𝑒𝑥𝑝𝑟𝑒𝑠𝑠𝑖𝑜𝑛</m:t>
                      </m:r>
                    </m:oMath>
                  </m:oMathPara>
                </a14:m>
                <a:endParaRPr lang="en-US" altLang="ko-KR" sz="1600" b="0" i="1" dirty="0">
                  <a:latin typeface="Cambria Math"/>
                  <a:cs typeface="Times New Roman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𝐼𝑛𝑝𝑢𝑡</m:t>
                      </m:r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1</m:t>
                      </m:r>
                      <m:r>
                        <a:rPr lang="en-US" altLang="ko-KR" sz="1600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⨀</m:t>
                      </m:r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𝐼𝑛𝑝𝑢𝑡</m:t>
                      </m:r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2 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517232"/>
                <a:ext cx="4244432" cy="584775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827584" y="4437112"/>
                <a:ext cx="432458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0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𝐞𝐯𝐞𝐧</m:t>
                      </m:r>
                      <m:r>
                        <a:rPr lang="en-US" altLang="ko-KR" sz="160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sz="160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𝑝𝑎𝑟𝑖𝑡𝑦</m:t>
                      </m:r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𝑔𝑒𝑛𝑒𝑟𝑎𝑡𝑜</m:t>
                      </m:r>
                      <m:sSup>
                        <m:sSup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altLang="ko-KR" sz="1600" b="0" i="1" dirty="0" smtClean="0">
                              <a:latin typeface="Cambria Math"/>
                              <a:cs typeface="Times New Roman" pitchFamily="18" charset="0"/>
                              <a:sym typeface="Wingdings" pitchFamily="2" charset="2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1600" b="0" i="1" dirty="0" smtClean="0">
                              <a:latin typeface="Cambria Math"/>
                              <a:cs typeface="Times New Roman" pitchFamily="18" charset="0"/>
                              <a:sym typeface="Wingdings" pitchFamily="2" charset="2"/>
                            </a:rPr>
                            <m:t>′</m:t>
                          </m:r>
                        </m:sup>
                      </m:sSup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𝑠</m:t>
                      </m:r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𝑏𝑜𝑜𝑙𝑒𝑎𝑛</m:t>
                      </m:r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𝑒𝑥𝑝𝑟𝑒𝑠𝑠𝑖𝑜𝑛</m:t>
                      </m:r>
                    </m:oMath>
                  </m:oMathPara>
                </a14:m>
                <a:endParaRPr lang="en-US" altLang="ko-KR" sz="1600" b="0" i="1" dirty="0">
                  <a:latin typeface="Cambria Math"/>
                  <a:cs typeface="Times New Roman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𝐼𝑛𝑝𝑢𝑡</m:t>
                      </m:r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1</m:t>
                      </m:r>
                      <m:r>
                        <a:rPr lang="en-US" altLang="ko-KR" sz="1600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⨁</m:t>
                      </m:r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𝐼𝑛𝑝𝑢𝑡</m:t>
                      </m:r>
                      <m:r>
                        <a:rPr lang="en-US" altLang="ko-KR" sz="1600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2 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437112"/>
                <a:ext cx="4324582" cy="584775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4248229"/>
            <a:ext cx="1746660" cy="19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9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Faults on Parity Generator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827584" y="5301208"/>
                <a:ext cx="7586051" cy="923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∗</m:t>
                      </m:r>
                      <m:r>
                        <a:rPr lang="en-US" altLang="ko-KR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𝑬𝒗𝒆𝒏</m:t>
                      </m:r>
                      <m:r>
                        <a:rPr lang="en-US" altLang="ko-KR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𝒑𝒂𝒓𝒊𝒕𝒚</m:t>
                      </m:r>
                      <m:r>
                        <a:rPr lang="en-US" altLang="ko-KR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𝒃𝒊𝒕</m:t>
                      </m:r>
                      <m:r>
                        <a:rPr lang="en-US" altLang="ko-KR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𝒈𝒆𝒏𝒆𝒓𝒂𝒕𝒐𝒓</m:t>
                      </m:r>
                      <m:r>
                        <a:rPr lang="en-US" altLang="ko-KR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𝑤𝑖𝑡h</m:t>
                      </m:r>
                      <m:r>
                        <a:rPr lang="en-US" altLang="ko-KR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 3 </m:t>
                      </m:r>
                      <m:r>
                        <a:rPr lang="en-US" altLang="ko-KR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𝑖𝑛𝑝𝑢𝑡𝑠</m:t>
                      </m:r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𝐼𝑛𝑝𝑢𝑡</m:t>
                      </m:r>
                      <m:r>
                        <a:rPr lang="en-US" altLang="ko-KR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1⨁</m:t>
                      </m:r>
                      <m:r>
                        <a:rPr lang="en-US" altLang="ko-KR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𝐼𝑛𝑝𝑢𝑡</m:t>
                      </m:r>
                      <m:r>
                        <a:rPr lang="en-US" altLang="ko-KR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2⨁</m:t>
                      </m:r>
                      <m:r>
                        <a:rPr lang="en-US" altLang="ko-KR" i="1" dirty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𝐼𝑛𝑝𝑢𝑡</m:t>
                      </m:r>
                      <m:r>
                        <a:rPr lang="en-US" altLang="ko-KR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ko-KR" altLang="en-US" b="0" i="1" dirty="0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ko-KR" altLang="en-US" i="1" dirty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  <m:t>𝐵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𝐶</m:t>
                      </m:r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ko-KR" altLang="en-US" i="1" dirty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  <m:t>𝐴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ko-KR" altLang="en-US" i="1" dirty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+</m:t>
                      </m:r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ko-KR" altLang="en-US" i="1" dirty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ko-KR" altLang="en-US" i="1" dirty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+</m:t>
                      </m:r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𝐴𝐵𝐶</m:t>
                      </m:r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≠</m:t>
                      </m:r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𝐴</m:t>
                      </m:r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𝑋𝑂𝑅</m:t>
                      </m:r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𝑔𝑎𝑡𝑒</m:t>
                      </m:r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𝑤𝑖𝑡h</m:t>
                      </m:r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 3 </m:t>
                      </m:r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Times New Roman" pitchFamily="18" charset="0"/>
                          <a:sym typeface="Wingdings" pitchFamily="2" charset="2"/>
                        </a:rPr>
                        <m:t>𝑖𝑛𝑝𝑢𝑡𝑠</m:t>
                      </m:r>
                    </m:oMath>
                  </m:oMathPara>
                </a14:m>
                <a:endParaRPr lang="en-US" altLang="ko-KR" b="0" i="1" dirty="0">
                  <a:latin typeface="Cambria Math"/>
                  <a:ea typeface="Cambria Math"/>
                  <a:cs typeface="Times New Roman" pitchFamily="18" charset="0"/>
                  <a:sym typeface="Wingdings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301208"/>
                <a:ext cx="7586051" cy="9239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1513547" y="2178504"/>
            <a:ext cx="1860354" cy="2290764"/>
            <a:chOff x="1703535" y="2183470"/>
            <a:chExt cx="1860354" cy="229076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87" y="3207409"/>
              <a:ext cx="1390650" cy="126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3535" y="2183470"/>
              <a:ext cx="1860354" cy="802506"/>
            </a:xfrm>
            <a:prstGeom prst="rect">
              <a:avLst/>
            </a:prstGeom>
          </p:spPr>
        </p:pic>
      </p:grpSp>
      <p:sp>
        <p:nvSpPr>
          <p:cNvPr id="5" name="Oval 4"/>
          <p:cNvSpPr/>
          <p:nvPr/>
        </p:nvSpPr>
        <p:spPr>
          <a:xfrm>
            <a:off x="2584416" y="3891233"/>
            <a:ext cx="28803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15616" y="1673012"/>
            <a:ext cx="246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mbria Math"/>
                <a:ea typeface="Cambria Math"/>
                <a:cs typeface="Times New Roman" pitchFamily="18" charset="0"/>
                <a:sym typeface="Wingdings" pitchFamily="2" charset="2"/>
              </a:rPr>
              <a:t>A XOR gate w/ 3 inputs</a:t>
            </a:r>
          </a:p>
        </p:txBody>
      </p:sp>
    </p:spTree>
    <p:extLst>
      <p:ext uri="{BB962C8B-B14F-4D97-AF65-F5344CB8AC3E}">
        <p14:creationId xmlns:p14="http://schemas.microsoft.com/office/powerpoint/2010/main" val="361634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66020"/>
            <a:ext cx="3339354" cy="215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Investigation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3-input XOR (built in Logisim)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7309" y="3645582"/>
            <a:ext cx="26248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02681"/>
            <a:ext cx="1609725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39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TU_template_02</Template>
  <TotalTime>4699</TotalTime>
  <Words>1327</Words>
  <Application>Microsoft Office PowerPoint</Application>
  <PresentationFormat>On-screen Show (4:3)</PresentationFormat>
  <Paragraphs>446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Cambria Math</vt:lpstr>
      <vt:lpstr>Times New Roman</vt:lpstr>
      <vt:lpstr>Wingdings</vt:lpstr>
      <vt:lpstr>Office 테마</vt:lpstr>
      <vt:lpstr>COSC 290 (Lab) #7</vt:lpstr>
      <vt:lpstr>Error-checking method</vt:lpstr>
      <vt:lpstr>Parity-checking method</vt:lpstr>
      <vt:lpstr>Parity-checking method (cont)</vt:lpstr>
      <vt:lpstr>Parity-checking method (cont)</vt:lpstr>
      <vt:lpstr>Parity Generator</vt:lpstr>
      <vt:lpstr>Parity Generator (cont)</vt:lpstr>
      <vt:lpstr>Faults on Parity Generator</vt:lpstr>
      <vt:lpstr>XOR Investigation (cont)</vt:lpstr>
      <vt:lpstr>XOR Investigation (cont)</vt:lpstr>
      <vt:lpstr>Faults on Parity Generator (cont)</vt:lpstr>
      <vt:lpstr>Faults on Parity Generator (cont)</vt:lpstr>
      <vt:lpstr>Faults on Parity Generator (cont)</vt:lpstr>
      <vt:lpstr>Parity Checker</vt:lpstr>
      <vt:lpstr>Hamming code 7-4 </vt:lpstr>
      <vt:lpstr>Hamming code (cont)</vt:lpstr>
      <vt:lpstr>Hamming code (cont)</vt:lpstr>
      <vt:lpstr>Hamming code (cont)</vt:lpstr>
      <vt:lpstr>Hamming code (cont)</vt:lpstr>
      <vt:lpstr>Hamming code (cont)</vt:lpstr>
      <vt:lpstr>Hamming code (cont)</vt:lpstr>
      <vt:lpstr>Hamming code (cont)</vt:lpstr>
      <vt:lpstr>Hamming code (cont)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Gabriel Amaizu</cp:lastModifiedBy>
  <cp:revision>246</cp:revision>
  <dcterms:created xsi:type="dcterms:W3CDTF">2006-10-05T04:04:58Z</dcterms:created>
  <dcterms:modified xsi:type="dcterms:W3CDTF">2024-04-03T02:55:23Z</dcterms:modified>
</cp:coreProperties>
</file>