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6" y="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3049D1-2E0F-451B-BA2F-8D7DAB638361}" type="datetimeFigureOut">
              <a:rPr lang="en-US" smtClean="0"/>
              <a:t>1/12/2018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13EF4A-6302-4741-950A-42FD5CE1C716}" type="slidenum">
              <a:rPr lang="en-US" smtClean="0"/>
              <a:t>‹#›</a:t>
            </a:fld>
            <a:endParaRPr lang="en-US" dirty="0"/>
          </a:p>
        </p:txBody>
      </p:sp>
    </p:spTree>
    <p:extLst>
      <p:ext uri="{BB962C8B-B14F-4D97-AF65-F5344CB8AC3E}">
        <p14:creationId xmlns:p14="http://schemas.microsoft.com/office/powerpoint/2010/main" val="1741844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13EF4A-6302-4741-950A-42FD5CE1C716}" type="slidenum">
              <a:rPr lang="en-US" smtClean="0"/>
              <a:t>14</a:t>
            </a:fld>
            <a:endParaRPr lang="en-US" dirty="0"/>
          </a:p>
        </p:txBody>
      </p:sp>
    </p:spTree>
    <p:extLst>
      <p:ext uri="{BB962C8B-B14F-4D97-AF65-F5344CB8AC3E}">
        <p14:creationId xmlns:p14="http://schemas.microsoft.com/office/powerpoint/2010/main" val="464682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B3496872-0C41-44DA-A58E-93776253C5B8}" type="datetimeFigureOut">
              <a:rPr lang="en-US" smtClean="0"/>
              <a:t>1/12/2018</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4B799EE-11F7-4025-B468-DBB745CADD94}" type="slidenum">
              <a:rPr lang="en-US" smtClean="0"/>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3496872-0C41-44DA-A58E-93776253C5B8}" type="datetimeFigureOut">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B799EE-11F7-4025-B468-DBB745CADD94}"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A4B799EE-11F7-4025-B468-DBB745CADD94}" type="slidenum">
              <a:rPr lang="en-US" smtClean="0"/>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3496872-0C41-44DA-A58E-93776253C5B8}" type="datetimeFigureOut">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B3496872-0C41-44DA-A58E-93776253C5B8}" type="datetimeFigureOut">
              <a:rPr lang="en-US" smtClean="0"/>
              <a:t>1/12/2018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A4B799EE-11F7-4025-B468-DBB745CADD94}" type="slidenum">
              <a:rPr lang="en-US" smtClean="0"/>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B3496872-0C41-44DA-A58E-93776253C5B8}" type="datetimeFigureOut">
              <a:rPr lang="en-US" smtClean="0"/>
              <a:t>1/12/2018</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4B799EE-11F7-4025-B468-DBB745CADD94}" type="slidenum">
              <a:rPr lang="en-US" smtClean="0"/>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B3496872-0C41-44DA-A58E-93776253C5B8}" type="datetimeFigureOut">
              <a:rPr lang="en-US" smtClean="0"/>
              <a:t>1/12/2018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B799EE-11F7-4025-B468-DBB745CADD94}" type="slidenum">
              <a:rPr lang="en-US" smtClean="0"/>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B3496872-0C41-44DA-A58E-93776253C5B8}" type="datetimeFigureOut">
              <a:rPr lang="en-US" smtClean="0"/>
              <a:t>1/12/2018</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A4B799EE-11F7-4025-B468-DBB745CADD94}" type="slidenum">
              <a:rPr lang="en-US" smtClean="0"/>
              <a:t>‹#›</a:t>
            </a:fld>
            <a:endParaRPr lang="en-US" dirty="0"/>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3496872-0C41-44DA-A58E-93776253C5B8}" type="datetimeFigureOut">
              <a:rPr lang="en-US" smtClean="0"/>
              <a:t>1/12/2018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A4B799EE-11F7-4025-B468-DBB745CADD9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B3496872-0C41-44DA-A58E-93776253C5B8}" type="datetimeFigureOut">
              <a:rPr lang="en-US" smtClean="0"/>
              <a:t>1/12/2018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A4B799EE-11F7-4025-B468-DBB745CADD9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A4B799EE-11F7-4025-B468-DBB745CADD94}" type="slidenum">
              <a:rPr lang="en-US" smtClean="0"/>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B3496872-0C41-44DA-A58E-93776253C5B8}" type="datetimeFigureOut">
              <a:rPr lang="en-US" smtClean="0"/>
              <a:t>1/12/2018</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A4B799EE-11F7-4025-B468-DBB745CADD94}" type="slidenum">
              <a:rPr lang="en-US" smtClean="0"/>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B3496872-0C41-44DA-A58E-93776253C5B8}" type="datetimeFigureOut">
              <a:rPr lang="en-US" smtClean="0"/>
              <a:t>1/12/2018</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B3496872-0C41-44DA-A58E-93776253C5B8}" type="datetimeFigureOut">
              <a:rPr lang="en-US" smtClean="0"/>
              <a:t>1/12/2018</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4B799EE-11F7-4025-B468-DBB745CADD94}" type="slidenum">
              <a:rPr lang="en-US" smtClean="0"/>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8YoWgZNClSU" TargetMode="External"/><Relationship Id="rId2" Type="http://schemas.openxmlformats.org/officeDocument/2006/relationships/hyperlink" Target="https://www.youtube.com/watch?v=LrNlZ7-SMP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zdnet.com/article/the-internet-of-things-and-big-data-unlocking-the-power/" TargetMode="External"/><Relationship Id="rId2" Type="http://schemas.openxmlformats.org/officeDocument/2006/relationships/hyperlink" Target="http://www.forbes.com/sites/bernardmarr/2015/10/27/17-mind-blowing-internet-of-things-facts-everyone-should-rea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_e63moYZYG8" TargetMode="External"/><Relationship Id="rId2" Type="http://schemas.openxmlformats.org/officeDocument/2006/relationships/hyperlink" Target="https://www.youtube.com/watch?v=aqRZZrvOBnQ"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BbPkNb3cwu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3CxlM_tFdy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vimeo.com/130809786" TargetMode="External"/><Relationship Id="rId2" Type="http://schemas.openxmlformats.org/officeDocument/2006/relationships/hyperlink" Target="http://www.open311.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youtube.com/watch?v=MRzwEKAWlY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f_q16NEvfp0" TargetMode="External"/><Relationship Id="rId2" Type="http://schemas.openxmlformats.org/officeDocument/2006/relationships/hyperlink" Target="https://www.youtube.com/watch?v=zuGvoGT4E4A"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XBr9yFaYcQg" TargetMode="External"/><Relationship Id="rId2" Type="http://schemas.openxmlformats.org/officeDocument/2006/relationships/hyperlink" Target="https://www.youtube.com/watch?v=Hcq4e9D4uL8"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youtube.com/watch?v=cKSEzqVgBX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youtube.com/watch?v=faEpjqsUgr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couchbase.com/nosql-resources/what-is-no-sq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archdatamanagement.techtarget.com/definition/data-virtualiz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off08As3siM" TargetMode="External"/><Relationship Id="rId2" Type="http://schemas.openxmlformats.org/officeDocument/2006/relationships/hyperlink" Target="https://www.youtube.com/watch?v=bsNcjya56v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Big Data Analytics for </a:t>
            </a:r>
          </a:p>
          <a:p>
            <a:r>
              <a:rPr lang="en-US" dirty="0"/>
              <a:t>Real-time City Insights</a:t>
            </a:r>
          </a:p>
        </p:txBody>
      </p:sp>
      <p:sp>
        <p:nvSpPr>
          <p:cNvPr id="2" name="Title 1"/>
          <p:cNvSpPr>
            <a:spLocks noGrp="1"/>
          </p:cNvSpPr>
          <p:nvPr>
            <p:ph type="ctrTitle"/>
          </p:nvPr>
        </p:nvSpPr>
        <p:spPr/>
        <p:txBody>
          <a:bodyPr>
            <a:normAutofit fontScale="90000"/>
          </a:bodyPr>
          <a:lstStyle/>
          <a:p>
            <a:r>
              <a:rPr lang="en-US" dirty="0"/>
              <a:t>Intelligent Cities:</a:t>
            </a:r>
            <a:br>
              <a:rPr lang="en-US" dirty="0"/>
            </a:br>
            <a:r>
              <a:rPr lang="en-US" dirty="0"/>
              <a:t>Enabling Tools and Technology</a:t>
            </a:r>
            <a:br>
              <a:rPr lang="en-US" dirty="0"/>
            </a:br>
            <a:r>
              <a:rPr lang="en-US" dirty="0"/>
              <a:t>Chapter 4</a:t>
            </a:r>
          </a:p>
        </p:txBody>
      </p:sp>
    </p:spTree>
    <p:extLst>
      <p:ext uri="{BB962C8B-B14F-4D97-AF65-F5344CB8AC3E}">
        <p14:creationId xmlns:p14="http://schemas.microsoft.com/office/powerpoint/2010/main" val="14416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BDA Videos</a:t>
            </a:r>
          </a:p>
        </p:txBody>
      </p:sp>
      <p:sp>
        <p:nvSpPr>
          <p:cNvPr id="3" name="Content Placeholder 2"/>
          <p:cNvSpPr>
            <a:spLocks noGrp="1"/>
          </p:cNvSpPr>
          <p:nvPr>
            <p:ph sz="quarter" idx="1"/>
          </p:nvPr>
        </p:nvSpPr>
        <p:spPr/>
        <p:txBody>
          <a:bodyPr>
            <a:normAutofit/>
          </a:bodyPr>
          <a:lstStyle/>
          <a:p>
            <a:r>
              <a:rPr lang="en-US" sz="2800" dirty="0"/>
              <a:t>Big Data Analytics: Answers from Big Data</a:t>
            </a:r>
          </a:p>
          <a:p>
            <a:r>
              <a:rPr lang="en-US" sz="2800" dirty="0">
                <a:hlinkClick r:id="rId2"/>
              </a:rPr>
              <a:t>https://www.youtube.com/watch?v=LrNlZ7-SMPk</a:t>
            </a:r>
            <a:endParaRPr lang="en-US" sz="2800" dirty="0"/>
          </a:p>
          <a:p>
            <a:r>
              <a:rPr lang="en-US" sz="2800" dirty="0"/>
              <a:t>3:05 minutes</a:t>
            </a:r>
          </a:p>
          <a:p>
            <a:endParaRPr lang="en-US" sz="2800" dirty="0"/>
          </a:p>
          <a:p>
            <a:r>
              <a:rPr lang="en-US" sz="2800" dirty="0"/>
              <a:t>Turning Big Data into Big Analytics</a:t>
            </a:r>
          </a:p>
          <a:p>
            <a:r>
              <a:rPr lang="en-US" sz="2800" dirty="0">
                <a:hlinkClick r:id="rId3"/>
              </a:rPr>
              <a:t>https://www.youtube.com/watch?v=8YoWgZNClSU</a:t>
            </a:r>
            <a:endParaRPr lang="en-US" sz="2800" dirty="0"/>
          </a:p>
          <a:p>
            <a:r>
              <a:rPr lang="en-US" sz="2800" dirty="0"/>
              <a:t>4:24 minutes</a:t>
            </a:r>
          </a:p>
        </p:txBody>
      </p:sp>
    </p:spTree>
    <p:extLst>
      <p:ext uri="{BB962C8B-B14F-4D97-AF65-F5344CB8AC3E}">
        <p14:creationId xmlns:p14="http://schemas.microsoft.com/office/powerpoint/2010/main" val="780672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Characteristics</a:t>
            </a:r>
          </a:p>
        </p:txBody>
      </p:sp>
      <p:sp>
        <p:nvSpPr>
          <p:cNvPr id="3" name="Content Placeholder 2"/>
          <p:cNvSpPr>
            <a:spLocks noGrp="1"/>
          </p:cNvSpPr>
          <p:nvPr>
            <p:ph sz="quarter" idx="1"/>
          </p:nvPr>
        </p:nvSpPr>
        <p:spPr/>
        <p:txBody>
          <a:bodyPr>
            <a:normAutofit lnSpcReduction="10000"/>
          </a:bodyPr>
          <a:lstStyle/>
          <a:p>
            <a:r>
              <a:rPr lang="en-US" sz="3600" dirty="0"/>
              <a:t>Vast </a:t>
            </a:r>
            <a:r>
              <a:rPr lang="en-US" sz="3600" b="1" dirty="0"/>
              <a:t>storage</a:t>
            </a:r>
            <a:r>
              <a:rPr lang="en-US" sz="3600" dirty="0"/>
              <a:t> (in Petabytes, Exabyte's, &amp; Zettabytes)</a:t>
            </a:r>
          </a:p>
          <a:p>
            <a:r>
              <a:rPr lang="en-US" sz="3600" dirty="0"/>
              <a:t>Multiple </a:t>
            </a:r>
            <a:r>
              <a:rPr lang="en-US" sz="3600" b="1" dirty="0"/>
              <a:t>structures</a:t>
            </a:r>
            <a:r>
              <a:rPr lang="en-US" sz="3600" dirty="0"/>
              <a:t> (structured, semi-structured, &amp; unstructured)</a:t>
            </a:r>
          </a:p>
          <a:p>
            <a:r>
              <a:rPr lang="en-US" sz="3600" dirty="0"/>
              <a:t>Varity of </a:t>
            </a:r>
            <a:r>
              <a:rPr lang="en-US" sz="3600" b="1" dirty="0"/>
              <a:t>data sources </a:t>
            </a:r>
            <a:r>
              <a:rPr lang="en-US" sz="3600" dirty="0"/>
              <a:t>(sensors, machines, mobiles, social sites….)</a:t>
            </a:r>
          </a:p>
          <a:p>
            <a:r>
              <a:rPr lang="en-US" sz="3600" b="1" dirty="0"/>
              <a:t>Time-sensitive</a:t>
            </a:r>
            <a:r>
              <a:rPr lang="en-US" sz="3600" dirty="0"/>
              <a:t> (near real-time  &amp; real-time)</a:t>
            </a:r>
          </a:p>
        </p:txBody>
      </p:sp>
    </p:spTree>
    <p:extLst>
      <p:ext uri="{BB962C8B-B14F-4D97-AF65-F5344CB8AC3E}">
        <p14:creationId xmlns:p14="http://schemas.microsoft.com/office/powerpoint/2010/main" val="1454922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(Internet of Things)</a:t>
            </a:r>
          </a:p>
        </p:txBody>
      </p:sp>
      <p:sp>
        <p:nvSpPr>
          <p:cNvPr id="3" name="Content Placeholder 2"/>
          <p:cNvSpPr>
            <a:spLocks noGrp="1"/>
          </p:cNvSpPr>
          <p:nvPr>
            <p:ph sz="quarter" idx="1"/>
          </p:nvPr>
        </p:nvSpPr>
        <p:spPr/>
        <p:txBody>
          <a:bodyPr/>
          <a:lstStyle/>
          <a:p>
            <a:r>
              <a:rPr lang="en-US" dirty="0"/>
              <a:t>17 'Internet Of Things' Facts Everyone Should Read</a:t>
            </a:r>
          </a:p>
          <a:p>
            <a:pPr lvl="1"/>
            <a:r>
              <a:rPr lang="en-US" dirty="0"/>
              <a:t>Read the list of 17 I0T</a:t>
            </a:r>
          </a:p>
          <a:p>
            <a:pPr lvl="1"/>
            <a:r>
              <a:rPr lang="en-US" dirty="0">
                <a:hlinkClick r:id="rId2"/>
              </a:rPr>
              <a:t>http://www.forbes.com/sites/bernardmarr/2015/10/27/17-mind-blowing-internet-of-things-facts-everyone-should-read/</a:t>
            </a:r>
            <a:endParaRPr lang="en-US" dirty="0"/>
          </a:p>
          <a:p>
            <a:pPr lvl="1"/>
            <a:r>
              <a:rPr lang="en-US" dirty="0"/>
              <a:t>1:32 minutes</a:t>
            </a:r>
          </a:p>
          <a:p>
            <a:pPr lvl="1"/>
            <a:endParaRPr lang="en-US" dirty="0"/>
          </a:p>
          <a:p>
            <a:r>
              <a:rPr lang="en-US" dirty="0"/>
              <a:t>The Power of IoT and Big Data</a:t>
            </a:r>
          </a:p>
          <a:p>
            <a:pPr lvl="1"/>
            <a:r>
              <a:rPr lang="en-US" dirty="0">
                <a:hlinkClick r:id="rId3"/>
              </a:rPr>
              <a:t>http://www.zdnet.com/article/the-internet-of-things-and-big-data-unlocking-the-power/</a:t>
            </a:r>
            <a:endParaRPr lang="en-US" dirty="0"/>
          </a:p>
          <a:p>
            <a:pPr lvl="1"/>
            <a:r>
              <a:rPr lang="en-US" dirty="0"/>
              <a:t>1:28 minutes</a:t>
            </a:r>
          </a:p>
          <a:p>
            <a:pPr lvl="1"/>
            <a:endParaRPr lang="en-US" dirty="0"/>
          </a:p>
        </p:txBody>
      </p:sp>
    </p:spTree>
    <p:extLst>
      <p:ext uri="{BB962C8B-B14F-4D97-AF65-F5344CB8AC3E}">
        <p14:creationId xmlns:p14="http://schemas.microsoft.com/office/powerpoint/2010/main" val="3723714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Important Characteristics Big Data Era </a:t>
            </a:r>
            <a:r>
              <a:rPr lang="en-US" sz="1300" dirty="0"/>
              <a:t>(Page 127)</a:t>
            </a:r>
          </a:p>
        </p:txBody>
      </p:sp>
      <p:sp>
        <p:nvSpPr>
          <p:cNvPr id="3" name="Content Placeholder 2"/>
          <p:cNvSpPr>
            <a:spLocks noGrp="1"/>
          </p:cNvSpPr>
          <p:nvPr>
            <p:ph sz="quarter" idx="1"/>
          </p:nvPr>
        </p:nvSpPr>
        <p:spPr/>
        <p:txBody>
          <a:bodyPr>
            <a:noAutofit/>
          </a:bodyPr>
          <a:lstStyle/>
          <a:p>
            <a:r>
              <a:rPr lang="en-US" sz="4000" dirty="0"/>
              <a:t>Volume  - data is growing exponentially</a:t>
            </a:r>
          </a:p>
          <a:p>
            <a:r>
              <a:rPr lang="en-US" sz="4000" dirty="0"/>
              <a:t>Velocity – Social networking and micro-blogging sites</a:t>
            </a:r>
          </a:p>
          <a:p>
            <a:r>
              <a:rPr lang="en-US" sz="4000" dirty="0"/>
              <a:t>Variety – Newer data formats changing</a:t>
            </a:r>
          </a:p>
          <a:p>
            <a:r>
              <a:rPr lang="en-US" sz="4000" dirty="0"/>
              <a:t>Value – Data as an asset</a:t>
            </a:r>
          </a:p>
        </p:txBody>
      </p:sp>
    </p:spTree>
    <p:extLst>
      <p:ext uri="{BB962C8B-B14F-4D97-AF65-F5344CB8AC3E}">
        <p14:creationId xmlns:p14="http://schemas.microsoft.com/office/powerpoint/2010/main" val="4143582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Media Sites</a:t>
            </a:r>
          </a:p>
        </p:txBody>
      </p:sp>
      <p:sp>
        <p:nvSpPr>
          <p:cNvPr id="3" name="Content Placeholder 2"/>
          <p:cNvSpPr>
            <a:spLocks noGrp="1"/>
          </p:cNvSpPr>
          <p:nvPr>
            <p:ph sz="quarter" idx="1"/>
          </p:nvPr>
        </p:nvSpPr>
        <p:spPr/>
        <p:txBody>
          <a:bodyPr/>
          <a:lstStyle/>
          <a:p>
            <a:r>
              <a:rPr lang="en-US" dirty="0"/>
              <a:t>Tremendous volume of data</a:t>
            </a:r>
          </a:p>
          <a:p>
            <a:r>
              <a:rPr lang="en-US" dirty="0"/>
              <a:t>Most are repetitive, redundant, &amp; routine</a:t>
            </a:r>
          </a:p>
          <a:p>
            <a:r>
              <a:rPr lang="en-US" dirty="0"/>
              <a:t>Critical to subjective Social Media to filtering and funneling task</a:t>
            </a:r>
          </a:p>
          <a:p>
            <a:r>
              <a:rPr lang="en-US" dirty="0"/>
              <a:t>Look for value-added patterns, tips, associations, &amp; insights</a:t>
            </a:r>
          </a:p>
          <a:p>
            <a:endParaRPr lang="en-US" dirty="0"/>
          </a:p>
          <a:p>
            <a:endParaRPr lang="en-US" dirty="0"/>
          </a:p>
        </p:txBody>
      </p:sp>
    </p:spTree>
    <p:extLst>
      <p:ext uri="{BB962C8B-B14F-4D97-AF65-F5344CB8AC3E}">
        <p14:creationId xmlns:p14="http://schemas.microsoft.com/office/powerpoint/2010/main" val="1548129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066800"/>
          </a:xfrm>
        </p:spPr>
        <p:txBody>
          <a:bodyPr>
            <a:normAutofit fontScale="90000"/>
          </a:bodyPr>
          <a:lstStyle/>
          <a:p>
            <a:pPr fontAlgn="base"/>
            <a:r>
              <a:rPr lang="en-US" dirty="0"/>
              <a:t>Social Media Monitoring AKA </a:t>
            </a:r>
            <a:br>
              <a:rPr lang="en-US" dirty="0"/>
            </a:br>
            <a:r>
              <a:rPr lang="en-US" dirty="0"/>
              <a:t>Social Listening</a:t>
            </a:r>
          </a:p>
        </p:txBody>
      </p:sp>
      <p:sp>
        <p:nvSpPr>
          <p:cNvPr id="3" name="Content Placeholder 2"/>
          <p:cNvSpPr>
            <a:spLocks noGrp="1"/>
          </p:cNvSpPr>
          <p:nvPr>
            <p:ph sz="quarter" idx="1"/>
          </p:nvPr>
        </p:nvSpPr>
        <p:spPr/>
        <p:txBody>
          <a:bodyPr/>
          <a:lstStyle/>
          <a:p>
            <a:r>
              <a:rPr lang="en-US" dirty="0"/>
              <a:t>What is Social Media Listening and Why is it Important?</a:t>
            </a:r>
          </a:p>
          <a:p>
            <a:r>
              <a:rPr lang="en-US" dirty="0">
                <a:hlinkClick r:id="rId2"/>
              </a:rPr>
              <a:t>https://www.youtube.com/watch?v=aqRZZrvOBnQ</a:t>
            </a:r>
            <a:endParaRPr lang="en-US" dirty="0"/>
          </a:p>
          <a:p>
            <a:r>
              <a:rPr lang="en-US" dirty="0"/>
              <a:t>4:24 minutes</a:t>
            </a:r>
          </a:p>
          <a:p>
            <a:endParaRPr lang="en-US" dirty="0"/>
          </a:p>
          <a:p>
            <a:r>
              <a:rPr lang="en-US" dirty="0"/>
              <a:t>Brand24: Social Listening / Social Media Monitoring</a:t>
            </a:r>
          </a:p>
          <a:p>
            <a:r>
              <a:rPr lang="en-US" dirty="0">
                <a:hlinkClick r:id="rId3"/>
              </a:rPr>
              <a:t>https://www.youtube.com/watch?v=_e63moYZYG8</a:t>
            </a:r>
            <a:r>
              <a:rPr lang="en-US" dirty="0"/>
              <a:t> </a:t>
            </a:r>
          </a:p>
          <a:p>
            <a:r>
              <a:rPr lang="en-US" dirty="0"/>
              <a:t>2:23 minutes</a:t>
            </a:r>
          </a:p>
        </p:txBody>
      </p:sp>
    </p:spTree>
    <p:extLst>
      <p:ext uri="{BB962C8B-B14F-4D97-AF65-F5344CB8AC3E}">
        <p14:creationId xmlns:p14="http://schemas.microsoft.com/office/powerpoint/2010/main" val="2785978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066800"/>
          </a:xfrm>
        </p:spPr>
        <p:txBody>
          <a:bodyPr>
            <a:normAutofit fontScale="90000"/>
          </a:bodyPr>
          <a:lstStyle/>
          <a:p>
            <a:r>
              <a:rPr lang="en-US" dirty="0"/>
              <a:t>In-home &amp; In-body Monitoring Devices</a:t>
            </a:r>
            <a:br>
              <a:rPr lang="en-US" dirty="0"/>
            </a:br>
            <a:r>
              <a:rPr lang="en-US" dirty="0"/>
              <a:t>Great Impact on Future Health</a:t>
            </a:r>
          </a:p>
        </p:txBody>
      </p:sp>
      <p:sp>
        <p:nvSpPr>
          <p:cNvPr id="3" name="Content Placeholder 2"/>
          <p:cNvSpPr>
            <a:spLocks noGrp="1"/>
          </p:cNvSpPr>
          <p:nvPr>
            <p:ph sz="quarter" idx="1"/>
          </p:nvPr>
        </p:nvSpPr>
        <p:spPr/>
        <p:txBody>
          <a:bodyPr/>
          <a:lstStyle/>
          <a:p>
            <a:r>
              <a:rPr lang="en-US" dirty="0"/>
              <a:t>Implantable sensors</a:t>
            </a:r>
          </a:p>
          <a:p>
            <a:r>
              <a:rPr lang="en-US" dirty="0"/>
              <a:t>Wearables</a:t>
            </a:r>
          </a:p>
          <a:p>
            <a:r>
              <a:rPr lang="en-US" dirty="0"/>
              <a:t>Fixed and portable actuators</a:t>
            </a:r>
          </a:p>
          <a:p>
            <a:r>
              <a:rPr lang="en-US" dirty="0"/>
              <a:t>Robots</a:t>
            </a:r>
          </a:p>
          <a:p>
            <a:r>
              <a:rPr lang="en-US" dirty="0"/>
              <a:t>Computing devices</a:t>
            </a:r>
          </a:p>
          <a:p>
            <a:r>
              <a:rPr lang="en-US" dirty="0"/>
              <a:t>Light-emitting diode (LED) displays</a:t>
            </a:r>
          </a:p>
          <a:p>
            <a:r>
              <a:rPr lang="en-US" dirty="0"/>
              <a:t>Smart phones</a:t>
            </a:r>
          </a:p>
          <a:p>
            <a:r>
              <a:rPr lang="en-US" dirty="0"/>
              <a:t>Networking capabilities to measure vital body parameters</a:t>
            </a:r>
          </a:p>
        </p:txBody>
      </p:sp>
    </p:spTree>
    <p:extLst>
      <p:ext uri="{BB962C8B-B14F-4D97-AF65-F5344CB8AC3E}">
        <p14:creationId xmlns:p14="http://schemas.microsoft.com/office/powerpoint/2010/main" val="950441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Implant</a:t>
            </a:r>
          </a:p>
        </p:txBody>
      </p:sp>
      <p:sp>
        <p:nvSpPr>
          <p:cNvPr id="3" name="Content Placeholder 2"/>
          <p:cNvSpPr>
            <a:spLocks noGrp="1"/>
          </p:cNvSpPr>
          <p:nvPr>
            <p:ph sz="quarter" idx="1"/>
          </p:nvPr>
        </p:nvSpPr>
        <p:spPr/>
        <p:txBody>
          <a:bodyPr>
            <a:normAutofit/>
          </a:bodyPr>
          <a:lstStyle/>
          <a:p>
            <a:pPr marL="0" indent="0">
              <a:buNone/>
            </a:pPr>
            <a:r>
              <a:rPr lang="en-US" sz="4000" dirty="0"/>
              <a:t>In the future, if technology allowed; would you have a memory chip (similar to micro-sd cards) implanted in your body to increase your memory?</a:t>
            </a:r>
          </a:p>
        </p:txBody>
      </p:sp>
    </p:spTree>
    <p:extLst>
      <p:ext uri="{BB962C8B-B14F-4D97-AF65-F5344CB8AC3E}">
        <p14:creationId xmlns:p14="http://schemas.microsoft.com/office/powerpoint/2010/main" val="392574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to Ponder</a:t>
            </a:r>
          </a:p>
        </p:txBody>
      </p:sp>
      <p:sp>
        <p:nvSpPr>
          <p:cNvPr id="3" name="Content Placeholder 2"/>
          <p:cNvSpPr>
            <a:spLocks noGrp="1"/>
          </p:cNvSpPr>
          <p:nvPr>
            <p:ph sz="quarter" idx="1"/>
          </p:nvPr>
        </p:nvSpPr>
        <p:spPr/>
        <p:txBody>
          <a:bodyPr>
            <a:normAutofit/>
          </a:bodyPr>
          <a:lstStyle/>
          <a:p>
            <a:pPr marL="0" indent="0">
              <a:buNone/>
            </a:pPr>
            <a:r>
              <a:rPr lang="en-US" sz="4400" dirty="0"/>
              <a:t>Would you use advertisements, coupons, specials, or offers that were sent to you smart phone according to GPS close proximity to </a:t>
            </a:r>
            <a:r>
              <a:rPr lang="en-US" sz="4000" dirty="0"/>
              <a:t>the</a:t>
            </a:r>
            <a:r>
              <a:rPr lang="en-US" sz="4400" dirty="0"/>
              <a:t> location?</a:t>
            </a:r>
          </a:p>
        </p:txBody>
      </p:sp>
    </p:spTree>
    <p:extLst>
      <p:ext uri="{BB962C8B-B14F-4D97-AF65-F5344CB8AC3E}">
        <p14:creationId xmlns:p14="http://schemas.microsoft.com/office/powerpoint/2010/main" val="4276547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a:t>
            </a:r>
          </a:p>
        </p:txBody>
      </p:sp>
      <p:sp>
        <p:nvSpPr>
          <p:cNvPr id="3" name="Content Placeholder 2"/>
          <p:cNvSpPr>
            <a:spLocks noGrp="1"/>
          </p:cNvSpPr>
          <p:nvPr>
            <p:ph sz="quarter" idx="1"/>
          </p:nvPr>
        </p:nvSpPr>
        <p:spPr/>
        <p:txBody>
          <a:bodyPr/>
          <a:lstStyle/>
          <a:p>
            <a:r>
              <a:rPr lang="en-US" dirty="0"/>
              <a:t>The Future of BIG Data - Hadoop 2.0 &amp; Yarn</a:t>
            </a:r>
          </a:p>
          <a:p>
            <a:r>
              <a:rPr lang="en-US" dirty="0">
                <a:hlinkClick r:id="rId2"/>
              </a:rPr>
              <a:t>https://www.youtube.com/watch?v=BbPkNb3cwu4</a:t>
            </a:r>
            <a:r>
              <a:rPr lang="en-US" dirty="0"/>
              <a:t> </a:t>
            </a:r>
          </a:p>
          <a:p>
            <a:r>
              <a:rPr lang="en-US" dirty="0"/>
              <a:t>Watch the first 14:30 minutes of 1:14:07 </a:t>
            </a:r>
          </a:p>
          <a:p>
            <a:endParaRPr lang="en-US" dirty="0"/>
          </a:p>
          <a:p>
            <a:r>
              <a:rPr lang="en-US" dirty="0"/>
              <a:t>Big Data analysis</a:t>
            </a:r>
          </a:p>
          <a:p>
            <a:r>
              <a:rPr lang="en-US" dirty="0"/>
              <a:t>Open-source software framework</a:t>
            </a:r>
          </a:p>
          <a:p>
            <a:r>
              <a:rPr lang="en-US" dirty="0"/>
              <a:t>Runs Large Data Clusters</a:t>
            </a:r>
          </a:p>
          <a:p>
            <a:r>
              <a:rPr lang="en-US" dirty="0"/>
              <a:t>Distributed Systems</a:t>
            </a:r>
          </a:p>
          <a:p>
            <a:r>
              <a:rPr lang="en-US" dirty="0"/>
              <a:t>By Apache</a:t>
            </a:r>
          </a:p>
        </p:txBody>
      </p:sp>
    </p:spTree>
    <p:extLst>
      <p:ext uri="{BB962C8B-B14F-4D97-AF65-F5344CB8AC3E}">
        <p14:creationId xmlns:p14="http://schemas.microsoft.com/office/powerpoint/2010/main" val="2471201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066800"/>
          </a:xfrm>
        </p:spPr>
        <p:txBody>
          <a:bodyPr>
            <a:normAutofit fontScale="90000"/>
          </a:bodyPr>
          <a:lstStyle/>
          <a:p>
            <a:r>
              <a:rPr lang="en-US" dirty="0"/>
              <a:t>Trendsetting &amp; Transformational</a:t>
            </a:r>
            <a:br>
              <a:rPr lang="en-US" dirty="0"/>
            </a:br>
            <a:r>
              <a:rPr lang="en-US" dirty="0"/>
              <a:t>Implications for IT</a:t>
            </a:r>
          </a:p>
        </p:txBody>
      </p:sp>
      <p:sp>
        <p:nvSpPr>
          <p:cNvPr id="3" name="Content Placeholder 2"/>
          <p:cNvSpPr>
            <a:spLocks noGrp="1"/>
          </p:cNvSpPr>
          <p:nvPr>
            <p:ph sz="quarter" idx="1"/>
          </p:nvPr>
        </p:nvSpPr>
        <p:spPr/>
        <p:txBody>
          <a:bodyPr>
            <a:normAutofit/>
          </a:bodyPr>
          <a:lstStyle/>
          <a:p>
            <a:r>
              <a:rPr lang="en-US" sz="3600" dirty="0"/>
              <a:t>Enormous growth in data size</a:t>
            </a:r>
          </a:p>
          <a:p>
            <a:r>
              <a:rPr lang="en-US" sz="3600" dirty="0"/>
              <a:t>Greater variability in data scope, structure, &amp; speed</a:t>
            </a:r>
          </a:p>
          <a:p>
            <a:r>
              <a:rPr lang="en-US" sz="3600" dirty="0"/>
              <a:t>Strategic uses</a:t>
            </a:r>
          </a:p>
          <a:p>
            <a:r>
              <a:rPr lang="en-US" sz="3600" dirty="0"/>
              <a:t>Gain actionable insights in time</a:t>
            </a:r>
          </a:p>
          <a:p>
            <a:r>
              <a:rPr lang="en-US" sz="3600" dirty="0"/>
              <a:t>Extracting &amp; extrapolating knowledge out of data</a:t>
            </a:r>
          </a:p>
        </p:txBody>
      </p:sp>
    </p:spTree>
    <p:extLst>
      <p:ext uri="{BB962C8B-B14F-4D97-AF65-F5344CB8AC3E}">
        <p14:creationId xmlns:p14="http://schemas.microsoft.com/office/powerpoint/2010/main" val="225282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Satisfaction Analysis</a:t>
            </a:r>
          </a:p>
        </p:txBody>
      </p:sp>
      <p:sp>
        <p:nvSpPr>
          <p:cNvPr id="3" name="Content Placeholder 2"/>
          <p:cNvSpPr>
            <a:spLocks noGrp="1"/>
          </p:cNvSpPr>
          <p:nvPr>
            <p:ph sz="quarter" idx="1"/>
          </p:nvPr>
        </p:nvSpPr>
        <p:spPr/>
        <p:txBody>
          <a:bodyPr>
            <a:noAutofit/>
          </a:bodyPr>
          <a:lstStyle/>
          <a:p>
            <a:r>
              <a:rPr lang="en-US" sz="3200" dirty="0"/>
              <a:t>Common Enterprise Problem – understanding customers</a:t>
            </a:r>
          </a:p>
          <a:p>
            <a:pPr lvl="1"/>
            <a:r>
              <a:rPr lang="en-US" sz="3200" dirty="0"/>
              <a:t>Customers’ sentiments</a:t>
            </a:r>
          </a:p>
          <a:p>
            <a:pPr lvl="1"/>
            <a:r>
              <a:rPr lang="en-US" sz="3200" dirty="0"/>
              <a:t>Obtain feedback about their products</a:t>
            </a:r>
          </a:p>
          <a:p>
            <a:r>
              <a:rPr lang="en-US" sz="3200" dirty="0"/>
              <a:t>Gauging people’s responses correctly</a:t>
            </a:r>
          </a:p>
          <a:p>
            <a:r>
              <a:rPr lang="en-US" sz="3200" dirty="0"/>
              <a:t>Rectification and recommendations in product design, development, servicing, and support</a:t>
            </a:r>
          </a:p>
        </p:txBody>
      </p:sp>
    </p:spTree>
    <p:extLst>
      <p:ext uri="{BB962C8B-B14F-4D97-AF65-F5344CB8AC3E}">
        <p14:creationId xmlns:p14="http://schemas.microsoft.com/office/powerpoint/2010/main" val="1253974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BDA Analysis</a:t>
            </a:r>
          </a:p>
        </p:txBody>
      </p:sp>
      <p:sp>
        <p:nvSpPr>
          <p:cNvPr id="3" name="Content Placeholder 2"/>
          <p:cNvSpPr>
            <a:spLocks noGrp="1"/>
          </p:cNvSpPr>
          <p:nvPr>
            <p:ph sz="quarter" idx="1"/>
          </p:nvPr>
        </p:nvSpPr>
        <p:spPr>
          <a:xfrm>
            <a:off x="301752" y="1527048"/>
            <a:ext cx="8503920" cy="4873752"/>
          </a:xfrm>
        </p:spPr>
        <p:txBody>
          <a:bodyPr>
            <a:noAutofit/>
          </a:bodyPr>
          <a:lstStyle/>
          <a:p>
            <a:r>
              <a:rPr lang="en-US" sz="2400" dirty="0"/>
              <a:t>Market Sentiment Analysis ethically addresses:</a:t>
            </a:r>
          </a:p>
          <a:p>
            <a:pPr lvl="1"/>
            <a:r>
              <a:rPr lang="en-US" sz="2400" dirty="0"/>
              <a:t>What are the shinning products in the market?</a:t>
            </a:r>
          </a:p>
          <a:p>
            <a:pPr lvl="1"/>
            <a:r>
              <a:rPr lang="en-US" sz="2400" dirty="0"/>
              <a:t>Where is the market heading?</a:t>
            </a:r>
          </a:p>
          <a:p>
            <a:pPr lvl="1"/>
            <a:r>
              <a:rPr lang="en-US" sz="2400" dirty="0"/>
              <a:t>Who are the real competitors</a:t>
            </a:r>
          </a:p>
          <a:p>
            <a:pPr lvl="1"/>
            <a:r>
              <a:rPr lang="en-US" sz="2400" dirty="0"/>
              <a:t>What are their top-selling products?</a:t>
            </a:r>
          </a:p>
          <a:p>
            <a:r>
              <a:rPr lang="en-US" sz="2400" dirty="0"/>
              <a:t>Epidemic Analysis</a:t>
            </a:r>
          </a:p>
          <a:p>
            <a:pPr lvl="1"/>
            <a:r>
              <a:rPr lang="en-US" sz="2400" dirty="0"/>
              <a:t>Extract hidden information from patterns</a:t>
            </a:r>
          </a:p>
          <a:p>
            <a:pPr lvl="1"/>
            <a:r>
              <a:rPr lang="en-US" sz="2400" dirty="0"/>
              <a:t>Secure a timely response in the outbreak</a:t>
            </a:r>
          </a:p>
          <a:p>
            <a:pPr lvl="1"/>
            <a:r>
              <a:rPr lang="en-US" sz="2400" dirty="0"/>
              <a:t>Capturing all types of source data</a:t>
            </a:r>
          </a:p>
          <a:p>
            <a:pPr lvl="1"/>
            <a:r>
              <a:rPr lang="en-US" sz="2400" dirty="0"/>
              <a:t>Investigating to find importance</a:t>
            </a:r>
          </a:p>
          <a:p>
            <a:pPr lvl="1"/>
            <a:r>
              <a:rPr lang="en-US" sz="2400" dirty="0"/>
              <a:t>Contemplating the appropriate response </a:t>
            </a:r>
          </a:p>
        </p:txBody>
      </p:sp>
    </p:spTree>
    <p:extLst>
      <p:ext uri="{BB962C8B-B14F-4D97-AF65-F5344CB8AC3E}">
        <p14:creationId xmlns:p14="http://schemas.microsoft.com/office/powerpoint/2010/main" val="2797531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BDA in Healthcare </a:t>
            </a:r>
            <a:r>
              <a:rPr lang="en-US" sz="1200" dirty="0"/>
              <a:t>(Pages 144 &amp; 145)</a:t>
            </a:r>
          </a:p>
        </p:txBody>
      </p:sp>
      <p:sp>
        <p:nvSpPr>
          <p:cNvPr id="3" name="Content Placeholder 2"/>
          <p:cNvSpPr>
            <a:spLocks noGrp="1"/>
          </p:cNvSpPr>
          <p:nvPr>
            <p:ph sz="quarter" idx="1"/>
          </p:nvPr>
        </p:nvSpPr>
        <p:spPr/>
        <p:txBody>
          <a:bodyPr>
            <a:noAutofit/>
          </a:bodyPr>
          <a:lstStyle/>
          <a:p>
            <a:r>
              <a:rPr lang="en-US" sz="3200" b="1" dirty="0"/>
              <a:t>Patient Monitoring </a:t>
            </a:r>
            <a:r>
              <a:rPr lang="en-US" sz="3200" dirty="0"/>
              <a:t>with digitized devices</a:t>
            </a:r>
          </a:p>
          <a:p>
            <a:r>
              <a:rPr lang="en-US" sz="3200" b="1" dirty="0"/>
              <a:t>Preventive Care for ACO </a:t>
            </a:r>
            <a:r>
              <a:rPr lang="en-US" sz="3200" dirty="0"/>
              <a:t>(Accountable Care Organizations) – managing real-time feeds from health insurance exchanges (HIE)</a:t>
            </a:r>
          </a:p>
          <a:p>
            <a:r>
              <a:rPr lang="en-US" sz="3200" b="1" dirty="0"/>
              <a:t>Epidemiology</a:t>
            </a:r>
            <a:r>
              <a:rPr lang="en-US" sz="3200" dirty="0"/>
              <a:t>  can use HIE to track disease outbreaks, patterns, and trends</a:t>
            </a:r>
          </a:p>
          <a:p>
            <a:r>
              <a:rPr lang="en-US" sz="3200" b="1" dirty="0"/>
              <a:t>Patient Care Quality and Program Analysis </a:t>
            </a:r>
            <a:r>
              <a:rPr lang="en-US" sz="3200" dirty="0"/>
              <a:t>to gain insight from information</a:t>
            </a:r>
          </a:p>
        </p:txBody>
      </p:sp>
    </p:spTree>
    <p:extLst>
      <p:ext uri="{BB962C8B-B14F-4D97-AF65-F5344CB8AC3E}">
        <p14:creationId xmlns:p14="http://schemas.microsoft.com/office/powerpoint/2010/main" val="3068117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Data Analytics by Splunk</a:t>
            </a:r>
          </a:p>
        </p:txBody>
      </p:sp>
      <p:sp>
        <p:nvSpPr>
          <p:cNvPr id="3" name="Content Placeholder 2"/>
          <p:cNvSpPr>
            <a:spLocks noGrp="1"/>
          </p:cNvSpPr>
          <p:nvPr>
            <p:ph sz="quarter" idx="1"/>
          </p:nvPr>
        </p:nvSpPr>
        <p:spPr/>
        <p:txBody>
          <a:bodyPr/>
          <a:lstStyle/>
          <a:p>
            <a:pPr fontAlgn="t"/>
            <a:r>
              <a:rPr lang="en-US" dirty="0"/>
              <a:t>Splunk + Machine Data = Operational Intelligence</a:t>
            </a:r>
          </a:p>
          <a:p>
            <a:pPr fontAlgn="t"/>
            <a:r>
              <a:rPr lang="en-US" dirty="0">
                <a:hlinkClick r:id="rId2"/>
              </a:rPr>
              <a:t>https://www.youtube.com/watch?v=3CxlM_tFdys</a:t>
            </a:r>
            <a:endParaRPr lang="en-US" dirty="0"/>
          </a:p>
          <a:p>
            <a:pPr fontAlgn="t"/>
            <a:r>
              <a:rPr lang="en-US" dirty="0"/>
              <a:t>2:14 minutes</a:t>
            </a:r>
          </a:p>
          <a:p>
            <a:pPr fontAlgn="t"/>
            <a:endParaRPr lang="en-US" dirty="0"/>
          </a:p>
          <a:p>
            <a:pPr fontAlgn="t"/>
            <a:r>
              <a:rPr lang="en-US" dirty="0"/>
              <a:t>Monitors 24/7</a:t>
            </a:r>
          </a:p>
          <a:p>
            <a:pPr fontAlgn="t"/>
            <a:r>
              <a:rPr lang="en-US" dirty="0"/>
              <a:t>Understand customer experiences</a:t>
            </a:r>
          </a:p>
          <a:p>
            <a:pPr fontAlgn="t"/>
            <a:r>
              <a:rPr lang="en-US" dirty="0"/>
              <a:t>Fulfill internal SLA (Service Level Agreements)</a:t>
            </a:r>
          </a:p>
          <a:p>
            <a:pPr fontAlgn="t"/>
            <a:r>
              <a:rPr lang="en-US" dirty="0"/>
              <a:t>Identify spot trends</a:t>
            </a:r>
          </a:p>
          <a:p>
            <a:pPr fontAlgn="t"/>
            <a:r>
              <a:rPr lang="en-US" dirty="0"/>
              <a:t>Map &amp; visualize threats</a:t>
            </a:r>
          </a:p>
        </p:txBody>
      </p:sp>
    </p:spTree>
    <p:extLst>
      <p:ext uri="{BB962C8B-B14F-4D97-AF65-F5344CB8AC3E}">
        <p14:creationId xmlns:p14="http://schemas.microsoft.com/office/powerpoint/2010/main" val="1462230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Open311</a:t>
            </a:r>
          </a:p>
        </p:txBody>
      </p:sp>
      <p:sp>
        <p:nvSpPr>
          <p:cNvPr id="3" name="Content Placeholder 2"/>
          <p:cNvSpPr>
            <a:spLocks noGrp="1"/>
          </p:cNvSpPr>
          <p:nvPr>
            <p:ph sz="quarter" idx="1"/>
          </p:nvPr>
        </p:nvSpPr>
        <p:spPr/>
        <p:txBody>
          <a:bodyPr>
            <a:normAutofit/>
          </a:bodyPr>
          <a:lstStyle/>
          <a:p>
            <a:r>
              <a:rPr lang="en-US" sz="3200" i="1" dirty="0"/>
              <a:t>A collaborative model and open standard for civic issue tracking </a:t>
            </a:r>
            <a:r>
              <a:rPr lang="en-US" sz="3200" dirty="0">
                <a:hlinkClick r:id="rId2"/>
              </a:rPr>
              <a:t>http://www.open311.org/</a:t>
            </a:r>
            <a:r>
              <a:rPr lang="en-US" sz="3200" dirty="0"/>
              <a:t> </a:t>
            </a:r>
          </a:p>
          <a:p>
            <a:endParaRPr lang="en-US" sz="3200" dirty="0"/>
          </a:p>
          <a:p>
            <a:r>
              <a:rPr lang="en-US" sz="3200" dirty="0"/>
              <a:t>See video Open311: A Transparent and Participatory Approach for Service Delivery on </a:t>
            </a:r>
            <a:r>
              <a:rPr lang="en-US" sz="3200" dirty="0">
                <a:hlinkClick r:id="rId3"/>
              </a:rPr>
              <a:t>https://vimeo.com/130809786</a:t>
            </a:r>
            <a:r>
              <a:rPr lang="en-US" sz="3200" dirty="0"/>
              <a:t> for 4 minutes</a:t>
            </a:r>
          </a:p>
        </p:txBody>
      </p:sp>
    </p:spTree>
    <p:extLst>
      <p:ext uri="{BB962C8B-B14F-4D97-AF65-F5344CB8AC3E}">
        <p14:creationId xmlns:p14="http://schemas.microsoft.com/office/powerpoint/2010/main" val="427859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Data for Cities of the Future </a:t>
            </a:r>
            <a:r>
              <a:rPr lang="en-US" sz="1200" dirty="0"/>
              <a:t>(Page 152)</a:t>
            </a:r>
          </a:p>
        </p:txBody>
      </p:sp>
      <p:sp>
        <p:nvSpPr>
          <p:cNvPr id="3" name="Content Placeholder 2"/>
          <p:cNvSpPr>
            <a:spLocks noGrp="1"/>
          </p:cNvSpPr>
          <p:nvPr>
            <p:ph sz="quarter" idx="1"/>
          </p:nvPr>
        </p:nvSpPr>
        <p:spPr/>
        <p:txBody>
          <a:bodyPr/>
          <a:lstStyle/>
          <a:p>
            <a:r>
              <a:rPr lang="en-US" dirty="0"/>
              <a:t>Big data landscape growing due to convergence of various divergent trends</a:t>
            </a:r>
          </a:p>
          <a:p>
            <a:r>
              <a:rPr lang="en-US" dirty="0"/>
              <a:t>Volumes of data produced by knowledge workers</a:t>
            </a:r>
          </a:p>
          <a:p>
            <a:r>
              <a:rPr lang="en-US" dirty="0"/>
              <a:t>Machine data (especially from edge devices = provides an entry point onto a network) is shaping data</a:t>
            </a:r>
          </a:p>
          <a:p>
            <a:r>
              <a:rPr lang="en-US" dirty="0"/>
              <a:t>Critical aspect of data-driven intelligence</a:t>
            </a:r>
          </a:p>
        </p:txBody>
      </p:sp>
    </p:spTree>
    <p:extLst>
      <p:ext uri="{BB962C8B-B14F-4D97-AF65-F5344CB8AC3E}">
        <p14:creationId xmlns:p14="http://schemas.microsoft.com/office/powerpoint/2010/main" val="4054897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Data for Smart Retailers</a:t>
            </a:r>
          </a:p>
        </p:txBody>
      </p:sp>
      <p:sp>
        <p:nvSpPr>
          <p:cNvPr id="3" name="Content Placeholder 2"/>
          <p:cNvSpPr>
            <a:spLocks noGrp="1"/>
          </p:cNvSpPr>
          <p:nvPr>
            <p:ph sz="quarter" idx="1"/>
          </p:nvPr>
        </p:nvSpPr>
        <p:spPr/>
        <p:txBody>
          <a:bodyPr/>
          <a:lstStyle/>
          <a:p>
            <a:r>
              <a:rPr lang="en-US" dirty="0"/>
              <a:t>Supermarkets &amp; Hypermarkets collect daily data</a:t>
            </a:r>
          </a:p>
          <a:p>
            <a:r>
              <a:rPr lang="en-US" dirty="0"/>
              <a:t>Properly collected, cleansed, &amp; categorized information can show buying patterns</a:t>
            </a:r>
          </a:p>
          <a:p>
            <a:endParaRPr lang="en-US" dirty="0"/>
          </a:p>
          <a:p>
            <a:r>
              <a:rPr lang="en-US" dirty="0"/>
              <a:t>Hidden connections - Data analysis in brain and supermarket</a:t>
            </a:r>
          </a:p>
          <a:p>
            <a:r>
              <a:rPr lang="en-US" dirty="0">
                <a:hlinkClick r:id="rId2"/>
              </a:rPr>
              <a:t>https://www.youtube.com/watch?v=MRzwEKAWlYM</a:t>
            </a:r>
            <a:endParaRPr lang="en-US" dirty="0"/>
          </a:p>
          <a:p>
            <a:r>
              <a:rPr lang="en-US" dirty="0"/>
              <a:t>3:53 minutes</a:t>
            </a:r>
          </a:p>
          <a:p>
            <a:endParaRPr lang="en-US" dirty="0"/>
          </a:p>
        </p:txBody>
      </p:sp>
    </p:spTree>
    <p:extLst>
      <p:ext uri="{BB962C8B-B14F-4D97-AF65-F5344CB8AC3E}">
        <p14:creationId xmlns:p14="http://schemas.microsoft.com/office/powerpoint/2010/main" val="3016841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 Data for Smart Automobiles</a:t>
            </a:r>
          </a:p>
        </p:txBody>
      </p:sp>
      <p:sp>
        <p:nvSpPr>
          <p:cNvPr id="3" name="Content Placeholder 2"/>
          <p:cNvSpPr>
            <a:spLocks noGrp="1"/>
          </p:cNvSpPr>
          <p:nvPr>
            <p:ph sz="quarter" idx="1"/>
          </p:nvPr>
        </p:nvSpPr>
        <p:spPr/>
        <p:txBody>
          <a:bodyPr>
            <a:normAutofit lnSpcReduction="10000"/>
          </a:bodyPr>
          <a:lstStyle/>
          <a:p>
            <a:endParaRPr lang="en-US" dirty="0"/>
          </a:p>
          <a:p>
            <a:r>
              <a:rPr lang="en-US" dirty="0"/>
              <a:t>Smart Cars for Smart Cities by Mercedes Benz Future of Automobile Industry</a:t>
            </a:r>
          </a:p>
          <a:p>
            <a:r>
              <a:rPr lang="en-US" dirty="0">
                <a:hlinkClick r:id="rId2"/>
              </a:rPr>
              <a:t>https://www.youtube.com/watch?v=zuGvoGT4E4A</a:t>
            </a:r>
            <a:endParaRPr lang="en-US" dirty="0"/>
          </a:p>
          <a:p>
            <a:r>
              <a:rPr lang="en-US" dirty="0"/>
              <a:t>2:47 minutes</a:t>
            </a:r>
          </a:p>
          <a:p>
            <a:endParaRPr lang="en-US" dirty="0"/>
          </a:p>
          <a:p>
            <a:r>
              <a:rPr lang="en-US" dirty="0"/>
              <a:t>Autonomous Self Driving, Cognitive, Smart Cars Of The Future</a:t>
            </a:r>
          </a:p>
          <a:p>
            <a:r>
              <a:rPr lang="en-US" dirty="0">
                <a:hlinkClick r:id="rId3"/>
              </a:rPr>
              <a:t>https://www.youtube.com/watch?v=f_q16NEvfp0</a:t>
            </a:r>
            <a:endParaRPr lang="en-US" dirty="0"/>
          </a:p>
          <a:p>
            <a:r>
              <a:rPr lang="en-US" dirty="0"/>
              <a:t>1:58 minutes</a:t>
            </a:r>
          </a:p>
        </p:txBody>
      </p:sp>
    </p:spTree>
    <p:extLst>
      <p:ext uri="{BB962C8B-B14F-4D97-AF65-F5344CB8AC3E}">
        <p14:creationId xmlns:p14="http://schemas.microsoft.com/office/powerpoint/2010/main" val="2029296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Data Business</a:t>
            </a:r>
          </a:p>
        </p:txBody>
      </p:sp>
      <p:sp>
        <p:nvSpPr>
          <p:cNvPr id="3" name="Content Placeholder 2"/>
          <p:cNvSpPr>
            <a:spLocks noGrp="1"/>
          </p:cNvSpPr>
          <p:nvPr>
            <p:ph sz="quarter" idx="1"/>
          </p:nvPr>
        </p:nvSpPr>
        <p:spPr/>
        <p:txBody>
          <a:bodyPr>
            <a:normAutofit lnSpcReduction="10000"/>
          </a:bodyPr>
          <a:lstStyle/>
          <a:p>
            <a:r>
              <a:rPr lang="en-US" dirty="0"/>
              <a:t>Smart Manufacturing – utilize data to efficiently manufacture through information</a:t>
            </a:r>
          </a:p>
          <a:p>
            <a:pPr lvl="1"/>
            <a:r>
              <a:rPr lang="en-US" dirty="0"/>
              <a:t>What is Smart Manufacturing</a:t>
            </a:r>
          </a:p>
          <a:p>
            <a:pPr lvl="1"/>
            <a:r>
              <a:rPr lang="en-US" dirty="0">
                <a:hlinkClick r:id="rId2"/>
              </a:rPr>
              <a:t>https://www.youtube.com/watch?v=Hcq4e9D4uL8</a:t>
            </a:r>
            <a:endParaRPr lang="en-US" dirty="0"/>
          </a:p>
          <a:p>
            <a:pPr lvl="1"/>
            <a:r>
              <a:rPr lang="en-US" dirty="0"/>
              <a:t>8:19 minutes</a:t>
            </a:r>
          </a:p>
          <a:p>
            <a:r>
              <a:rPr lang="en-US" dirty="0"/>
              <a:t>Smart Facilities and  Asset Management – useful  transactional systems extract applicable information and act on it</a:t>
            </a:r>
          </a:p>
          <a:p>
            <a:pPr lvl="1"/>
            <a:r>
              <a:rPr lang="en-US" dirty="0"/>
              <a:t>NUCLEUS - IoT Platform for Smart Buildings &amp; Cities</a:t>
            </a:r>
          </a:p>
          <a:p>
            <a:pPr lvl="1"/>
            <a:r>
              <a:rPr lang="en-US" dirty="0">
                <a:hlinkClick r:id="rId3"/>
              </a:rPr>
              <a:t>https://www.youtube.com/watch?v=XBr9yFaYcQg</a:t>
            </a:r>
            <a:r>
              <a:rPr lang="en-US" dirty="0"/>
              <a:t> </a:t>
            </a:r>
          </a:p>
          <a:p>
            <a:pPr lvl="1"/>
            <a:r>
              <a:rPr lang="en-US" dirty="0"/>
              <a:t>4:09 minutes</a:t>
            </a:r>
          </a:p>
        </p:txBody>
      </p:sp>
    </p:spTree>
    <p:extLst>
      <p:ext uri="{BB962C8B-B14F-4D97-AF65-F5344CB8AC3E}">
        <p14:creationId xmlns:p14="http://schemas.microsoft.com/office/powerpoint/2010/main" val="937171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BDA Platform</a:t>
            </a:r>
          </a:p>
        </p:txBody>
      </p:sp>
      <p:sp>
        <p:nvSpPr>
          <p:cNvPr id="3" name="Content Placeholder 2"/>
          <p:cNvSpPr>
            <a:spLocks noGrp="1"/>
          </p:cNvSpPr>
          <p:nvPr>
            <p:ph sz="quarter" idx="1"/>
          </p:nvPr>
        </p:nvSpPr>
        <p:spPr/>
        <p:txBody>
          <a:bodyPr/>
          <a:lstStyle/>
          <a:p>
            <a:r>
              <a:rPr lang="en-US" dirty="0"/>
              <a:t>“…Integration is critical to data capture, analysis, and knowledge discovery processes” </a:t>
            </a:r>
            <a:r>
              <a:rPr lang="en-US" sz="1200" dirty="0"/>
              <a:t>(Page 158)</a:t>
            </a:r>
          </a:p>
          <a:p>
            <a:r>
              <a:rPr lang="en-US" dirty="0"/>
              <a:t>Software-Defined Infrastructure for BDA “need to run in optimal, dynamic, &amp; converged infrastructures to be effective” </a:t>
            </a:r>
            <a:r>
              <a:rPr lang="en-US" sz="1200" dirty="0"/>
              <a:t>(Page 159)</a:t>
            </a:r>
          </a:p>
          <a:p>
            <a:r>
              <a:rPr lang="en-US" dirty="0"/>
              <a:t>NoSQL (Not only Structured Query Language)</a:t>
            </a:r>
          </a:p>
          <a:p>
            <a:pPr lvl="1"/>
            <a:r>
              <a:rPr lang="en-US" dirty="0"/>
              <a:t>Acquire big data</a:t>
            </a:r>
          </a:p>
          <a:p>
            <a:pPr lvl="1"/>
            <a:r>
              <a:rPr lang="en-US" dirty="0"/>
              <a:t>Organize big data</a:t>
            </a:r>
          </a:p>
          <a:p>
            <a:pPr lvl="1"/>
            <a:r>
              <a:rPr lang="en-US" dirty="0"/>
              <a:t>Analyze big data</a:t>
            </a:r>
          </a:p>
          <a:p>
            <a:pPr lvl="1"/>
            <a:endParaRPr lang="en-US" dirty="0"/>
          </a:p>
          <a:p>
            <a:pPr lvl="1"/>
            <a:endParaRPr lang="en-US" dirty="0"/>
          </a:p>
        </p:txBody>
      </p:sp>
    </p:spTree>
    <p:extLst>
      <p:ext uri="{BB962C8B-B14F-4D97-AF65-F5344CB8AC3E}">
        <p14:creationId xmlns:p14="http://schemas.microsoft.com/office/powerpoint/2010/main" val="2936532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Analytics (BDAs)</a:t>
            </a:r>
          </a:p>
        </p:txBody>
      </p:sp>
      <p:sp>
        <p:nvSpPr>
          <p:cNvPr id="3" name="Content Placeholder 2"/>
          <p:cNvSpPr>
            <a:spLocks noGrp="1"/>
          </p:cNvSpPr>
          <p:nvPr>
            <p:ph sz="quarter" idx="1"/>
          </p:nvPr>
        </p:nvSpPr>
        <p:spPr/>
        <p:txBody>
          <a:bodyPr>
            <a:normAutofit lnSpcReduction="10000"/>
          </a:bodyPr>
          <a:lstStyle/>
          <a:p>
            <a:r>
              <a:rPr lang="en-US" dirty="0"/>
              <a:t>Data doubling every two YEARS</a:t>
            </a:r>
          </a:p>
          <a:p>
            <a:r>
              <a:rPr lang="en-US" dirty="0"/>
              <a:t>Data created every two DAYS equivalent to data created from the dawn of time to 2003</a:t>
            </a:r>
          </a:p>
          <a:p>
            <a:r>
              <a:rPr lang="en-US" dirty="0"/>
              <a:t>Everyday objects are empowered to compute, communicate, sense, and respond</a:t>
            </a:r>
          </a:p>
          <a:p>
            <a:r>
              <a:rPr lang="en-US" dirty="0"/>
              <a:t>Digitized artifacts signaling</a:t>
            </a:r>
          </a:p>
          <a:p>
            <a:r>
              <a:rPr lang="en-US" dirty="0"/>
              <a:t>Clouds core and central platform</a:t>
            </a:r>
          </a:p>
          <a:p>
            <a:r>
              <a:rPr lang="en-US" dirty="0"/>
              <a:t>Databases, data warehouses, data marts, &amp; cubes</a:t>
            </a:r>
          </a:p>
          <a:p>
            <a:r>
              <a:rPr lang="en-US" dirty="0"/>
              <a:t>Millions of websites (Web 2.0)</a:t>
            </a:r>
          </a:p>
          <a:p>
            <a:r>
              <a:rPr lang="en-US" dirty="0"/>
              <a:t>Social Media Sites</a:t>
            </a:r>
          </a:p>
        </p:txBody>
      </p:sp>
    </p:spTree>
    <p:extLst>
      <p:ext uri="{BB962C8B-B14F-4D97-AF65-F5344CB8AC3E}">
        <p14:creationId xmlns:p14="http://schemas.microsoft.com/office/powerpoint/2010/main" val="42123876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Smart City Middleware</a:t>
            </a:r>
          </a:p>
        </p:txBody>
      </p:sp>
      <p:sp>
        <p:nvSpPr>
          <p:cNvPr id="3" name="Content Placeholder 2"/>
          <p:cNvSpPr>
            <a:spLocks noGrp="1"/>
          </p:cNvSpPr>
          <p:nvPr>
            <p:ph sz="quarter" idx="1"/>
          </p:nvPr>
        </p:nvSpPr>
        <p:spPr/>
        <p:txBody>
          <a:bodyPr>
            <a:normAutofit fontScale="92500" lnSpcReduction="10000"/>
          </a:bodyPr>
          <a:lstStyle/>
          <a:p>
            <a:r>
              <a:rPr lang="en-US" dirty="0"/>
              <a:t>“City-specific applications are being developed, deployed in abundance and delivered to users” </a:t>
            </a:r>
            <a:r>
              <a:rPr lang="en-US" sz="1200" dirty="0"/>
              <a:t>(Page 163)</a:t>
            </a:r>
          </a:p>
          <a:p>
            <a:r>
              <a:rPr lang="en-US" dirty="0"/>
              <a:t>“Smart city projects…[have] multiplicity and heterogeneity-induced complexity” </a:t>
            </a:r>
            <a:r>
              <a:rPr lang="en-US" sz="1200" dirty="0"/>
              <a:t>(Page 163)</a:t>
            </a:r>
          </a:p>
          <a:p>
            <a:r>
              <a:rPr lang="en-US" dirty="0"/>
              <a:t>Environmental sensors</a:t>
            </a:r>
          </a:p>
          <a:p>
            <a:r>
              <a:rPr lang="en-US" dirty="0"/>
              <a:t>Civitas, a middleware framework, to specifically support the task of service development for Smart City paradigm</a:t>
            </a:r>
          </a:p>
          <a:p>
            <a:r>
              <a:rPr lang="en-US" dirty="0"/>
              <a:t>Urban Crowdsensing Scenario - urban environment sensing using OpenIoT middleware</a:t>
            </a:r>
          </a:p>
          <a:p>
            <a:r>
              <a:rPr lang="en-US" dirty="0">
                <a:hlinkClick r:id="rId2"/>
              </a:rPr>
              <a:t>https://www.youtube.com/watch?v=cKSEzqVgBXY</a:t>
            </a:r>
            <a:endParaRPr lang="en-US" dirty="0"/>
          </a:p>
          <a:p>
            <a:r>
              <a:rPr lang="en-US" dirty="0"/>
              <a:t>2:14 minutes</a:t>
            </a:r>
          </a:p>
        </p:txBody>
      </p:sp>
    </p:spTree>
    <p:extLst>
      <p:ext uri="{BB962C8B-B14F-4D97-AF65-F5344CB8AC3E}">
        <p14:creationId xmlns:p14="http://schemas.microsoft.com/office/powerpoint/2010/main" val="1604926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Hitachi Smart City Platform</a:t>
            </a:r>
          </a:p>
        </p:txBody>
      </p:sp>
      <p:sp>
        <p:nvSpPr>
          <p:cNvPr id="3" name="Content Placeholder 2"/>
          <p:cNvSpPr>
            <a:spLocks noGrp="1"/>
          </p:cNvSpPr>
          <p:nvPr>
            <p:ph sz="quarter" idx="1"/>
          </p:nvPr>
        </p:nvSpPr>
        <p:spPr/>
        <p:txBody>
          <a:bodyPr/>
          <a:lstStyle/>
          <a:p>
            <a:r>
              <a:rPr lang="en-US" dirty="0"/>
              <a:t>Infrastructure (social &amp; physical) requirements for cities</a:t>
            </a:r>
          </a:p>
          <a:p>
            <a:r>
              <a:rPr lang="en-US" dirty="0"/>
              <a:t>Goal is to run efficiently</a:t>
            </a:r>
          </a:p>
          <a:p>
            <a:endParaRPr lang="en-US" dirty="0"/>
          </a:p>
          <a:p>
            <a:r>
              <a:rPr lang="en-US" dirty="0"/>
              <a:t>Hitachi's smart city management infrastructure: Streamlining of waste management – Hitachi</a:t>
            </a:r>
          </a:p>
          <a:p>
            <a:r>
              <a:rPr lang="en-US" dirty="0">
                <a:hlinkClick r:id="rId2"/>
              </a:rPr>
              <a:t>https://www.youtube.com/watch?v=faEpjqsUgrs</a:t>
            </a:r>
            <a:endParaRPr lang="en-US" dirty="0"/>
          </a:p>
          <a:p>
            <a:r>
              <a:rPr lang="en-US" dirty="0"/>
              <a:t>3:00 minutes</a:t>
            </a:r>
          </a:p>
          <a:p>
            <a:endParaRPr lang="en-US" dirty="0"/>
          </a:p>
          <a:p>
            <a:endParaRPr lang="en-US" dirty="0"/>
          </a:p>
        </p:txBody>
      </p:sp>
    </p:spTree>
    <p:extLst>
      <p:ext uri="{BB962C8B-B14F-4D97-AF65-F5344CB8AC3E}">
        <p14:creationId xmlns:p14="http://schemas.microsoft.com/office/powerpoint/2010/main" val="3126385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t>
            </a:r>
            <a:r>
              <a:rPr lang="en-US" sz="1200" dirty="0"/>
              <a:t>(Page 167)</a:t>
            </a:r>
          </a:p>
        </p:txBody>
      </p:sp>
      <p:sp>
        <p:nvSpPr>
          <p:cNvPr id="3" name="Content Placeholder 2"/>
          <p:cNvSpPr>
            <a:spLocks noGrp="1"/>
          </p:cNvSpPr>
          <p:nvPr>
            <p:ph sz="quarter" idx="1"/>
          </p:nvPr>
        </p:nvSpPr>
        <p:spPr/>
        <p:txBody>
          <a:bodyPr>
            <a:normAutofit/>
          </a:bodyPr>
          <a:lstStyle/>
          <a:p>
            <a:r>
              <a:rPr lang="en-US" sz="3600" dirty="0"/>
              <a:t>Real-time / Streaming / Live</a:t>
            </a:r>
          </a:p>
          <a:p>
            <a:r>
              <a:rPr lang="en-US" sz="3600" dirty="0"/>
              <a:t>Batch – grouped for later processing</a:t>
            </a:r>
          </a:p>
        </p:txBody>
      </p:sp>
    </p:spTree>
    <p:extLst>
      <p:ext uri="{BB962C8B-B14F-4D97-AF65-F5344CB8AC3E}">
        <p14:creationId xmlns:p14="http://schemas.microsoft.com/office/powerpoint/2010/main" val="1140490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NoSQL</a:t>
            </a:r>
          </a:p>
        </p:txBody>
      </p:sp>
      <p:sp>
        <p:nvSpPr>
          <p:cNvPr id="3" name="Content Placeholder 2"/>
          <p:cNvSpPr>
            <a:spLocks noGrp="1"/>
          </p:cNvSpPr>
          <p:nvPr>
            <p:ph sz="quarter" idx="1"/>
          </p:nvPr>
        </p:nvSpPr>
        <p:spPr/>
        <p:txBody>
          <a:bodyPr/>
          <a:lstStyle/>
          <a:p>
            <a:r>
              <a:rPr lang="en-US" dirty="0"/>
              <a:t>Book reference from page 171 explains NoSQL</a:t>
            </a:r>
          </a:p>
          <a:p>
            <a:r>
              <a:rPr lang="en-US" dirty="0">
                <a:hlinkClick r:id="rId2"/>
              </a:rPr>
              <a:t>http://www.couchbase.com/nosql-resources/what-is-no-sql</a:t>
            </a:r>
            <a:endParaRPr lang="en-US" dirty="0"/>
          </a:p>
          <a:p>
            <a:r>
              <a:rPr lang="en-US" dirty="0"/>
              <a:t>Flexible data Model</a:t>
            </a:r>
          </a:p>
          <a:p>
            <a:r>
              <a:rPr lang="en-US" dirty="0"/>
              <a:t>High performance and scalability</a:t>
            </a:r>
          </a:p>
          <a:p>
            <a:r>
              <a:rPr lang="en-US" dirty="0"/>
              <a:t>Auto-sharing</a:t>
            </a:r>
          </a:p>
          <a:p>
            <a:r>
              <a:rPr lang="en-US" dirty="0"/>
              <a:t>Distributed query support</a:t>
            </a:r>
          </a:p>
          <a:p>
            <a:r>
              <a:rPr lang="en-US" dirty="0"/>
              <a:t>Integrated caching</a:t>
            </a:r>
          </a:p>
          <a:p>
            <a:endParaRPr lang="en-US" dirty="0"/>
          </a:p>
        </p:txBody>
      </p:sp>
    </p:spTree>
    <p:extLst>
      <p:ext uri="{BB962C8B-B14F-4D97-AF65-F5344CB8AC3E}">
        <p14:creationId xmlns:p14="http://schemas.microsoft.com/office/powerpoint/2010/main" val="2586791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the data?</a:t>
            </a:r>
          </a:p>
        </p:txBody>
      </p:sp>
      <p:sp>
        <p:nvSpPr>
          <p:cNvPr id="3" name="Content Placeholder 2"/>
          <p:cNvSpPr>
            <a:spLocks noGrp="1"/>
          </p:cNvSpPr>
          <p:nvPr>
            <p:ph sz="quarter" idx="1"/>
          </p:nvPr>
        </p:nvSpPr>
        <p:spPr/>
        <p:txBody>
          <a:bodyPr/>
          <a:lstStyle/>
          <a:p>
            <a:pPr marL="0" indent="0">
              <a:buNone/>
            </a:pPr>
            <a:r>
              <a:rPr lang="en-US" sz="4000" dirty="0"/>
              <a:t>“Every noticeable event, transaction, interaction, request and reply, and so on are being expectantly captured and saved in storage appliances and arrays for real-time as well as posterior investigations.” </a:t>
            </a:r>
            <a:r>
              <a:rPr lang="en-US" sz="1200" dirty="0"/>
              <a:t>(Page 130)</a:t>
            </a:r>
          </a:p>
        </p:txBody>
      </p:sp>
    </p:spTree>
    <p:extLst>
      <p:ext uri="{BB962C8B-B14F-4D97-AF65-F5344CB8AC3E}">
        <p14:creationId xmlns:p14="http://schemas.microsoft.com/office/powerpoint/2010/main" val="2318877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Era Data </a:t>
            </a:r>
            <a:r>
              <a:rPr lang="en-US" sz="1200" dirty="0"/>
              <a:t>(Page 131)</a:t>
            </a:r>
          </a:p>
        </p:txBody>
      </p:sp>
      <p:sp>
        <p:nvSpPr>
          <p:cNvPr id="3" name="Content Placeholder 2"/>
          <p:cNvSpPr>
            <a:spLocks noGrp="1"/>
          </p:cNvSpPr>
          <p:nvPr>
            <p:ph sz="quarter" idx="1"/>
          </p:nvPr>
        </p:nvSpPr>
        <p:spPr/>
        <p:txBody>
          <a:bodyPr/>
          <a:lstStyle/>
          <a:p>
            <a:r>
              <a:rPr lang="en-US" sz="3200" dirty="0"/>
              <a:t>Simplifying &amp; Streamlining Process</a:t>
            </a:r>
          </a:p>
          <a:p>
            <a:pPr lvl="1"/>
            <a:r>
              <a:rPr lang="en-US" sz="2800" dirty="0"/>
              <a:t>Carefully Collected</a:t>
            </a:r>
          </a:p>
          <a:p>
            <a:pPr lvl="1"/>
            <a:r>
              <a:rPr lang="en-US" sz="2800" dirty="0"/>
              <a:t>Cleansed</a:t>
            </a:r>
          </a:p>
          <a:p>
            <a:pPr lvl="1"/>
            <a:r>
              <a:rPr lang="en-US" sz="2800" dirty="0"/>
              <a:t>Classified</a:t>
            </a:r>
          </a:p>
          <a:p>
            <a:pPr lvl="1"/>
            <a:r>
              <a:rPr lang="en-US" sz="2800" dirty="0"/>
              <a:t>Clustered</a:t>
            </a:r>
          </a:p>
          <a:p>
            <a:pPr lvl="1"/>
            <a:r>
              <a:rPr lang="en-US" sz="2800" dirty="0"/>
              <a:t>Conformed</a:t>
            </a:r>
          </a:p>
          <a:p>
            <a:r>
              <a:rPr lang="en-US" sz="3200" dirty="0"/>
              <a:t>Big Data Storage</a:t>
            </a:r>
          </a:p>
          <a:p>
            <a:r>
              <a:rPr lang="en-US" sz="3200" dirty="0"/>
              <a:t>BDA</a:t>
            </a:r>
          </a:p>
        </p:txBody>
      </p:sp>
    </p:spTree>
    <p:extLst>
      <p:ext uri="{BB962C8B-B14F-4D97-AF65-F5344CB8AC3E}">
        <p14:creationId xmlns:p14="http://schemas.microsoft.com/office/powerpoint/2010/main" val="3549231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City Problems</a:t>
            </a:r>
          </a:p>
        </p:txBody>
      </p:sp>
      <p:sp>
        <p:nvSpPr>
          <p:cNvPr id="3" name="Content Placeholder 2"/>
          <p:cNvSpPr>
            <a:spLocks noGrp="1"/>
          </p:cNvSpPr>
          <p:nvPr>
            <p:ph sz="quarter" idx="1"/>
          </p:nvPr>
        </p:nvSpPr>
        <p:spPr/>
        <p:txBody>
          <a:bodyPr/>
          <a:lstStyle/>
          <a:p>
            <a:r>
              <a:rPr lang="en-US" dirty="0"/>
              <a:t>Housing</a:t>
            </a:r>
          </a:p>
          <a:p>
            <a:r>
              <a:rPr lang="en-US" dirty="0"/>
              <a:t>Infrastructure</a:t>
            </a:r>
          </a:p>
          <a:p>
            <a:r>
              <a:rPr lang="en-US" dirty="0"/>
              <a:t>Safety</a:t>
            </a:r>
          </a:p>
          <a:p>
            <a:r>
              <a:rPr lang="en-US" dirty="0"/>
              <a:t>Security</a:t>
            </a:r>
          </a:p>
          <a:p>
            <a:r>
              <a:rPr lang="en-US" dirty="0"/>
              <a:t>Transport</a:t>
            </a:r>
          </a:p>
          <a:p>
            <a:r>
              <a:rPr lang="en-US" dirty="0"/>
              <a:t>Energy</a:t>
            </a:r>
          </a:p>
          <a:p>
            <a:r>
              <a:rPr lang="en-US" dirty="0"/>
              <a:t>Communication</a:t>
            </a:r>
          </a:p>
          <a:p>
            <a:r>
              <a:rPr lang="en-US" dirty="0"/>
              <a:t>Water</a:t>
            </a:r>
          </a:p>
          <a:p>
            <a:r>
              <a:rPr lang="en-US" dirty="0"/>
              <a:t>Quality of Life</a:t>
            </a:r>
          </a:p>
        </p:txBody>
      </p:sp>
    </p:spTree>
    <p:extLst>
      <p:ext uri="{BB962C8B-B14F-4D97-AF65-F5344CB8AC3E}">
        <p14:creationId xmlns:p14="http://schemas.microsoft.com/office/powerpoint/2010/main" val="2440434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Virtualization</a:t>
            </a:r>
          </a:p>
        </p:txBody>
      </p:sp>
      <p:sp>
        <p:nvSpPr>
          <p:cNvPr id="3" name="Content Placeholder 2"/>
          <p:cNvSpPr>
            <a:spLocks noGrp="1"/>
          </p:cNvSpPr>
          <p:nvPr>
            <p:ph sz="quarter" idx="1"/>
          </p:nvPr>
        </p:nvSpPr>
        <p:spPr/>
        <p:txBody>
          <a:bodyPr>
            <a:normAutofit lnSpcReduction="10000"/>
          </a:bodyPr>
          <a:lstStyle/>
          <a:p>
            <a:pPr marL="0" indent="0">
              <a:buNone/>
            </a:pPr>
            <a:r>
              <a:rPr lang="en-US" sz="3800" dirty="0"/>
              <a:t>“Data virtualization is an umbrella term used to describe any approach to data management that allows an application to retrieve and manipulate data without requiring technical details about the data, such as how it is formatted or where it is physically located.” </a:t>
            </a:r>
            <a:r>
              <a:rPr lang="en-US" sz="1200" dirty="0">
                <a:hlinkClick r:id="rId2"/>
              </a:rPr>
              <a:t>http://searchdatamanagement.techtarget.com/definition/data-virtualization</a:t>
            </a:r>
            <a:r>
              <a:rPr lang="en-US" sz="1200" dirty="0"/>
              <a:t> </a:t>
            </a:r>
          </a:p>
        </p:txBody>
      </p:sp>
    </p:spTree>
    <p:extLst>
      <p:ext uri="{BB962C8B-B14F-4D97-AF65-F5344CB8AC3E}">
        <p14:creationId xmlns:p14="http://schemas.microsoft.com/office/powerpoint/2010/main" val="638411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Prominent Sources of Big Data</a:t>
            </a:r>
          </a:p>
        </p:txBody>
      </p:sp>
      <p:sp>
        <p:nvSpPr>
          <p:cNvPr id="3" name="Content Placeholder 2"/>
          <p:cNvSpPr>
            <a:spLocks noGrp="1"/>
          </p:cNvSpPr>
          <p:nvPr>
            <p:ph sz="quarter" idx="1"/>
          </p:nvPr>
        </p:nvSpPr>
        <p:spPr/>
        <p:txBody>
          <a:bodyPr>
            <a:normAutofit/>
          </a:bodyPr>
          <a:lstStyle/>
          <a:p>
            <a:r>
              <a:rPr lang="en-US" sz="4000" dirty="0"/>
              <a:t>B2B = Business to Business</a:t>
            </a:r>
          </a:p>
          <a:p>
            <a:r>
              <a:rPr lang="en-US" sz="4000" dirty="0"/>
              <a:t>B2C = Business to Consumer</a:t>
            </a:r>
          </a:p>
          <a:p>
            <a:r>
              <a:rPr lang="en-US" sz="4000" dirty="0"/>
              <a:t>C2C = Consumer to Consumer</a:t>
            </a:r>
          </a:p>
        </p:txBody>
      </p:sp>
    </p:spTree>
    <p:extLst>
      <p:ext uri="{BB962C8B-B14F-4D97-AF65-F5344CB8AC3E}">
        <p14:creationId xmlns:p14="http://schemas.microsoft.com/office/powerpoint/2010/main" val="2999979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x.0 Explained</a:t>
            </a:r>
          </a:p>
        </p:txBody>
      </p:sp>
      <p:sp>
        <p:nvSpPr>
          <p:cNvPr id="3" name="Content Placeholder 2"/>
          <p:cNvSpPr>
            <a:spLocks noGrp="1"/>
          </p:cNvSpPr>
          <p:nvPr>
            <p:ph sz="quarter" idx="1"/>
          </p:nvPr>
        </p:nvSpPr>
        <p:spPr/>
        <p:txBody>
          <a:bodyPr>
            <a:normAutofit lnSpcReduction="10000"/>
          </a:bodyPr>
          <a:lstStyle/>
          <a:p>
            <a:r>
              <a:rPr lang="en-US" dirty="0"/>
              <a:t>Web 1.0 (Simple Web)</a:t>
            </a:r>
          </a:p>
          <a:p>
            <a:r>
              <a:rPr lang="en-US" dirty="0"/>
              <a:t>Web 2.0 (Social Web)</a:t>
            </a:r>
          </a:p>
          <a:p>
            <a:r>
              <a:rPr lang="en-US" dirty="0"/>
              <a:t>Web 3.0 (Semantic Web)</a:t>
            </a:r>
          </a:p>
          <a:p>
            <a:r>
              <a:rPr lang="en-US" dirty="0"/>
              <a:t>Evolution Web 1.0, Web 2.0 to Web 3.0</a:t>
            </a:r>
          </a:p>
          <a:p>
            <a:r>
              <a:rPr lang="en-US" dirty="0">
                <a:hlinkClick r:id="rId2"/>
              </a:rPr>
              <a:t>https://www.youtube.com/watch?v=bsNcjya56v8</a:t>
            </a:r>
            <a:endParaRPr lang="en-US" dirty="0"/>
          </a:p>
          <a:p>
            <a:r>
              <a:rPr lang="en-US" dirty="0"/>
              <a:t>3:57 minutes</a:t>
            </a:r>
          </a:p>
          <a:p>
            <a:r>
              <a:rPr lang="en-US" dirty="0"/>
              <a:t>Web 4.0 (Smart Web)</a:t>
            </a:r>
          </a:p>
          <a:p>
            <a:r>
              <a:rPr lang="en-US" dirty="0"/>
              <a:t>The Future Internet: Service Web 3.0</a:t>
            </a:r>
          </a:p>
          <a:p>
            <a:r>
              <a:rPr lang="en-US" dirty="0">
                <a:hlinkClick r:id="rId3"/>
              </a:rPr>
              <a:t>https://www.youtube.com/watch?v=off08As3siM</a:t>
            </a:r>
            <a:endParaRPr lang="en-US" dirty="0"/>
          </a:p>
          <a:p>
            <a:r>
              <a:rPr lang="en-US" dirty="0"/>
              <a:t>5:47 minutes</a:t>
            </a:r>
          </a:p>
          <a:p>
            <a:endParaRPr lang="en-US" dirty="0"/>
          </a:p>
        </p:txBody>
      </p:sp>
    </p:spTree>
    <p:extLst>
      <p:ext uri="{BB962C8B-B14F-4D97-AF65-F5344CB8AC3E}">
        <p14:creationId xmlns:p14="http://schemas.microsoft.com/office/powerpoint/2010/main" val="350381860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1322</TotalTime>
  <Words>1469</Words>
  <Application>Microsoft Office PowerPoint</Application>
  <PresentationFormat>On-screen Show (4:3)</PresentationFormat>
  <Paragraphs>220</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Georgia</vt:lpstr>
      <vt:lpstr>Wingdings</vt:lpstr>
      <vt:lpstr>Wingdings 2</vt:lpstr>
      <vt:lpstr>Civic</vt:lpstr>
      <vt:lpstr>Intelligent Cities: Enabling Tools and Technology Chapter 4</vt:lpstr>
      <vt:lpstr>Trendsetting &amp; Transformational Implications for IT</vt:lpstr>
      <vt:lpstr>Big Data Analytics (BDAs)</vt:lpstr>
      <vt:lpstr>Where is the data?</vt:lpstr>
      <vt:lpstr>Knowledge Era Data (Page 131)</vt:lpstr>
      <vt:lpstr>Large City Problems</vt:lpstr>
      <vt:lpstr>Data Virtualization</vt:lpstr>
      <vt:lpstr>Prominent Sources of Big Data</vt:lpstr>
      <vt:lpstr>Web x.0 Explained</vt:lpstr>
      <vt:lpstr>BDA Videos</vt:lpstr>
      <vt:lpstr>Big Data Characteristics</vt:lpstr>
      <vt:lpstr>IoT (Internet of Things)</vt:lpstr>
      <vt:lpstr>Important Characteristics Big Data Era (Page 127)</vt:lpstr>
      <vt:lpstr>Social Media Sites</vt:lpstr>
      <vt:lpstr>Social Media Monitoring AKA  Social Listening</vt:lpstr>
      <vt:lpstr>In-home &amp; In-body Monitoring Devices Great Impact on Future Health</vt:lpstr>
      <vt:lpstr>Memory Implant</vt:lpstr>
      <vt:lpstr>Question to Ponder</vt:lpstr>
      <vt:lpstr>Hadoop</vt:lpstr>
      <vt:lpstr>Customer Satisfaction Analysis</vt:lpstr>
      <vt:lpstr>Other BDA Analysis</vt:lpstr>
      <vt:lpstr>BDA in Healthcare (Pages 144 &amp; 145)</vt:lpstr>
      <vt:lpstr>Machine Data Analytics by Splunk</vt:lpstr>
      <vt:lpstr>Open311</vt:lpstr>
      <vt:lpstr>Edge Data for Cities of the Future (Page 152)</vt:lpstr>
      <vt:lpstr>Edge Data for Smart Retailers</vt:lpstr>
      <vt:lpstr>Edge Data for Smart Automobiles</vt:lpstr>
      <vt:lpstr>Smart Data Business</vt:lpstr>
      <vt:lpstr>Integrated BDA Platform</vt:lpstr>
      <vt:lpstr>The Smart City Middleware</vt:lpstr>
      <vt:lpstr>Hitachi Smart City Platform</vt:lpstr>
      <vt:lpstr>Processing (Page 167)</vt:lpstr>
      <vt:lpstr>NoSQL</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Cities: Enabling Tools and Technology Chapter 4</dc:title>
  <dc:creator>Cheri</dc:creator>
  <cp:lastModifiedBy>Behrooz</cp:lastModifiedBy>
  <cp:revision>35</cp:revision>
  <dcterms:created xsi:type="dcterms:W3CDTF">2016-01-06T12:07:49Z</dcterms:created>
  <dcterms:modified xsi:type="dcterms:W3CDTF">2018-01-12T10:47:32Z</dcterms:modified>
</cp:coreProperties>
</file>