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9"/>
  </p:notesMasterIdLst>
  <p:sldIdLst>
    <p:sldId id="256" r:id="rId2"/>
    <p:sldId id="257" r:id="rId3"/>
    <p:sldId id="274" r:id="rId4"/>
    <p:sldId id="275" r:id="rId5"/>
    <p:sldId id="276" r:id="rId6"/>
    <p:sldId id="277" r:id="rId7"/>
    <p:sldId id="258" r:id="rId8"/>
    <p:sldId id="278" r:id="rId9"/>
    <p:sldId id="279" r:id="rId10"/>
    <p:sldId id="280" r:id="rId11"/>
    <p:sldId id="281" r:id="rId12"/>
    <p:sldId id="282" r:id="rId13"/>
    <p:sldId id="283" r:id="rId14"/>
    <p:sldId id="259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0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5" r:id="rId35"/>
    <p:sldId id="303" r:id="rId36"/>
    <p:sldId id="304" r:id="rId37"/>
    <p:sldId id="30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6699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82" autoAdjust="0"/>
    <p:restoredTop sz="86416" autoAdjust="0"/>
  </p:normalViewPr>
  <p:slideViewPr>
    <p:cSldViewPr>
      <p:cViewPr varScale="1">
        <p:scale>
          <a:sx n="76" d="100"/>
          <a:sy n="76" d="100"/>
        </p:scale>
        <p:origin x="116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fld id="{08FDC207-888F-42EA-929B-C94474D52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DC207-888F-42EA-929B-C94474D52F5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FDC207-888F-42EA-929B-C94474D52F5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09E3BE5-7E12-4DD8-8DBB-DC386B1E0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B3CC8-CD1C-4CC3-8EDC-8D9562BE79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14A575-8059-4F6E-8B82-265F9E85E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6A7E2-0B48-41C2-8BD3-68E9131132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C1FC4-84B8-4FE9-A13D-F4BB1E064F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77C4C-C98C-4FA2-BC20-363EA7262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C354A-E494-488C-A8C1-48D51C6A48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01A32-FDF4-4E24-8E34-2340A7F3A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93092-F3D4-4DD4-AB8E-A408CA1A5D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B3423-2360-49CD-AC7D-62CF326404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1F9E8D1-B8CA-46A1-82DE-C40BDC131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F3C3BE5-EAC1-494A-8F65-A1A7083D0C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9638"/>
            <a:ext cx="7772400" cy="1655762"/>
          </a:xfrm>
        </p:spPr>
        <p:txBody>
          <a:bodyPr/>
          <a:lstStyle/>
          <a:p>
            <a:pPr eaLnBrk="1" hangingPunct="1"/>
            <a:r>
              <a:rPr lang="en-US"/>
              <a:t>Modulation and Modems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/>
              <a:t>the amplitude of a carrier changes based on </a:t>
            </a:r>
            <a:r>
              <a:rPr lang="en-US" sz="2200">
                <a:solidFill>
                  <a:srgbClr val="FF0000"/>
                </a:solidFill>
              </a:rPr>
              <a:t>modulation index</a:t>
            </a:r>
            <a:endParaRPr lang="en-US" sz="2200"/>
          </a:p>
          <a:p>
            <a:pPr eaLnBrk="1" hangingPunct="1"/>
            <a:r>
              <a:rPr lang="en-US" sz="2000"/>
              <a:t>modulated signal cannot be zero</a:t>
            </a:r>
          </a:p>
          <a:p>
            <a:pPr eaLnBrk="1" hangingPunct="1"/>
            <a:r>
              <a:rPr lang="en-US" sz="2000"/>
              <a:t>Shannon's Theorem</a:t>
            </a:r>
          </a:p>
          <a:p>
            <a:pPr lvl="1" eaLnBrk="1" hangingPunct="1"/>
            <a:r>
              <a:rPr lang="en-US" sz="1800"/>
              <a:t>If noise is constant</a:t>
            </a:r>
          </a:p>
          <a:p>
            <a:pPr lvl="2" eaLnBrk="1" hangingPunct="1"/>
            <a:r>
              <a:rPr lang="en-US" sz="1600"/>
              <a:t>the </a:t>
            </a:r>
            <a:r>
              <a:rPr lang="en-US" sz="1600">
                <a:solidFill>
                  <a:srgbClr val="FF0000"/>
                </a:solidFill>
              </a:rPr>
              <a:t>signal-to-noise ratio </a:t>
            </a:r>
            <a:r>
              <a:rPr lang="en-US" sz="1600"/>
              <a:t>will become zero if the signal approaches zero</a:t>
            </a:r>
          </a:p>
          <a:p>
            <a:pPr eaLnBrk="1" hangingPunct="1"/>
            <a:r>
              <a:rPr lang="en-US" sz="2000"/>
              <a:t>To get high data rate </a:t>
            </a:r>
          </a:p>
          <a:p>
            <a:pPr lvl="1" eaLnBrk="1" hangingPunct="1"/>
            <a:r>
              <a:rPr lang="en-US" sz="1600"/>
              <a:t>the carrier wave must be near maximum </a:t>
            </a:r>
          </a:p>
          <a:p>
            <a:pPr lvl="1" eaLnBrk="1" hangingPunct="1"/>
            <a:r>
              <a:rPr lang="en-US" sz="1600"/>
              <a:t>the signal-to-noise ratio remains as large as possible</a:t>
            </a:r>
          </a:p>
          <a:p>
            <a:pPr lvl="1" eaLnBrk="1" hangingPunct="1"/>
            <a:endParaRPr lang="en-US" sz="1800"/>
          </a:p>
          <a:p>
            <a:pPr eaLnBrk="1" hangingPunct="1"/>
            <a:endParaRPr lang="en-US" sz="200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Amplitude Modulation and Shannon's Theorem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Digital schemes use discrete values</a:t>
            </a:r>
          </a:p>
          <a:p>
            <a:r>
              <a:rPr lang="en-US" sz="2400"/>
              <a:t>To distinguish between analog and digital modulation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shift keying </a:t>
            </a:r>
            <a:r>
              <a:rPr lang="en-US" sz="2000"/>
              <a:t>is used rather than </a:t>
            </a:r>
            <a:r>
              <a:rPr lang="en-US" sz="2000">
                <a:solidFill>
                  <a:srgbClr val="FF0000"/>
                </a:solidFill>
              </a:rPr>
              <a:t>modulation</a:t>
            </a:r>
          </a:p>
          <a:p>
            <a:r>
              <a:rPr lang="en-US" sz="2400"/>
              <a:t>similar to analog modulation</a:t>
            </a:r>
          </a:p>
          <a:p>
            <a:pPr lvl="1"/>
            <a:r>
              <a:rPr lang="en-US" sz="2000"/>
              <a:t>digital shift keying has a fixed set instead of a continuum of possible values</a:t>
            </a:r>
          </a:p>
          <a:p>
            <a:pPr lvl="1"/>
            <a:r>
              <a:rPr lang="en-US" sz="2000"/>
              <a:t>AM allows the amplitude of a carrier to vary by arbitrarily small amounts in response to a change in the signal</a:t>
            </a:r>
          </a:p>
          <a:p>
            <a:pPr lvl="2"/>
            <a:r>
              <a:rPr lang="en-US" sz="1800"/>
              <a:t>amplitude shift keying uses a fixed set of possible amplitudes</a:t>
            </a:r>
          </a:p>
          <a:p>
            <a:endParaRPr lang="en-US" sz="240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Modulation, Digital Input, and Shift Keying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0"/>
          <a:stretch>
            <a:fillRect/>
          </a:stretch>
        </p:blipFill>
        <p:spPr bwMode="auto">
          <a:xfrm>
            <a:off x="3581400" y="228600"/>
            <a:ext cx="51768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533400" y="1752600"/>
            <a:ext cx="3048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/>
              <a:t>Figure 10.4 </a:t>
            </a:r>
            <a:r>
              <a:rPr lang="en-US" sz="2000"/>
              <a:t>Illustration of </a:t>
            </a:r>
          </a:p>
          <a:p>
            <a:pPr>
              <a:buFontTx/>
              <a:buAutoNum type="alphaLcParenBoth"/>
            </a:pPr>
            <a:r>
              <a:rPr lang="en-US" sz="2000"/>
              <a:t>a carrier wave</a:t>
            </a:r>
          </a:p>
          <a:p>
            <a:pPr>
              <a:buFontTx/>
              <a:buAutoNum type="alphaLcParenBoth"/>
            </a:pPr>
            <a:r>
              <a:rPr lang="en-US" sz="2000"/>
              <a:t>a digital input signal</a:t>
            </a:r>
          </a:p>
          <a:p>
            <a:pPr>
              <a:buFontTx/>
              <a:buAutoNum type="alphaLcParenBoth"/>
            </a:pPr>
            <a:r>
              <a:rPr lang="en-US" sz="2000"/>
              <a:t>amplitude shift keying</a:t>
            </a:r>
          </a:p>
          <a:p>
            <a:pPr>
              <a:buFontTx/>
              <a:buAutoNum type="alphaLcParenBoth"/>
            </a:pPr>
            <a:r>
              <a:rPr lang="en-US" sz="2000"/>
              <a:t>frequency shift keying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Amplitude and frequency modulations require at least one cycle of a carrier wave to send a single bit </a:t>
            </a:r>
          </a:p>
          <a:p>
            <a:pPr lvl="1"/>
            <a:r>
              <a:rPr lang="en-US" sz="1800"/>
              <a:t>With an exception of special encoding scheme</a:t>
            </a:r>
          </a:p>
          <a:p>
            <a:r>
              <a:rPr lang="en-US" sz="2000"/>
              <a:t>More bits encoded in a single cycle</a:t>
            </a:r>
          </a:p>
          <a:p>
            <a:pPr lvl="1"/>
            <a:r>
              <a:rPr lang="en-US" sz="1600"/>
              <a:t>More bits can be sent per unit time</a:t>
            </a:r>
          </a:p>
          <a:p>
            <a:pPr lvl="1"/>
            <a:endParaRPr lang="en-US" sz="2000"/>
          </a:p>
          <a:p>
            <a:r>
              <a:rPr lang="en-US" sz="2000"/>
              <a:t>PSK changes the phase of the carrier wave </a:t>
            </a:r>
            <a:r>
              <a:rPr lang="en-US" sz="2000">
                <a:solidFill>
                  <a:srgbClr val="FF0000"/>
                </a:solidFill>
              </a:rPr>
              <a:t>abruptly</a:t>
            </a:r>
            <a:endParaRPr lang="en-US" sz="2000"/>
          </a:p>
          <a:p>
            <a:pPr lvl="1"/>
            <a:r>
              <a:rPr lang="en-US" sz="1800"/>
              <a:t>called a phase shift </a:t>
            </a:r>
          </a:p>
          <a:p>
            <a:endParaRPr lang="en-US" sz="200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Shift Keying (PSK)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4" descr="f6_3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1975" y="1681163"/>
            <a:ext cx="5019675" cy="2259012"/>
          </a:xfr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808000"/>
                </a:solidFill>
                <a:ea typeface="바탕" pitchFamily="18" charset="-127"/>
              </a:rPr>
              <a:t> </a:t>
            </a:r>
            <a:r>
              <a:rPr lang="en-US"/>
              <a:t>Phase Shift Keying (PSK) 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676400" y="3810000"/>
            <a:ext cx="5410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–"/>
            </a:pPr>
            <a:r>
              <a:rPr lang="en-US" dirty="0"/>
              <a:t>There are three (abrupt) phase changes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 dirty="0"/>
              <a:t>A phase shift is measured by the angle of the change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 dirty="0"/>
              <a:t>The leftmost portion of sine wave changes its phase by 180 degrees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encoding using phase shifts</a:t>
            </a:r>
          </a:p>
          <a:p>
            <a:pPr lvl="1"/>
            <a:r>
              <a:rPr lang="en-US" sz="2000" dirty="0"/>
              <a:t>A sender and receiver agree on the number of bits per second</a:t>
            </a:r>
          </a:p>
          <a:p>
            <a:pPr lvl="1"/>
            <a:r>
              <a:rPr lang="en-US" sz="2000" dirty="0"/>
              <a:t>no phase shift may denote logical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and presence of phase shift logical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en-US" sz="2000" dirty="0"/>
          </a:p>
          <a:p>
            <a:r>
              <a:rPr lang="en-US" sz="2400" dirty="0"/>
              <a:t>Constellation diagram</a:t>
            </a:r>
          </a:p>
          <a:p>
            <a:pPr lvl="1"/>
            <a:r>
              <a:rPr lang="en-US" sz="1800" dirty="0"/>
              <a:t>the exact assignment of data bits to specific phase changes</a:t>
            </a:r>
          </a:p>
          <a:p>
            <a:r>
              <a:rPr lang="en-US" sz="2400" dirty="0"/>
              <a:t>Many variations of PSK exist</a:t>
            </a:r>
          </a:p>
          <a:p>
            <a:pPr lvl="1"/>
            <a:r>
              <a:rPr lang="en-US" sz="1800" dirty="0"/>
              <a:t>Binary </a:t>
            </a:r>
            <a:r>
              <a:rPr lang="en-US" sz="1800" dirty="0">
                <a:solidFill>
                  <a:srgbClr val="FF0000"/>
                </a:solidFill>
              </a:rPr>
              <a:t>Phase Shift Keying  </a:t>
            </a:r>
            <a:r>
              <a:rPr lang="en-US" sz="1800" dirty="0"/>
              <a:t>(BPSK) or 2-PSK in Fig. 10.6</a:t>
            </a:r>
          </a:p>
          <a:p>
            <a:pPr lvl="1"/>
            <a:r>
              <a:rPr lang="en-US" sz="2000" dirty="0"/>
              <a:t>Notation of </a:t>
            </a:r>
            <a:r>
              <a:rPr lang="en-US" sz="2000" dirty="0">
                <a:solidFill>
                  <a:srgbClr val="FF0000"/>
                </a:solidFill>
              </a:rPr>
              <a:t>2-PSK</a:t>
            </a:r>
            <a:r>
              <a:rPr lang="en-US" sz="2000" dirty="0"/>
              <a:t> may represent two possible values</a:t>
            </a:r>
          </a:p>
          <a:p>
            <a:endParaRPr lang="en-US" sz="2400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Phase Shift and a Constellation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>
            <a:fillRect/>
          </a:stretch>
        </p:blipFill>
        <p:spPr bwMode="auto">
          <a:xfrm>
            <a:off x="838200" y="1524000"/>
            <a:ext cx="74628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More data rate</a:t>
            </a:r>
          </a:p>
          <a:p>
            <a:pPr lvl="1"/>
            <a:r>
              <a:rPr lang="en-US" sz="2000"/>
              <a:t>Measure the amount a carrier shifted</a:t>
            </a:r>
          </a:p>
          <a:p>
            <a:pPr lvl="1"/>
            <a:r>
              <a:rPr lang="en-US" sz="2000"/>
              <a:t>Can recognizes set of phase shifts</a:t>
            </a:r>
          </a:p>
          <a:p>
            <a:pPr lvl="2"/>
            <a:r>
              <a:rPr lang="en-US" sz="1800"/>
              <a:t> each phase shift can represent specific values of data</a:t>
            </a:r>
          </a:p>
          <a:p>
            <a:r>
              <a:rPr lang="en-US" sz="2400"/>
              <a:t>A power of </a:t>
            </a:r>
            <a:r>
              <a:rPr lang="en-US" sz="2400">
                <a:solidFill>
                  <a:srgbClr val="FF3300"/>
                </a:solidFill>
              </a:rPr>
              <a:t>2 </a:t>
            </a:r>
            <a:r>
              <a:rPr lang="en-US" sz="2400"/>
              <a:t>possible shifts</a:t>
            </a:r>
          </a:p>
          <a:p>
            <a:pPr lvl="1"/>
            <a:r>
              <a:rPr lang="en-US" sz="2000"/>
              <a:t>a sender can use bits of data to select among the shifts</a:t>
            </a:r>
          </a:p>
          <a:p>
            <a:r>
              <a:rPr lang="en-US" sz="2400">
                <a:solidFill>
                  <a:srgbClr val="FF3300"/>
                </a:solidFill>
              </a:rPr>
              <a:t>4</a:t>
            </a:r>
            <a:r>
              <a:rPr lang="en-US" sz="2400"/>
              <a:t> possible phase shifts in fig. 10.7</a:t>
            </a:r>
          </a:p>
          <a:p>
            <a:pPr lvl="1"/>
            <a:r>
              <a:rPr lang="en-US" sz="2000"/>
              <a:t>a sender can use</a:t>
            </a:r>
            <a:r>
              <a:rPr lang="en-US" sz="2000">
                <a:solidFill>
                  <a:srgbClr val="FF3300"/>
                </a:solidFill>
              </a:rPr>
              <a:t> 2-bits</a:t>
            </a:r>
            <a:r>
              <a:rPr lang="en-US" sz="2000"/>
              <a:t> of data to select among the </a:t>
            </a:r>
            <a:r>
              <a:rPr lang="en-US" sz="2000">
                <a:solidFill>
                  <a:srgbClr val="FF3300"/>
                </a:solidFill>
              </a:rPr>
              <a:t>4-possible</a:t>
            </a:r>
            <a:r>
              <a:rPr lang="en-US" sz="2000"/>
              <a:t> shift values -&gt; </a:t>
            </a:r>
            <a:r>
              <a:rPr lang="en-US" sz="2000">
                <a:solidFill>
                  <a:srgbClr val="FF0000"/>
                </a:solidFill>
              </a:rPr>
              <a:t>4-PSK</a:t>
            </a:r>
            <a:r>
              <a:rPr lang="en-US" sz="2000"/>
              <a:t> mechanism</a:t>
            </a:r>
          </a:p>
          <a:p>
            <a:pPr lvl="1"/>
            <a:endParaRPr lang="en-US" sz="2000"/>
          </a:p>
          <a:p>
            <a:pPr eaLnBrk="1" hangingPunct="1"/>
            <a:endParaRPr lang="en-US" sz="2400"/>
          </a:p>
          <a:p>
            <a:endParaRPr lang="en-US" sz="240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phase shift keying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8191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In theory, it is possible to increase the data rate by increasing the range of phase shifts</a:t>
            </a:r>
          </a:p>
          <a:p>
            <a:r>
              <a:rPr lang="en-US" sz="2400"/>
              <a:t>Thus, a </a:t>
            </a:r>
            <a:r>
              <a:rPr lang="en-US" sz="2400">
                <a:solidFill>
                  <a:srgbClr val="FF0000"/>
                </a:solidFill>
              </a:rPr>
              <a:t>16-PSK</a:t>
            </a:r>
            <a:r>
              <a:rPr lang="en-US" sz="2400"/>
              <a:t> mechanism can send twice as many bits per second as a </a:t>
            </a:r>
            <a:r>
              <a:rPr lang="en-US" sz="2400">
                <a:solidFill>
                  <a:srgbClr val="FF0000"/>
                </a:solidFill>
              </a:rPr>
              <a:t>4-PSK</a:t>
            </a:r>
            <a:r>
              <a:rPr lang="en-US" sz="2400"/>
              <a:t> mechanism</a:t>
            </a:r>
          </a:p>
          <a:p>
            <a:r>
              <a:rPr lang="en-US" sz="2400"/>
              <a:t>Limiting factors: </a:t>
            </a:r>
            <a:r>
              <a:rPr lang="en-US" sz="2400">
                <a:solidFill>
                  <a:srgbClr val="FF0000"/>
                </a:solidFill>
              </a:rPr>
              <a:t>noise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</a:rPr>
              <a:t>distortion</a:t>
            </a:r>
            <a:endParaRPr lang="en-US" sz="2400"/>
          </a:p>
          <a:p>
            <a:pPr lvl="1"/>
            <a:endParaRPr lang="en-US" sz="2000"/>
          </a:p>
          <a:p>
            <a:pPr eaLnBrk="1" hangingPunct="1"/>
            <a:endParaRPr lang="en-US" sz="2400"/>
          </a:p>
          <a:p>
            <a:endParaRPr lang="en-US" sz="240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•</a:t>
            </a:r>
            <a:r>
              <a:rPr lang="en-US" altLang="ko-KR" sz="1600">
                <a:ea typeface="굴림" pitchFamily="50" charset="-127"/>
              </a:rPr>
              <a:t>Fact: an oscillating signal travels farther than direct current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•</a:t>
            </a:r>
            <a:r>
              <a:rPr lang="en-US" altLang="ko-KR" sz="1600">
                <a:ea typeface="굴림" pitchFamily="50" charset="-127"/>
              </a:rPr>
              <a:t>For long-distance communication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–</a:t>
            </a:r>
            <a:r>
              <a:rPr lang="en-US" altLang="ko-KR" sz="1600">
                <a:ea typeface="굴림" pitchFamily="50" charset="-127"/>
              </a:rPr>
              <a:t>Send a sine wave (called a carrier wave)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–</a:t>
            </a:r>
            <a:r>
              <a:rPr lang="en-US" altLang="ko-KR" sz="1600">
                <a:ea typeface="굴림" pitchFamily="50" charset="-127"/>
              </a:rPr>
              <a:t>Change (modulate) the carrier to encode data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•</a:t>
            </a:r>
            <a:r>
              <a:rPr lang="en-US" altLang="ko-KR" sz="1600">
                <a:ea typeface="굴림" pitchFamily="50" charset="-127"/>
              </a:rPr>
              <a:t>The frequency of electromagnetic energy determines how the energy propagates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•</a:t>
            </a:r>
            <a:r>
              <a:rPr lang="en-US" altLang="ko-KR" sz="1600">
                <a:ea typeface="굴림" pitchFamily="50" charset="-127"/>
              </a:rPr>
              <a:t>Frequency of carrier fixed</a:t>
            </a:r>
            <a:endParaRPr lang="en-US" sz="16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1. Introduction</a:t>
            </a:r>
          </a:p>
        </p:txBody>
      </p:sp>
      <p:pic>
        <p:nvPicPr>
          <p:cNvPr id="4100" name="Picture 4" descr="f6_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0000"/>
            <a:ext cx="46482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Motivation: more data rate</a:t>
            </a:r>
          </a:p>
          <a:p>
            <a:r>
              <a:rPr lang="en-US" sz="2000" dirty="0"/>
              <a:t>Change two characteristics of a carrier at the same time</a:t>
            </a:r>
          </a:p>
          <a:p>
            <a:r>
              <a:rPr lang="en-US" sz="2000" dirty="0"/>
              <a:t>Combination of ASK and PSK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Quadrature Amplitude Modulation</a:t>
            </a:r>
            <a:r>
              <a:rPr lang="en-US" sz="1600" dirty="0"/>
              <a:t> (QAM) or Quadrature Amplitude Shift Keying (QASK)</a:t>
            </a:r>
          </a:p>
          <a:p>
            <a:r>
              <a:rPr lang="en-US" sz="2000" dirty="0"/>
              <a:t>QAM on a constellation diagram</a:t>
            </a:r>
          </a:p>
          <a:p>
            <a:pPr lvl="1"/>
            <a:r>
              <a:rPr lang="en-US" sz="1800" dirty="0"/>
              <a:t>distance from the origin as a measure of amplitude</a:t>
            </a:r>
          </a:p>
          <a:p>
            <a:pPr lvl="1"/>
            <a:r>
              <a:rPr lang="en-US" sz="1800" dirty="0"/>
              <a:t>Figure 10.8 shows </a:t>
            </a:r>
            <a:r>
              <a:rPr lang="en-US" sz="1800" dirty="0">
                <a:solidFill>
                  <a:srgbClr val="FF0000"/>
                </a:solidFill>
              </a:rPr>
              <a:t>16QAM</a:t>
            </a:r>
            <a:r>
              <a:rPr lang="en-US" sz="1800" dirty="0"/>
              <a:t> with dark gray areas indicating the amplitudes</a:t>
            </a:r>
          </a:p>
          <a:p>
            <a:pPr lvl="1"/>
            <a:r>
              <a:rPr lang="en-US" sz="1600" dirty="0"/>
              <a:t>64QAM and 256QAM are typically used for digital cable television and cable modem applications. </a:t>
            </a:r>
          </a:p>
          <a:p>
            <a:pPr lvl="1"/>
            <a:r>
              <a:rPr lang="en-US" sz="1600" dirty="0"/>
              <a:t>256QAM delivers up to 38Mbps, Wi Fi 5 uses 256QAM and Wi-Fi 6 uses 1014QAM</a:t>
            </a:r>
          </a:p>
          <a:p>
            <a:pPr lvl="1"/>
            <a:r>
              <a:rPr lang="en-US" sz="1600" dirty="0"/>
              <a:t>4096QAM is used for high speed 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Quadrature Amplitude Modulation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5" b="3244"/>
          <a:stretch>
            <a:fillRect/>
          </a:stretch>
        </p:blipFill>
        <p:spPr bwMode="auto">
          <a:xfrm>
            <a:off x="609600" y="1143000"/>
            <a:ext cx="79248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and a sequence of bits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Modulator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Demodulator </a:t>
            </a:r>
          </a:p>
          <a:p>
            <a:r>
              <a:rPr lang="en-US" dirty="0"/>
              <a:t>Transmission of data requires a modulator and a demodulator </a:t>
            </a:r>
          </a:p>
          <a:p>
            <a:r>
              <a:rPr lang="en-US" dirty="0"/>
              <a:t>Most communication systems are </a:t>
            </a:r>
            <a:r>
              <a:rPr lang="en-US" dirty="0">
                <a:solidFill>
                  <a:srgbClr val="FF0000"/>
                </a:solidFill>
              </a:rPr>
              <a:t>full duplex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Modem Hardware for Modulation and Demodulation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f6_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57150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ea typeface="바탕" pitchFamily="18" charset="-127"/>
              </a:rPr>
              <a:t>Used for long-distance communication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ea typeface="바탕" pitchFamily="18" charset="-127"/>
              </a:rPr>
              <a:t>•Contains separate circuitry for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ea typeface="바탕" pitchFamily="18" charset="-127"/>
              </a:rPr>
              <a:t>–Modulation of outgoing signal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ea typeface="바탕" pitchFamily="18" charset="-127"/>
              </a:rPr>
              <a:t>–Demodulation of incoming signal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ea typeface="바탕" pitchFamily="18" charset="-127"/>
              </a:rPr>
              <a:t>•Separate wires carry signals in each direction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>
                <a:ea typeface="바탕" pitchFamily="18" charset="-127"/>
              </a:rPr>
              <a:t>•Modulator on one modem connects to demodulator on other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>
              <a:latin typeface="Sabon" pitchFamily="18" charset="0"/>
              <a:ea typeface="바탕" pitchFamily="18" charset="-127"/>
            </a:endParaRPr>
          </a:p>
          <a:p>
            <a:pPr eaLnBrk="1" hangingPunct="1"/>
            <a:endParaRPr lang="en-US" sz="18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49250"/>
            <a:ext cx="7997825" cy="1071563"/>
          </a:xfrm>
        </p:spPr>
        <p:txBody>
          <a:bodyPr/>
          <a:lstStyle/>
          <a:p>
            <a:pPr eaLnBrk="1" hangingPunct="1"/>
            <a:r>
              <a:rPr lang="en-US" sz="3600"/>
              <a:t>Modem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Can be used with other media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Radio Frequency </a:t>
            </a:r>
            <a:r>
              <a:rPr lang="en-US" sz="2000"/>
              <a:t>(</a:t>
            </a:r>
            <a:r>
              <a:rPr lang="en-US" sz="2000">
                <a:solidFill>
                  <a:srgbClr val="FF0000"/>
                </a:solidFill>
              </a:rPr>
              <a:t>RF</a:t>
            </a:r>
            <a:r>
              <a:rPr lang="en-US" sz="2000"/>
              <a:t>)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optical fibers</a:t>
            </a:r>
            <a:endParaRPr lang="en-US" sz="2000"/>
          </a:p>
          <a:p>
            <a:r>
              <a:rPr lang="en-US" sz="2400"/>
              <a:t>A pair of RF modems over radio</a:t>
            </a:r>
          </a:p>
          <a:p>
            <a:r>
              <a:rPr lang="en-US" sz="2400"/>
              <a:t>A pair of optical modems over optical fibers</a:t>
            </a:r>
          </a:p>
          <a:p>
            <a:r>
              <a:rPr lang="en-US" sz="2400"/>
              <a:t>Regardless of media, the principle remains the same:</a:t>
            </a:r>
          </a:p>
          <a:p>
            <a:pPr lvl="1"/>
            <a:r>
              <a:rPr lang="en-US" sz="2000"/>
              <a:t>modulates a carrier signal with data</a:t>
            </a:r>
          </a:p>
          <a:p>
            <a:pPr lvl="1"/>
            <a:r>
              <a:rPr lang="en-US" sz="2000"/>
              <a:t>data is extracted from the modulated carrier</a:t>
            </a:r>
          </a:p>
          <a:p>
            <a:pPr eaLnBrk="1" hangingPunct="1"/>
            <a:endParaRPr lang="en-US" sz="2400"/>
          </a:p>
          <a:p>
            <a:endParaRPr lang="en-US" sz="240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Optical and Radio Frequency Modems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Uses an audio tone</a:t>
            </a:r>
          </a:p>
          <a:p>
            <a:pPr>
              <a:lnSpc>
                <a:spcPct val="90000"/>
              </a:lnSpc>
            </a:pPr>
            <a:r>
              <a:rPr lang="en-US" sz="2400"/>
              <a:t>Uses data to modulate an audible carrier</a:t>
            </a:r>
          </a:p>
          <a:p>
            <a:pPr>
              <a:lnSpc>
                <a:spcPct val="90000"/>
              </a:lnSpc>
            </a:pPr>
            <a:r>
              <a:rPr lang="en-US" sz="2400"/>
              <a:t>Interior of a </a:t>
            </a:r>
            <a:r>
              <a:rPr lang="en-US" sz="2400">
                <a:solidFill>
                  <a:srgbClr val="FF0000"/>
                </a:solidFill>
              </a:rPr>
              <a:t>modern</a:t>
            </a:r>
            <a:r>
              <a:rPr lang="en-US" sz="2400"/>
              <a:t> telephone system: digital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phone system digitizes the incoming audio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Transports a digital form internally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Converts the digitized version back to analog audio for delivery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receiving modem demodulates the analog carrier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Extracts the original digital data</a:t>
            </a:r>
            <a:endParaRPr lang="en-US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Dialup Modems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The use of analog and digital signals by dialup modems (embedded in a computer) shown below</a:t>
            </a:r>
            <a:endParaRPr lang="en-US" sz="1800"/>
          </a:p>
          <a:p>
            <a:r>
              <a:rPr lang="en-US" sz="2000">
                <a:solidFill>
                  <a:srgbClr val="FF0000"/>
                </a:solidFill>
              </a:rPr>
              <a:t>internal modem </a:t>
            </a:r>
            <a:r>
              <a:rPr lang="en-US" sz="2000"/>
              <a:t>/ </a:t>
            </a:r>
            <a:r>
              <a:rPr lang="en-US" sz="2000">
                <a:solidFill>
                  <a:srgbClr val="FF0000"/>
                </a:solidFill>
              </a:rPr>
              <a:t>external modem</a:t>
            </a:r>
            <a:endParaRPr lang="en-US" sz="2000"/>
          </a:p>
          <a:p>
            <a:endParaRPr lang="en-US" sz="2000"/>
          </a:p>
          <a:p>
            <a:pPr eaLnBrk="1" hangingPunct="1"/>
            <a:endParaRPr lang="en-US" sz="2000"/>
          </a:p>
          <a:p>
            <a:endParaRPr lang="en-US" sz="200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Dialup Modems cont’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9803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QAM is used with dialup modems for maximized data rate</a:t>
            </a:r>
          </a:p>
          <a:p>
            <a:r>
              <a:rPr lang="en-US" sz="2000"/>
              <a:t>Available frequencies between </a:t>
            </a:r>
            <a:r>
              <a:rPr lang="en-US" sz="2000">
                <a:solidFill>
                  <a:srgbClr val="FF0000"/>
                </a:solidFill>
              </a:rPr>
              <a:t>300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3300</a:t>
            </a:r>
            <a:r>
              <a:rPr lang="en-US" sz="2000"/>
              <a:t> Hz</a:t>
            </a:r>
          </a:p>
          <a:p>
            <a:r>
              <a:rPr lang="en-US" sz="2000"/>
              <a:t>the </a:t>
            </a:r>
            <a:r>
              <a:rPr lang="en-US" sz="2000">
                <a:solidFill>
                  <a:srgbClr val="FF0000"/>
                </a:solidFill>
              </a:rPr>
              <a:t>extremes</a:t>
            </a:r>
            <a:r>
              <a:rPr lang="en-US" sz="2000"/>
              <a:t> may not be handled well</a:t>
            </a:r>
          </a:p>
          <a:p>
            <a:pPr lvl="1"/>
            <a:r>
              <a:rPr lang="en-US" sz="1800"/>
              <a:t>use frequencies between </a:t>
            </a:r>
            <a:r>
              <a:rPr lang="en-US" sz="1800">
                <a:solidFill>
                  <a:srgbClr val="FF0000"/>
                </a:solidFill>
              </a:rPr>
              <a:t>600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</a:rPr>
              <a:t>3000</a:t>
            </a:r>
            <a:r>
              <a:rPr lang="en-US" sz="1800"/>
              <a:t> Hz</a:t>
            </a:r>
          </a:p>
          <a:p>
            <a:pPr lvl="1"/>
            <a:r>
              <a:rPr lang="en-US" sz="1800"/>
              <a:t>the available bandwidth becomes 2400 Hz</a:t>
            </a:r>
          </a:p>
          <a:p>
            <a:r>
              <a:rPr lang="en-US" sz="2000"/>
              <a:t>A QAM scheme can increase the data rate dramatically</a:t>
            </a:r>
          </a:p>
          <a:p>
            <a:pPr eaLnBrk="1" hangingPunct="1"/>
            <a:endParaRPr lang="en-US" sz="2000"/>
          </a:p>
          <a:p>
            <a:endParaRPr lang="en-US" sz="200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QAM Applied to Dialup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QAM Applied to Dialup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08938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Consider the </a:t>
            </a:r>
            <a:r>
              <a:rPr lang="en-US" sz="2400">
                <a:solidFill>
                  <a:srgbClr val="FF0000"/>
                </a:solidFill>
              </a:rPr>
              <a:t>V.32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</a:rPr>
              <a:t>V.32bis</a:t>
            </a:r>
            <a:r>
              <a:rPr lang="en-US" sz="2400"/>
              <a:t> standards</a:t>
            </a:r>
          </a:p>
          <a:p>
            <a:r>
              <a:rPr lang="en-US" sz="2400"/>
              <a:t>Figure 10.12 and 10.13 illustrate the QAM constellation for </a:t>
            </a:r>
          </a:p>
          <a:p>
            <a:pPr lvl="1"/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V.32</a:t>
            </a:r>
            <a:r>
              <a:rPr lang="en-US" sz="2000"/>
              <a:t> modem: </a:t>
            </a:r>
            <a:r>
              <a:rPr lang="en-US" sz="2000">
                <a:solidFill>
                  <a:srgbClr val="FF0000"/>
                </a:solidFill>
              </a:rPr>
              <a:t>32</a:t>
            </a:r>
            <a:r>
              <a:rPr lang="en-US" sz="2000"/>
              <a:t> combinations of ASK and PSK </a:t>
            </a:r>
          </a:p>
          <a:p>
            <a:pPr lvl="2"/>
            <a:r>
              <a:rPr lang="en-US" sz="1800"/>
              <a:t>a data rate of </a:t>
            </a:r>
            <a:r>
              <a:rPr lang="en-US" sz="1800">
                <a:solidFill>
                  <a:srgbClr val="FF0000"/>
                </a:solidFill>
              </a:rPr>
              <a:t>9600</a:t>
            </a:r>
            <a:r>
              <a:rPr lang="en-US" sz="1800"/>
              <a:t> bps in each direction  </a:t>
            </a:r>
          </a:p>
          <a:p>
            <a:pPr lvl="1"/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V.32bis </a:t>
            </a:r>
            <a:r>
              <a:rPr lang="en-US" sz="2000"/>
              <a:t>modem: </a:t>
            </a:r>
            <a:r>
              <a:rPr lang="en-US" sz="2000">
                <a:solidFill>
                  <a:srgbClr val="FF0000"/>
                </a:solidFill>
              </a:rPr>
              <a:t>128</a:t>
            </a:r>
            <a:r>
              <a:rPr lang="en-US" sz="2000"/>
              <a:t> combinations of ASK and PSK</a:t>
            </a:r>
          </a:p>
          <a:p>
            <a:pPr lvl="2"/>
            <a:r>
              <a:rPr lang="en-US" sz="1800"/>
              <a:t>a data rate of </a:t>
            </a:r>
            <a:r>
              <a:rPr lang="en-US" sz="1800">
                <a:solidFill>
                  <a:srgbClr val="FF0000"/>
                </a:solidFill>
              </a:rPr>
              <a:t>14,400</a:t>
            </a:r>
            <a:r>
              <a:rPr lang="en-US" sz="1800"/>
              <a:t> bps in each direction</a:t>
            </a:r>
          </a:p>
          <a:p>
            <a:r>
              <a:rPr lang="en-US" sz="2400"/>
              <a:t>Sophisticated signal analysis may be needed to reveal the minor change</a:t>
            </a:r>
          </a:p>
          <a:p>
            <a:endParaRPr lang="en-US" sz="240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V.32 and V.32bis Dialup Modems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Modulation</a:t>
            </a:r>
            <a:r>
              <a:rPr lang="en-US" sz="2400"/>
              <a:t>: </a:t>
            </a:r>
            <a:r>
              <a:rPr lang="en-US" sz="2400">
                <a:solidFill>
                  <a:srgbClr val="FF0000"/>
                </a:solidFill>
              </a:rPr>
              <a:t>changes</a:t>
            </a:r>
            <a:r>
              <a:rPr lang="en-US" sz="2400"/>
              <a:t> made in a carrier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according to the information being sent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Modulation takes two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carrier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signal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fundamental characteristics</a:t>
            </a:r>
            <a:r>
              <a:rPr lang="en-US" sz="2400"/>
              <a:t> of the wave must be changed to encode signal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primary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Amplitude modulation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Frequency modulation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Phase shift modulation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 Modulation Schemes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2866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3850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467600" cy="51881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requirements trend</a:t>
            </a:r>
          </a:p>
        </p:txBody>
      </p:sp>
    </p:spTree>
    <p:extLst>
      <p:ext uri="{BB962C8B-B14F-4D97-AF65-F5344CB8AC3E}">
        <p14:creationId xmlns:p14="http://schemas.microsoft.com/office/powerpoint/2010/main" val="382652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Cable networks nowadays provide combined TV and data service using hybrid fiber coax (HFC) cabling architecture</a:t>
            </a:r>
          </a:p>
          <a:p>
            <a:r>
              <a:rPr lang="en-US" dirty="0"/>
              <a:t>Trunk coaxial cable of legacy networks are replaced by fibers that terminate in fiber nodes</a:t>
            </a:r>
          </a:p>
          <a:p>
            <a:r>
              <a:rPr lang="en-US" dirty="0"/>
              <a:t>Homes are connected to fiber nodes through coaxial cables fitted with bidirectional amplifiers.</a:t>
            </a:r>
          </a:p>
          <a:p>
            <a:r>
              <a:rPr lang="en-US" dirty="0"/>
              <a:t>Traditional cable networks were targeted at TV distribution (one-way) and are not suited for 2-way data service – data upstream was provided by dial-up phone but proved not a viable solution.</a:t>
            </a:r>
          </a:p>
          <a:p>
            <a:r>
              <a:rPr lang="en-US" dirty="0"/>
              <a:t>Digital signaling, two-way amplifiers on coax cables and fiber trunks with greatly increased capacity were introduced in the course of upgrading. Two-way cable networks provide an ‘extended Ethernet’ network that can span up to 100 miles.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Modem application - Cable networks</a:t>
            </a:r>
          </a:p>
        </p:txBody>
      </p:sp>
    </p:spTree>
    <p:extLst>
      <p:ext uri="{BB962C8B-B14F-4D97-AF65-F5344CB8AC3E}">
        <p14:creationId xmlns:p14="http://schemas.microsoft.com/office/powerpoint/2010/main" val="3610022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169253" cy="3581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Modem application - Cable networks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08090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5" y="2209800"/>
            <a:ext cx="7142068" cy="3200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modem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852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Cable networks employ data over cable service interface specification (DOCSIS) that covers physical layer and data link layer.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D48EE-6306-C175-FB5A-437102400285}"/>
              </a:ext>
            </a:extLst>
          </p:cNvPr>
          <p:cNvSpPr txBox="1"/>
          <p:nvPr/>
        </p:nvSpPr>
        <p:spPr>
          <a:xfrm>
            <a:off x="5538092" y="2071300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Cable modem termination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66C43-1665-D3A3-F283-961736F2D7D1}"/>
              </a:ext>
            </a:extLst>
          </p:cNvPr>
          <p:cNvSpPr txBox="1"/>
          <p:nvPr/>
        </p:nvSpPr>
        <p:spPr>
          <a:xfrm>
            <a:off x="914400" y="5271700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Cable modem to </a:t>
            </a:r>
          </a:p>
          <a:p>
            <a:r>
              <a:rPr lang="en-US" sz="1200" dirty="0"/>
              <a:t>customer premise equipment </a:t>
            </a:r>
          </a:p>
          <a:p>
            <a:r>
              <a:rPr lang="en-US" sz="1200" dirty="0"/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6F184-239D-9022-C4F7-CE81D2A8C567}"/>
              </a:ext>
            </a:extLst>
          </p:cNvPr>
          <p:cNvSpPr txBox="1"/>
          <p:nvPr/>
        </p:nvSpPr>
        <p:spPr>
          <a:xfrm>
            <a:off x="3964683" y="5317866"/>
            <a:ext cx="22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Radio Frequency Interface</a:t>
            </a:r>
          </a:p>
        </p:txBody>
      </p:sp>
    </p:spTree>
    <p:extLst>
      <p:ext uri="{BB962C8B-B14F-4D97-AF65-F5344CB8AC3E}">
        <p14:creationId xmlns:p14="http://schemas.microsoft.com/office/powerpoint/2010/main" val="135681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DOCSIS 3.0 (2006)</a:t>
            </a:r>
          </a:p>
          <a:p>
            <a:pPr lvl="1"/>
            <a:r>
              <a:rPr lang="en-US" dirty="0"/>
              <a:t>Downstream data rate of 160Mbps or higher</a:t>
            </a:r>
          </a:p>
          <a:p>
            <a:pPr lvl="2"/>
            <a:r>
              <a:rPr lang="en-US" dirty="0"/>
              <a:t>Channel bonding</a:t>
            </a:r>
          </a:p>
          <a:p>
            <a:pPr lvl="2"/>
            <a:r>
              <a:rPr lang="en-US" dirty="0"/>
              <a:t>4 or more channels</a:t>
            </a:r>
          </a:p>
          <a:p>
            <a:pPr lvl="2"/>
            <a:r>
              <a:rPr lang="en-US" dirty="0"/>
              <a:t>256 QAM =&gt; ~ 40Mbps</a:t>
            </a:r>
          </a:p>
          <a:p>
            <a:pPr lvl="2"/>
            <a:r>
              <a:rPr lang="en-US" dirty="0"/>
              <a:t>8x256 QAM =&gt; ~320Mbps</a:t>
            </a:r>
          </a:p>
          <a:p>
            <a:pPr lvl="1"/>
            <a:r>
              <a:rPr lang="en-US" dirty="0"/>
              <a:t>Upstream data rates of 120Mbps or higher</a:t>
            </a:r>
          </a:p>
          <a:p>
            <a:pPr lvl="2"/>
            <a:r>
              <a:rPr lang="en-US" dirty="0"/>
              <a:t>64QAM =&gt; ~30Mbps</a:t>
            </a:r>
          </a:p>
          <a:p>
            <a:pPr lvl="2"/>
            <a:r>
              <a:rPr lang="en-US" dirty="0"/>
              <a:t>4x64QAM =&gt; ~ 120Mbps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modem </a:t>
            </a:r>
            <a:r>
              <a:rPr lang="en-US" dirty="0" err="1"/>
              <a:t>con’t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0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DOCSIS 4.0 (2020)</a:t>
            </a:r>
          </a:p>
          <a:p>
            <a:pPr lvl="1"/>
            <a:r>
              <a:rPr lang="en-US" dirty="0"/>
              <a:t>Downstream data rate of 10Gbps</a:t>
            </a:r>
          </a:p>
          <a:p>
            <a:pPr lvl="2"/>
            <a:r>
              <a:rPr lang="en-US" dirty="0"/>
              <a:t>Channel bonding</a:t>
            </a:r>
          </a:p>
          <a:p>
            <a:pPr lvl="2"/>
            <a:r>
              <a:rPr lang="en-US" dirty="0"/>
              <a:t>4 or more channels</a:t>
            </a:r>
          </a:p>
          <a:p>
            <a:pPr lvl="2"/>
            <a:r>
              <a:rPr lang="en-US" dirty="0"/>
              <a:t>4096 QAM</a:t>
            </a:r>
          </a:p>
          <a:p>
            <a:pPr lvl="1"/>
            <a:r>
              <a:rPr lang="en-US" dirty="0"/>
              <a:t>Upstream data rates of 6Gbps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modem </a:t>
            </a:r>
            <a:r>
              <a:rPr lang="en-US" dirty="0" err="1"/>
              <a:t>con’t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6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5491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AM manipulates the amplitude of a carrier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Results in the changes in the amplitude of the wave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As it is seen from the figure 10.2: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amplitude (i.e., magnitude) of the sine wave is modified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time-domain graph shows a shape similar to the signal that was used</a:t>
            </a:r>
          </a:p>
          <a:p>
            <a:pPr eaLnBrk="1" hangingPunct="1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Amplitude Modulation (AM)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4008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/>
              <a:t>In FM, frequency changes according to the signal: </a:t>
            </a:r>
          </a:p>
          <a:p>
            <a:pPr lvl="1" eaLnBrk="1" hangingPunct="1"/>
            <a:r>
              <a:rPr lang="en-US" sz="2000"/>
              <a:t>For stronger signal, the carrier frequency increases</a:t>
            </a:r>
          </a:p>
          <a:p>
            <a:pPr lvl="1" eaLnBrk="1" hangingPunct="1"/>
            <a:r>
              <a:rPr lang="en-US" sz="2000"/>
              <a:t>For weaker signal, the carrier frequency decreases</a:t>
            </a:r>
          </a:p>
          <a:p>
            <a:pPr eaLnBrk="1" hangingPunct="1"/>
            <a:r>
              <a:rPr lang="en-US" sz="2400"/>
              <a:t>FM is more difficult to visualize </a:t>
            </a:r>
          </a:p>
          <a:p>
            <a:pPr lvl="1" eaLnBrk="1" hangingPunct="1"/>
            <a:r>
              <a:rPr lang="en-US" sz="2000"/>
              <a:t>slight changes in frequency may not be clearly visible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>
              <a:buFont typeface="Wingdings" pitchFamily="2" charset="2"/>
              <a:buNone/>
            </a:pPr>
            <a:endParaRPr lang="en-US" sz="18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669900"/>
                </a:solidFill>
                <a:ea typeface="바탕" pitchFamily="18" charset="-127"/>
              </a:rPr>
              <a:t> </a:t>
            </a:r>
            <a:r>
              <a:rPr lang="en-US" altLang="ko-KR">
                <a:solidFill>
                  <a:srgbClr val="808000"/>
                </a:solidFill>
                <a:ea typeface="바탕" pitchFamily="18" charset="-127"/>
              </a:rPr>
              <a:t>Frequency Modulation (FM)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2692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9" b="51071"/>
          <a:stretch>
            <a:fillRect/>
          </a:stretch>
        </p:blipFill>
        <p:spPr bwMode="auto">
          <a:xfrm>
            <a:off x="304800" y="1143000"/>
            <a:ext cx="8291513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One property of sine wave is its </a:t>
            </a:r>
            <a:r>
              <a:rPr lang="en-US" sz="2400">
                <a:solidFill>
                  <a:srgbClr val="FF0000"/>
                </a:solidFill>
              </a:rPr>
              <a:t>phase</a:t>
            </a:r>
            <a:r>
              <a:rPr lang="en-US" sz="2400"/>
              <a:t>, </a:t>
            </a:r>
          </a:p>
          <a:p>
            <a:pPr lvl="1" eaLnBrk="1" hangingPunct="1"/>
            <a:r>
              <a:rPr lang="en-US" sz="1800">
                <a:solidFill>
                  <a:srgbClr val="FF0000"/>
                </a:solidFill>
              </a:rPr>
              <a:t>offset</a:t>
            </a:r>
            <a:r>
              <a:rPr lang="en-US" sz="1800"/>
              <a:t> is used to represent reference time from beginning</a:t>
            </a:r>
          </a:p>
          <a:p>
            <a:pPr eaLnBrk="1" hangingPunct="1"/>
            <a:r>
              <a:rPr lang="en-US" sz="2400"/>
              <a:t>Changes in phase are possible -&gt; phase shift</a:t>
            </a:r>
          </a:p>
          <a:p>
            <a:pPr eaLnBrk="1" hangingPunct="1"/>
            <a:r>
              <a:rPr lang="en-US" sz="2400"/>
              <a:t>phase shift after cycle </a:t>
            </a:r>
            <a:r>
              <a:rPr lang="en-US" sz="2400">
                <a:solidFill>
                  <a:srgbClr val="FF0000"/>
                </a:solidFill>
              </a:rPr>
              <a:t>k</a:t>
            </a:r>
            <a:r>
              <a:rPr lang="en-US" sz="2400"/>
              <a:t> </a:t>
            </a:r>
          </a:p>
          <a:p>
            <a:pPr lvl="1" eaLnBrk="1" hangingPunct="1"/>
            <a:r>
              <a:rPr lang="en-US" sz="1800"/>
              <a:t>Slight delay between cycle</a:t>
            </a:r>
            <a:r>
              <a:rPr lang="en-US" sz="1800">
                <a:solidFill>
                  <a:srgbClr val="FF0000"/>
                </a:solidFill>
              </a:rPr>
              <a:t> k </a:t>
            </a:r>
            <a:r>
              <a:rPr lang="en-US" sz="1800"/>
              <a:t>completion and next sine wave</a:t>
            </a:r>
          </a:p>
          <a:p>
            <a:pPr lvl="1" eaLnBrk="1" hangingPunct="1"/>
            <a:r>
              <a:rPr lang="en-US" sz="2000"/>
              <a:t>the delay resembles a change in frequency</a:t>
            </a:r>
          </a:p>
          <a:p>
            <a:pPr eaLnBrk="1" hangingPunct="1"/>
            <a:r>
              <a:rPr lang="en-US" sz="2400"/>
              <a:t>PM: a special form of frequency modulation</a:t>
            </a:r>
          </a:p>
          <a:p>
            <a:pPr lvl="1" eaLnBrk="1" hangingPunct="1"/>
            <a:endParaRPr lang="en-US" sz="20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Phase Modulation (PM)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718</TotalTime>
  <Words>1394</Words>
  <Application>Microsoft Office PowerPoint</Application>
  <PresentationFormat>On-screen Show (4:3)</PresentationFormat>
  <Paragraphs>197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Sabon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Modulation and Modems</vt:lpstr>
      <vt:lpstr>1. Introduction</vt:lpstr>
      <vt:lpstr>Analog Modulation Schemes</vt:lpstr>
      <vt:lpstr>PowerPoint Presentation</vt:lpstr>
      <vt:lpstr>Amplitude Modulation (AM)</vt:lpstr>
      <vt:lpstr>PowerPoint Presentation</vt:lpstr>
      <vt:lpstr> Frequency Modulation (FM)</vt:lpstr>
      <vt:lpstr>PowerPoint Presentation</vt:lpstr>
      <vt:lpstr>Phase Modulation (PM)</vt:lpstr>
      <vt:lpstr>Amplitude Modulation and Shannon's Theorem</vt:lpstr>
      <vt:lpstr>Modulation, Digital Input, and Shift Keying</vt:lpstr>
      <vt:lpstr>PowerPoint Presentation</vt:lpstr>
      <vt:lpstr>Phase Shift Keying (PSK) </vt:lpstr>
      <vt:lpstr> Phase Shift Keying (PSK) </vt:lpstr>
      <vt:lpstr>Phase Shift and a Constellation Diagram</vt:lpstr>
      <vt:lpstr>PowerPoint Presentation</vt:lpstr>
      <vt:lpstr>More phase shift keying</vt:lpstr>
      <vt:lpstr>PowerPoint Presentation</vt:lpstr>
      <vt:lpstr>More PSK</vt:lpstr>
      <vt:lpstr>Quadrature Amplitude Modulation </vt:lpstr>
      <vt:lpstr>PowerPoint Presentation</vt:lpstr>
      <vt:lpstr>Modem Hardware for Modulation and Demodulation</vt:lpstr>
      <vt:lpstr>Modem</vt:lpstr>
      <vt:lpstr>Optical and Radio Frequency Modems</vt:lpstr>
      <vt:lpstr>Dialup Modems </vt:lpstr>
      <vt:lpstr>Dialup Modems cont’</vt:lpstr>
      <vt:lpstr>QAM Applied to Dialup</vt:lpstr>
      <vt:lpstr>QAM Applied to Dialup</vt:lpstr>
      <vt:lpstr>V.32 and V.32bis Dialup Modems</vt:lpstr>
      <vt:lpstr>PowerPoint Presentation</vt:lpstr>
      <vt:lpstr>PowerPoint Presentation</vt:lpstr>
      <vt:lpstr>Bandwidth requirements trend</vt:lpstr>
      <vt:lpstr>Modem application - Cable networks</vt:lpstr>
      <vt:lpstr>Modem application - Cable networks cont’</vt:lpstr>
      <vt:lpstr>Cable modem</vt:lpstr>
      <vt:lpstr>Cable modem con’t</vt:lpstr>
      <vt:lpstr>Cable modem con’t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6 Long Distance Comm.</dc:title>
  <dc:creator>ysong</dc:creator>
  <cp:lastModifiedBy>Song, Yeong-Tae</cp:lastModifiedBy>
  <cp:revision>41</cp:revision>
  <dcterms:created xsi:type="dcterms:W3CDTF">2005-02-14T20:59:37Z</dcterms:created>
  <dcterms:modified xsi:type="dcterms:W3CDTF">2024-09-24T12:33:57Z</dcterms:modified>
</cp:coreProperties>
</file>