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50"/>
  </p:notesMasterIdLst>
  <p:handoutMasterIdLst>
    <p:handoutMasterId r:id="rId51"/>
  </p:handoutMasterIdLst>
  <p:sldIdLst>
    <p:sldId id="304" r:id="rId2"/>
    <p:sldId id="270" r:id="rId3"/>
    <p:sldId id="277" r:id="rId4"/>
    <p:sldId id="281" r:id="rId5"/>
    <p:sldId id="305" r:id="rId6"/>
    <p:sldId id="337" r:id="rId7"/>
    <p:sldId id="306" r:id="rId8"/>
    <p:sldId id="324" r:id="rId9"/>
    <p:sldId id="338" r:id="rId10"/>
    <p:sldId id="307" r:id="rId11"/>
    <p:sldId id="339" r:id="rId12"/>
    <p:sldId id="325" r:id="rId13"/>
    <p:sldId id="340" r:id="rId14"/>
    <p:sldId id="308" r:id="rId15"/>
    <p:sldId id="326" r:id="rId16"/>
    <p:sldId id="309" r:id="rId17"/>
    <p:sldId id="341" r:id="rId18"/>
    <p:sldId id="327" r:id="rId19"/>
    <p:sldId id="342" r:id="rId20"/>
    <p:sldId id="328" r:id="rId21"/>
    <p:sldId id="310" r:id="rId22"/>
    <p:sldId id="343" r:id="rId23"/>
    <p:sldId id="311" r:id="rId24"/>
    <p:sldId id="312" r:id="rId25"/>
    <p:sldId id="330" r:id="rId26"/>
    <p:sldId id="313" r:id="rId27"/>
    <p:sldId id="314" r:id="rId28"/>
    <p:sldId id="331" r:id="rId29"/>
    <p:sldId id="332" r:id="rId30"/>
    <p:sldId id="352" r:id="rId31"/>
    <p:sldId id="345" r:id="rId32"/>
    <p:sldId id="316" r:id="rId33"/>
    <p:sldId id="333" r:id="rId34"/>
    <p:sldId id="317" r:id="rId35"/>
    <p:sldId id="334" r:id="rId36"/>
    <p:sldId id="347" r:id="rId37"/>
    <p:sldId id="318" r:id="rId38"/>
    <p:sldId id="335" r:id="rId39"/>
    <p:sldId id="319" r:id="rId40"/>
    <p:sldId id="348" r:id="rId41"/>
    <p:sldId id="320" r:id="rId42"/>
    <p:sldId id="321" r:id="rId43"/>
    <p:sldId id="322" r:id="rId44"/>
    <p:sldId id="349" r:id="rId45"/>
    <p:sldId id="336" r:id="rId46"/>
    <p:sldId id="350" r:id="rId47"/>
    <p:sldId id="351" r:id="rId48"/>
    <p:sldId id="323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88" d="100"/>
          <a:sy n="88" d="100"/>
        </p:scale>
        <p:origin x="132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DC66F7-CD19-432F-8C83-19A27782FC99}" type="datetimeFigureOut">
              <a:rPr lang="en-US"/>
              <a:pPr>
                <a:defRPr/>
              </a:pPr>
              <a:t>9/16/2024</a:t>
            </a:fld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565C2F-7E72-4ADD-88BE-8C29E84D0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671E5CD-058B-4946-989F-B29FD354A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7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6689C32-43B5-4CD8-8325-F61FD886F97F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29AEDF-4E73-40F0-84EE-59025AA59615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7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648332-ADAB-4F76-978D-D704286D603B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799C06-0F92-4D55-A36C-970D0CCF4813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60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497298D-17A9-4F17-A2B7-08531FA85763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2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09EF43-CA0C-4894-BE4E-D4A36F018545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9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30F8551-C45D-4232-B907-7BDD72D2C86C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35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701815-DA83-446D-8BDC-E791BB50C28E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2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EC2144B-7DC1-4F8F-8230-CE28D40C2BA6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13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380EE4-898D-4B5C-BA34-F533DB55A273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01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0F6148-B896-49A1-B1B3-713F6A323D8C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6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22FC43-8754-4D60-84D6-1470D3F9ADEF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32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1398B34-6F21-4041-BE05-E43836EB16F4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65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722FE54-50EE-4D69-B713-C9F137C2CF1E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40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23CFBA4-129B-4F5C-8CA9-808DF817E193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21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C8B68E-A954-4C2C-9875-85A1D96448FF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36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0DC954-D98F-4BEA-8364-B2D67C740E4B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22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88E838E-4D4F-43E3-ACAB-133CC1421129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7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76184E6-66BC-4472-8FD2-5700CD42F15C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59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3A65B3-E3ED-4F77-850E-44A65A678D86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49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A0B834-831A-4B0A-A34C-3DE08C655469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86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A079420-DC2C-44CA-87A9-0863E7153071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7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B9206AE-4517-46DA-89B3-7F117EEC77A0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06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BD77055-6E56-4B90-B4D0-A353DEF65EC7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25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74C6C31-9D4A-4D7B-864E-508B79D22F39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99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7B62000-03B2-4AF5-A197-2BE67EFB68E1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32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B789B0-F27F-4198-B8BC-F6CC34677759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31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74B015D-7C96-4C47-B1B9-D5AB62682F36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92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06F5EE0-978A-440F-B8F1-F90D53905B5D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0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4261FB-97B6-4852-A2AB-FF9C6403EA1C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52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5AB0235-5E2A-40F4-AD8D-A2197AF2E46C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68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3C6E73C-9321-47BA-86B6-4349F4D502A4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4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4EAB702-6559-4423-8682-9C6543EB1A40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2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39E593-AF6A-423B-ABE7-D15BBD49848C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8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B6D31B6-C581-47B7-8780-76939C4572BE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82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EC1E2B-FEF1-4805-A3A1-3EBC9EB2BCFF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80A2B49-E160-4449-9C49-789243F15521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26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252594-4192-4B01-8664-E3C5C68AF685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91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ABB2EC-D416-402C-93AF-48284944109D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819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8181836-9321-43A8-B2D9-86A0242E8EC8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213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30A569-0D5B-4425-90B7-BA76FBE8282E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37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9F01846-8268-49B3-9754-BF33259CA43B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6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27060E6-EA78-4639-8957-0B992748C324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0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884ADE3-BFD2-4252-8AA9-EBB0A3891B77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0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CE28E60-A300-4623-A177-64956B7DDD3E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1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ADD5F00-29FF-401C-9BBF-E5DE1D28F779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1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22F41B9-C1B1-4357-8706-69EC3EE1533A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6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2F8A101-FBA6-4977-93D2-5E3242B32F2F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20348F0-75FC-40F9-8AB8-18F9FC1808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87833-6C51-426C-A09E-20844C277F66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8DB0E-6C43-4F28-B842-C96256CFAB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03A95D-9E8E-44DD-BE82-7413CF59748B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CA518-DE88-4984-A3C5-067B101180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672B8-C686-4716-84BC-B196B57321E1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2B94D-0EB6-47A8-A19B-B24AFB70CD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58EEF1-5E25-4AC4-9866-4AE1312FF43B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D9E53-D6E9-4644-8653-C2F6246F4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F2474-F6EF-4AF9-85B3-9A8B2C45BD6D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680FF-F79B-4416-9A6F-86B3C0D801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F08B57-0579-44BD-A48E-B3C841B0979D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99DE9-D8F2-4A62-8C27-B1BFDFEFD8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3E9FE5-9A53-4DC9-8D26-FDB2AB563E31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25B26-45F6-4B38-AE2D-B76B9765E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A761B2-A955-491B-9E67-96A6DF1CD3BC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CD96D-167F-4620-9113-5ED3C27996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04A29AC9-8687-4EAE-9CDD-E6CACA19EE19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AED2-1E80-41CB-9E67-1605DD669F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88CFE2C-3137-4CF4-8A03-901EF3071440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A23B82-7A29-4657-9BAE-13F7620DC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57E2AD0-7C47-4E43-A81F-847B37BECBCA}" type="datetimeFigureOut">
              <a:rPr lang="en-US" smtClean="0"/>
              <a:pPr>
                <a:defRPr/>
              </a:pPr>
              <a:t>9/15/2024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E4F13F-0553-4136-AD02-892BC25EE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adiojove.gsfc.nasa.gov/education/educ/radio/tran-rec/exerc/iono.htm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defTabSz="457200" eaLnBrk="1" hangingPunct="1"/>
            <a:br>
              <a:rPr lang="en-US">
                <a:latin typeface="Times New Roman" pitchFamily="18" charset="0"/>
              </a:rPr>
            </a:b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Transmission Media </a:t>
            </a: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cosc350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6449196-0B0F-4806-ACCE-1843EE70106E}" type="slidenum">
              <a:rPr lang="en-US" sz="1400" smtClean="0">
                <a:latin typeface="Arial" charset="0"/>
              </a:rPr>
              <a:pPr/>
              <a:t>1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0E3EAA7-B400-400B-95FB-E8F6AE7BD54D}" type="slidenum">
              <a:rPr lang="en-US" sz="1400" smtClean="0">
                <a:latin typeface="Arial" charset="0"/>
              </a:rPr>
              <a:pPr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Shielding: Coaxial Cable and Shielded Twisted Pair   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Limitations on twisted pair wiring</a:t>
            </a:r>
          </a:p>
          <a:p>
            <a:pPr lvl="1" eaLnBrk="1" hangingPunct="1"/>
            <a:r>
              <a:rPr lang="en-US" dirty="0"/>
              <a:t>strong electrical noise</a:t>
            </a:r>
          </a:p>
          <a:p>
            <a:pPr lvl="1" eaLnBrk="1" hangingPunct="1"/>
            <a:r>
              <a:rPr lang="en-US" dirty="0"/>
              <a:t>high frequencies used for communication</a:t>
            </a:r>
          </a:p>
          <a:p>
            <a:pPr eaLnBrk="1" hangingPunct="1"/>
            <a:r>
              <a:rPr lang="en-US" dirty="0"/>
              <a:t>Interference may occur </a:t>
            </a:r>
          </a:p>
          <a:p>
            <a:pPr lvl="1" eaLnBrk="1" hangingPunct="1"/>
            <a:r>
              <a:rPr lang="en-US" dirty="0"/>
              <a:t>on top of a fluorescent light fixture</a:t>
            </a:r>
          </a:p>
          <a:p>
            <a:pPr eaLnBrk="1" hangingPunct="1"/>
            <a:r>
              <a:rPr lang="en-US" dirty="0"/>
              <a:t>Distinguishing </a:t>
            </a:r>
            <a:r>
              <a:rPr lang="en-US" dirty="0">
                <a:solidFill>
                  <a:srgbClr val="FF0000"/>
                </a:solidFill>
              </a:rPr>
              <a:t>valid signals from</a:t>
            </a:r>
            <a:r>
              <a:rPr lang="en-US" dirty="0"/>
              <a:t> noise can be difficult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084E6E5-324B-43D5-8611-A37DADBF994D}" type="slidenum">
              <a:rPr lang="en-US" sz="1400" smtClean="0">
                <a:latin typeface="Arial" charset="0"/>
              </a:rPr>
              <a:pPr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Shielding: Coaxial Cable and Shielded Twisted Pair   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/>
              <a:t>Extra metal shielding wiring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Coaxial cable </a:t>
            </a:r>
            <a:r>
              <a:rPr lang="en-US" sz="2000" dirty="0"/>
              <a:t>(coax): the wiring has a thick metal shield formed from </a:t>
            </a:r>
            <a:r>
              <a:rPr lang="en-US" sz="2000" dirty="0">
                <a:solidFill>
                  <a:srgbClr val="FF0000"/>
                </a:solidFill>
              </a:rPr>
              <a:t>braided wires </a:t>
            </a:r>
            <a:r>
              <a:rPr lang="en-US" sz="2000" dirty="0"/>
              <a:t>that completely surround a </a:t>
            </a:r>
            <a:r>
              <a:rPr lang="en-US" sz="2000" dirty="0">
                <a:solidFill>
                  <a:srgbClr val="FF0000"/>
                </a:solidFill>
              </a:rPr>
              <a:t>center (inner) </a:t>
            </a:r>
            <a:r>
              <a:rPr lang="en-US" sz="2000" dirty="0"/>
              <a:t>wire that carries the signal</a:t>
            </a:r>
          </a:p>
          <a:p>
            <a:pPr lvl="1"/>
            <a:r>
              <a:rPr lang="en-US" sz="2000" dirty="0"/>
              <a:t>A coaxial cable can stand electrical noise and high frequencies</a:t>
            </a:r>
          </a:p>
          <a:p>
            <a:pPr lvl="2"/>
            <a:r>
              <a:rPr lang="en-US" sz="1800" dirty="0"/>
              <a:t>The shield provides a barrier to electromagnetic radiation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1BDF4D3-327D-4711-BE2D-B782A7CA3941}" type="slidenum">
              <a:rPr lang="en-US" sz="1400" smtClean="0">
                <a:latin typeface="Arial" charset="0"/>
              </a:rPr>
              <a:pPr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14338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/>
              <a:t>Shielding: Coaxial Cable and Shielded Twisted Pair </a:t>
            </a:r>
            <a:endParaRPr lang="en-GB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27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A76829-51BE-4A3F-AE35-6CEBCC0DB80B}" type="slidenum">
              <a:rPr lang="en-US" sz="1400" smtClean="0">
                <a:latin typeface="Arial" charset="0"/>
              </a:rPr>
              <a:pPr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Shielding: Coaxial Cable and Shielded Twisted Pair   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98637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/>
              <a:t>braided wire makes coaxial cable flexible</a:t>
            </a:r>
            <a:endParaRPr lang="en-US" sz="2400" dirty="0"/>
          </a:p>
          <a:p>
            <a:pPr lvl="1" eaLnBrk="1" hangingPunct="1"/>
            <a:r>
              <a:rPr lang="en-US" dirty="0"/>
              <a:t>One variation -&gt; shielded twisted pair  (STP)</a:t>
            </a:r>
          </a:p>
          <a:p>
            <a:pPr lvl="2" eaLnBrk="1" hangingPunct="1"/>
            <a:r>
              <a:rPr lang="en-US" dirty="0"/>
              <a:t>Thinner</a:t>
            </a:r>
          </a:p>
          <a:p>
            <a:pPr lvl="2" eaLnBrk="1" hangingPunct="1"/>
            <a:r>
              <a:rPr lang="en-US" dirty="0"/>
              <a:t>Flexible metal shield surrounding one or more twisted pairs of wires</a:t>
            </a:r>
          </a:p>
          <a:p>
            <a:pPr lvl="2" eaLnBrk="1" hangingPunct="1"/>
            <a:r>
              <a:rPr lang="en-US" dirty="0"/>
              <a:t>the shield contains metal foil</a:t>
            </a:r>
          </a:p>
          <a:p>
            <a:pPr eaLnBrk="1" hangingPunct="1"/>
            <a:endParaRPr lang="en-US" dirty="0"/>
          </a:p>
        </p:txBody>
      </p:sp>
      <p:sp>
        <p:nvSpPr>
          <p:cNvPr id="2" name="AutoShape 2" descr="data:image/jpeg;base64,/9j/4AAQSkZJRgABAQAAAQABAAD/2wCEAAkGBhAQEBIPEBEQEBAQDxAPEBEQDxAQEBIQFhAVFxQRFhQXHCYgFx0jGRQSHzIgIycqLCwsFR8xNTwqNSYrLCkBCQoKDgwOGg8PGi0lHyQsLywqLCwtLy8sNCwsLCksLCwsLCopNTAsLCksKSkpKSkvLCksLCwpLCwsKSwpLCkpLP/AABEIALcBFAMBIgACEQEDEQH/xAAbAAEAAgMBAQAAAAAAAAAAAAAABQYCAwQBB//EAEAQAAICAQIDBQUFBgQFBQAAAAECAAMRBBIFITEGE0FRcQciYZGhFDJCgbEjUmJykqIzwdHwFkRTY4IXNENzsv/EABgBAQEBAQEAAAAAAAAAAAAAAAABAgME/8QALBEBAAIBAgMGBgMBAAAAAAAAAAECEQMhEjFBBGGBkaGxExQyUXHRIsHh8P/aAAwDAQACEQMRAD8A+4xEQEREBERAREQEREBERAREQEREBERAREQEREBERAREQEREBERAREQEREBERAREQEREBERAREQEREBERAREQEREBERAREQEREBERAREQEREBERAREQEREBERAREQEREBERAREQEREBERAREQEREBERAREQEREBERARPCcczOe7iVKAlrK1A6kuoAgmcbumJVtT2/pDbKarrz5qu1T6Z5n5TrTtG/dmyyk046At3jY/lQdfhOl9K9Pqj9+XNw0+0aepM8M5x16efJPTj4lxenTLvucIPAdWY+SqOZ/KVS7jWuvO3TU3DPLvHBrHrjkB+ZM6dH2IZz3urt760jmDuYDyGSef0E6RpRXfUnHdHP/PFxntNtSeHQjPfOYr/AL4eaZ4F2hr1gdqw6hG2++ApPLqMEyVnNo9AlQAUAYGOgAA8gB0nTOFpiZ2jZ66RaKxFpzPkRESNEREBERAREQEREBERAREQEREBETVdeF6kDHM5xgL4knwEDbEjV40rH9n7yjq2D/sepxJBHz/vEDKJhbcqjczBQPFiAPmZFcQ7VaelC5bdjp+EH45bAx8ZM4ExPMyha/2jsi79i15+6juOfkzHrjpyAGfMdZzjtCLVU2Z1VoJYMTt0wY/uqp/aY8xkZ6FuRk4vsLrruO1Vcs7ifAEY9ST4SO1PalQhsyAu0lSuDvwPwlvveoGPjKmug1tvvrpzqGx7osHdVHB5FjYAH+AwR+s5b/ZzxHXMzau46cnkVR+8Rl8NwDnd6cgJN5XZaX7W6kadHTTq9jEKT3quFz9wuqgEFsHkcYnmj1HE7WBeyupeu2upHfHlzyB6kmSXZ7somlopoZ2t7kdT7qE5JyUyR1Pj5CToUDpy9J2reYrjEfnq4W0eK/FNp/GcR6b+qucT0uvc7alqAx/iWWdPRACB6zj0/YVrGD6y9rcfgTIX+o/5AS4RNU1bUjFdu/r5sanZqats6mZj7Z28v3lH6TgVFQ21ptHkCfqfH853JWFGAAB8JlE5TvOXoiIiMQREQpERAREQEREBERAREQETyeFoGUTU1p8ppfVMPL5GTI64kVbr7PAgf+M4ruIX+D49FX/SZm8QuFijMofHO0OrrFapYc2OVBxWDnYdqgkY5n9JFW6/UWjFmobAGGUNu2nxLY6noMADrM/FheFdeNdq6NP7oPeWEE7U97aB4sRyX85TdZxu3U87Nipn3a2LEfzZC9ccufTJ6CRFNKdO/FSVc33Ak5JHPCg5PiFyD555TnHFNGy2GsaoWZKqxSrNn3cM2T+x58sYPIiZ4plcRCzaPtNXQCSANjKNvd2WEk5wVAwq9Dz5H4TRqvahaEI06G2xmx76j3DnphT72PTpIbS8QH2T7PZSx1DWmwXDu12ncNoQk725YB8PeMlOzy6ervGuoDvnBLWBU642uSPPz5eEsWJhzVavWauwPTVqLSVAZi62VBxnLGzGxTnAAUNgdRmWzhPZvUMrjU7E3DClbGd1wQQSerHPPO4YwMAYmpe12pssFVNWnqQstVbWPhS5H3AcgMfIKGPwmHHbNSqb31Vua7E75NOO7Co2BgMMZPNTzwAJrZl36P2faOsl7TZc371tmAOeTgLjqeuScyUTV6LTKdrUVKOZ2Fc+p28zPkXHeLFHLObttqh6sm25inLDrYThj4EKQAQek67OOaSitTY/v5Fqs71vcW2ZRVoztVcnDFsknOM9RrM9E2fVLe0mlUO3eqRWAX25YqPiBIVvaboSdtRtuJ5LsqZQT5Atj9JUeI6+vXX7tMhuDo+5qdPqLtvJBWWUhVD477G7kOXwkf8A8Dau1QvcXqh5c8IyjIwdvIZ+nwlxZOKr6MvberALLsYqCa2fNgyM4KqDjqJo/wCN2fIq07OR47iQPUBSf0m7gnZakg26ikm5iNxtbOQFAB2qxUdDyljqoVBtVQoHQKAB8hPHbT7Ta0/ziI7ozPrt7vVF9GIj+MzPfO3oqTca4g/MLXWPLC5/uY/pOjSariBIy1ZHiO6Ln+3bj5yz7RPYp2WazmdS0+P6S2vExiKxHgrWv49cnLurvVaGC/1MJwL2p1H4KrmPkRkfRZdIlvo61pzXUxH4grq6cRvTPiqDcb4iw5UrV/E1bD/9ED6TEfbm5tq1U+QU/wCVeJcZrOnQ9VX+kTHycz9WpafHHthr5iI5ViPDPup1i608vtRb+Tcv5fdUy28PVhUgc5cIoY88k48czctYHQAegAmU7aPZo0p4omZ/MzPvLnqas3jGI8iIielxIiICIiAiIgeGYmZzzbA0tNFhnWaxMTp1/wBkzOFRlpE5bGk0dCh8D8zMW4XUeq/3N/rMTSZXKm9pFDaa3lnADdASAHBOPI7c8xgyraWshnesL3Tf4hIS1mOepBYr6jPl4z60OFU/uD8yT/nMr+G02AB6q3AGAGrVsD4ZHKZ+FK8T4moQWHdg5sZRXVu21sRubGScnGQAfM+GY1moQ/4entawkZtsY1nG3kcLnz5+94flPpHG+wFVu5qiUYge7kAZHQhsZGMDHPl4YlGs7KajToU7y53LMALzuyuMMhdRzGOYPhk+fPM1mDOUVw/iup02GqZSWZMkKCNykkbjjDHn1J5cuvSSev4tdqlrpAKNUCCTUX3NvJL7m5bs+I6ZP7xzG2kVqa7w9ZrPPbVuUHJ59DjKnHI45HwmjTcb2tsqsBHIqL67Udgfw8wQ/hzA8ec6V36MTt1ShFweqwu2+y731oRN9IrsDI25htUFueSee0Zz4d/EbRqGtqOt1eoX3SoFdGn75uvdF9ik43HA5qPhMK+0rIQuo0mkJDeFoptDDn1AHPx6GdGn0mntBI1PEaS3PazaLWVc/Ium7H5ibmY6JESrN12noZQaTnG4G9TavPmeVnuk+gwcS08B7eJXnbptKS3N+5pFFjEDAJVS2cD4Tu4d2f0KI3eainUWvuydQjVJ15E1AlVwMcxjMz0/Z7iqKDpbdKiL3n7BLGFRBcnkyAEZU9c5BHrJv92tktpvaRpiQLB3RIzhnAPys2+Rk5T2j0zdLAOQPvAgYPQ56eXj4ifNOPdjeK6yxHvryERUCtqA6DAG8qRlvebcefPGOuJr1Jv0lS06u+muhTsVHv7gBgvurusqbdyHjnoYzI+vU6hHG5GVwehVgw+YmyfBX4xag7xO/cKST3FyMh5DDK9W0lemRjHjjxkxwn2n3pWAtdlrEsSoY24IxybI3rywcfGSb43lqtJtOIfYonzZfaJxOwfs+G4+LGzHyIX9ZnX2x40T/wCx04H8TFfr3h/SZ+NX/odfl79cecPo0St8P7T3lc6miqk/w6oOPqgx8zPbO3OmU4aygHyOprzN8dXLgsscSuN2/wBAv37619LEf6KSfpI7W+1nh1Zwpuu+NdJUfOwrE6lY5ysaV55RK6RKjwn2pcO1DbC70MTgd+oVc+W9SVH5kS2qwIBBBBGQRzBHnLW0W5Szalq7Wh7ERNMkREBERAREQEREBERAREQEREBOfV6FLQVdQQfNQ30M6IgVzXdl6296vFLDOCgwFOMcxz+PObdIm4fZdYqvuzgWnva7Vx+At9VPMfHrJ3bNGo0KWIa3Xcp54OeR8CD1BHgR0mcY5LlX+KeznQ6hFQragrzs2Wk7CfFe83AcvKVXUewupMtpdZqFbBwtpTaT5Fq1Uj6y8N9s0x90fbKPLKpq0HkCcJd+ZU/FjO7QcWqvzsY7l+/W6lLUPkyNgj9Jcph897O9itfpiRqUr1Ix3aGq2v3QA33iyKxUluuSQQOWJUuN6/XabUBNSjabDN76puVkzy2WH7x8Mk+vlPvcxepW5MAR5EAiMQPkXB+3tJUj7Xq6GqR2L6ixL1sbb7qCtTyOeg8Rnn0k2faA7OK1WjU1YAYuyK7WZxgLu2qMg4yfAHxlr1nY3h93+Jo9M3me5RSfUqATIbWeybhdmStT1Z/6VrqPkcyYVsr0mhvUfauG1VFsld9FDEjl7wKZIk7wrhWlqQDT1oEzkY97n6nJlW03spopyKLrFVkIw47xlPgVbII9Jr/9PNUmdmutPo9yMf78fWWO9x1L3rP8aZ8Yj3Xrul6YX5CeDTIOiL/SJQ14TxSg5r1djAeFwd1P9W76Ylh0HaG0LjUpXv8AOl+R+O18EfMyTMLp3tb6qzHl/Upu7So67XRHU/hZQy/IyB1fs84ZacnSopP/AEmeofJCB9JLafi9T8slSem8Yz+fT6ztiYrbnu7xa1eU4VWn2YcLU5Gnz/NdeR8t876+x2jQYrpSsfwqv1JGfrJuJPh1jos6t55zKra72e6S371aMfMqVYD1U/SWTS6da0WteSooVR5ADAm2JYrEbwzNpmMTJERNMkREBERAREQEREBERAREQEREBERAREQE5Ndwyu7BYEOv3LEJS1P5XHMenQ+M64gRX2i+j/FBvqH/AMtaftVHm9Q+96p8p36XVpaoetldT0ZSCPT1+E3SL1vBAXN1DnT3n7zqN1dnwtq6WevJh4ESbwqUiRdfFnr5apBUeneoS+nb47uqejAD4mSSOCAQQQRkEHII88xlGUREoTg4twPT6pdl9a2AdCRhl/lYcxO+IS1YtGJjZRb/AGaFCTpdXdUD+FssPmpH6TQ/CeM6Ye5qg6jzww+TVnE+gxGXm+V04+nMfiZ/ah6Dtlr6m26rSm1f36AA3rgEhv7ZbNJxymxQ27Zn8NoNbD4ENOi3h9Tcyi59MfpKt2h7J6sk2aLUsp6mmwqV/wDFiDj0b5iTdvE6VetvLP8AWVvVwRkEEeYORMpR+yFuv781aqlqtq7zYBhHHTaRzUk+YMvErpS8XjMeuxERDZERAREQEREBERAREQEREBERAREQEREBERAREQPCJF38HZCbNK4pc8zWQW07n+JPwn+JcHzz0krEmBEU9oArCvVIdNYThS5zRYf+3d90/wArbW+El5hdSrqUdVZWGGVgGUjyIPWRY4Q9HPSNhR/y9pZqceSNzNX5ZX4RuJeJF6PtDU7imwNp9QelNwClvjW33bR/KT8cSUlCIiAiIgMREQEREBERAREQEREBERAREQEREBERAREQEREBERAREQEREBERA0a3QVXIa7q0sQ9VdQy58Dg+PxkUeF6nT89Lb3tY/wCX1bs2B5V6jm6+jhx6SciBD6ftNVuFeoD6S1uQTUAKrHyS0Eo/oGz8BJia79OlilHVXRhhldQykeRB5GQ57NGrno77NL/2j+30vXp3Ln3B/wDWySCciRvDdRqtxr1NNYwuRdTburc5xg1sAyHxx7w5dZJShERAREQEREBERAREQEREBERAREQERPAIHsREBERAREQEREBERAREQEREBERAREQEREBERAREQEREBERAREQEREBERAREQEREBERAREQEREAIiICIiAiIgIiICIiAnjKD18Dn855EDKeAxED2Ii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hyperline.com/img/sharedimg/cable/cable_c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69981"/>
            <a:ext cx="30956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CBEABE2-66FD-42DD-BFE9-322A77709423}" type="slidenum">
              <a:rPr lang="en-US" sz="1400" smtClean="0">
                <a:latin typeface="Arial" charset="0"/>
              </a:rPr>
              <a:pPr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686800" cy="1066800"/>
          </a:xfrm>
        </p:spPr>
        <p:txBody>
          <a:bodyPr anchor="ctr">
            <a:normAutofit/>
          </a:bodyPr>
          <a:lstStyle/>
          <a:p>
            <a:r>
              <a:rPr lang="en-US" dirty="0"/>
              <a:t>Standards organizations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221162"/>
          </a:xfrm>
        </p:spPr>
        <p:txBody>
          <a:bodyPr/>
          <a:lstStyle/>
          <a:p>
            <a:r>
              <a:rPr lang="en-US" dirty="0"/>
              <a:t>American National Standards Institute  (ANSI)</a:t>
            </a:r>
          </a:p>
          <a:p>
            <a:r>
              <a:rPr lang="en-US" dirty="0"/>
              <a:t>Telecommunications Industry Association (TIA)</a:t>
            </a:r>
          </a:p>
          <a:p>
            <a:r>
              <a:rPr lang="en-US" dirty="0"/>
              <a:t>Electronic Industries Alliance (EIA)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1C94787-146F-4416-AD82-153F2337AB55}" type="slidenum">
              <a:rPr lang="en-US" sz="1400" smtClean="0">
                <a:latin typeface="Arial" charset="0"/>
              </a:rPr>
              <a:pPr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17410" name="Title 4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Categories of Twisted Pair Cable </a:t>
            </a:r>
            <a:endParaRPr lang="en-GB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8"/>
          <a:stretch>
            <a:fillRect/>
          </a:stretch>
        </p:blipFill>
        <p:spPr bwMode="auto">
          <a:xfrm>
            <a:off x="533400" y="1524000"/>
            <a:ext cx="80772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9D55E-DC5E-1432-75EA-EAC90D2B92BF}"/>
              </a:ext>
            </a:extLst>
          </p:cNvPr>
          <p:cNvSpPr txBox="1"/>
          <p:nvPr/>
        </p:nvSpPr>
        <p:spPr>
          <a:xfrm>
            <a:off x="938269" y="5257800"/>
            <a:ext cx="762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 8    fully shielded twisted pair  - data center /      40 Gbps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A8F10-E5DF-78E4-9618-F6ADA748BB08}"/>
              </a:ext>
            </a:extLst>
          </p:cNvPr>
          <p:cNvCxnSpPr/>
          <p:nvPr/>
        </p:nvCxnSpPr>
        <p:spPr>
          <a:xfrm>
            <a:off x="685800" y="5816237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7C0266-7810-4525-8F59-6811801ADFB1}"/>
              </a:ext>
            </a:extLst>
          </p:cNvPr>
          <p:cNvCxnSpPr>
            <a:cxnSpLocks/>
          </p:cNvCxnSpPr>
          <p:nvPr/>
        </p:nvCxnSpPr>
        <p:spPr>
          <a:xfrm>
            <a:off x="8458200" y="5257800"/>
            <a:ext cx="0" cy="55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3579C-92AD-5975-87C6-CE0CE8A5668E}"/>
              </a:ext>
            </a:extLst>
          </p:cNvPr>
          <p:cNvSpPr txBox="1"/>
          <p:nvPr/>
        </p:nvSpPr>
        <p:spPr>
          <a:xfrm>
            <a:off x="3957690" y="549806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High-performance network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C27D80-5FA5-57D9-E552-DD61C530C4B0}"/>
              </a:ext>
            </a:extLst>
          </p:cNvPr>
          <p:cNvCxnSpPr>
            <a:cxnSpLocks/>
          </p:cNvCxnSpPr>
          <p:nvPr/>
        </p:nvCxnSpPr>
        <p:spPr>
          <a:xfrm>
            <a:off x="609600" y="5283381"/>
            <a:ext cx="0" cy="55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DD17CE-170A-DE88-2114-95C58C0D2119}"/>
              </a:ext>
            </a:extLst>
          </p:cNvPr>
          <p:cNvCxnSpPr>
            <a:cxnSpLocks/>
          </p:cNvCxnSpPr>
          <p:nvPr/>
        </p:nvCxnSpPr>
        <p:spPr>
          <a:xfrm>
            <a:off x="1905000" y="5257800"/>
            <a:ext cx="0" cy="55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02EE34-849F-263E-AC39-D215FD639C97}"/>
              </a:ext>
            </a:extLst>
          </p:cNvPr>
          <p:cNvCxnSpPr>
            <a:cxnSpLocks/>
          </p:cNvCxnSpPr>
          <p:nvPr/>
        </p:nvCxnSpPr>
        <p:spPr>
          <a:xfrm>
            <a:off x="7162800" y="5257800"/>
            <a:ext cx="0" cy="55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EE86A01-6F3E-4BB4-A516-4E9B285D456D}" type="slidenum">
              <a:rPr lang="en-US" sz="1400" smtClean="0">
                <a:latin typeface="Arial" charset="0"/>
              </a:rPr>
              <a:pPr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/>
              <a:t>Media Using Light Energy and Optical Fibers   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three forms of media</a:t>
            </a:r>
          </a:p>
          <a:p>
            <a:pPr lvl="1" eaLnBrk="1" hangingPunct="1"/>
            <a:r>
              <a:rPr lang="en-US" sz="2000" dirty="0"/>
              <a:t>Optical fibers: most widely used</a:t>
            </a:r>
          </a:p>
          <a:p>
            <a:pPr lvl="1" eaLnBrk="1" hangingPunct="1"/>
            <a:r>
              <a:rPr lang="en-US" sz="2000" dirty="0" err="1"/>
              <a:t>InfraRed</a:t>
            </a:r>
            <a:r>
              <a:rPr lang="en-US" sz="2000" dirty="0"/>
              <a:t> transmission</a:t>
            </a:r>
          </a:p>
          <a:p>
            <a:pPr lvl="1" eaLnBrk="1" hangingPunct="1"/>
            <a:r>
              <a:rPr lang="en-US" sz="2000" dirty="0"/>
              <a:t>Point-to-point lasers</a:t>
            </a:r>
          </a:p>
          <a:p>
            <a:pPr eaLnBrk="1" hangingPunct="1"/>
            <a:r>
              <a:rPr lang="en-US" sz="2400" dirty="0"/>
              <a:t>Each fiber consists of </a:t>
            </a:r>
          </a:p>
          <a:p>
            <a:pPr lvl="1"/>
            <a:r>
              <a:rPr lang="en-US" sz="2000" dirty="0"/>
              <a:t>A thin </a:t>
            </a:r>
            <a:r>
              <a:rPr lang="en-US" sz="2000" dirty="0">
                <a:solidFill>
                  <a:srgbClr val="FF0000"/>
                </a:solidFill>
              </a:rPr>
              <a:t>strand of glass</a:t>
            </a:r>
            <a:r>
              <a:rPr lang="en-US" sz="2000" dirty="0"/>
              <a:t> or </a:t>
            </a:r>
          </a:p>
          <a:p>
            <a:pPr lvl="1"/>
            <a:r>
              <a:rPr lang="en-US" sz="2000" dirty="0"/>
              <a:t>transparent plastic encased in a plastic cover</a:t>
            </a:r>
          </a:p>
          <a:p>
            <a:r>
              <a:rPr lang="en-US" sz="2400" dirty="0"/>
              <a:t>An optical fiber for a single direction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two-way</a:t>
            </a:r>
            <a:r>
              <a:rPr lang="en-US" sz="2000" dirty="0"/>
              <a:t> communication -&gt; two fibers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2B69C5A-A2E3-4729-8D77-6A65D9DFD82F}" type="slidenum">
              <a:rPr lang="en-US" sz="1400" smtClean="0">
                <a:latin typeface="Arial" charset="0"/>
              </a:rPr>
              <a:pPr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/>
              <a:t>Media Using Light Energy and Optical Fibers   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Light can change direction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boundary</a:t>
            </a:r>
            <a:r>
              <a:rPr lang="en-US" dirty="0"/>
              <a:t> between two substances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For a given pair of substances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there exists a critical angle, </a:t>
            </a:r>
            <a:r>
              <a:rPr lang="el-GR" dirty="0">
                <a:solidFill>
                  <a:srgbClr val="FF0000"/>
                </a:solidFill>
                <a:latin typeface="Lucida Grande" pitchFamily="-48" charset="0"/>
              </a:rPr>
              <a:t>θ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(the </a:t>
            </a:r>
            <a:r>
              <a:rPr lang="en-US" dirty="0">
                <a:solidFill>
                  <a:srgbClr val="FF0000"/>
                </a:solidFill>
              </a:rPr>
              <a:t>angle of incidence </a:t>
            </a:r>
            <a:r>
              <a:rPr lang="en-US" dirty="0"/>
              <a:t>= the critical angle) 	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travel along the boundary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(the angle of incidence &lt; </a:t>
            </a:r>
            <a:r>
              <a:rPr lang="el-GR" dirty="0">
                <a:solidFill>
                  <a:srgbClr val="FF0000"/>
                </a:solidFill>
                <a:latin typeface="Lucida Grande" pitchFamily="-48" charset="0"/>
              </a:rPr>
              <a:t>θ</a:t>
            </a:r>
            <a:r>
              <a:rPr lang="en-US" dirty="0">
                <a:solidFill>
                  <a:srgbClr val="FF0000"/>
                </a:solidFill>
                <a:latin typeface="Lucida Grande" pitchFamily="-48" charset="0"/>
              </a:rPr>
              <a:t> )</a:t>
            </a:r>
            <a:r>
              <a:rPr lang="en-US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refracted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(the angle &gt; </a:t>
            </a:r>
            <a:r>
              <a:rPr lang="el-GR" dirty="0">
                <a:solidFill>
                  <a:srgbClr val="FF0000"/>
                </a:solidFill>
                <a:latin typeface="Lucida Grande" pitchFamily="-48" charset="0"/>
              </a:rPr>
              <a:t>θ</a:t>
            </a:r>
            <a:r>
              <a:rPr lang="en-US" dirty="0"/>
              <a:t>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reflected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CF00027-1509-48D3-9A03-185B7F8D2A5E}" type="slidenum">
              <a:rPr lang="en-US" sz="1400" smtClean="0">
                <a:latin typeface="Arial" charset="0"/>
              </a:rPr>
              <a:pPr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20482" name="Title 4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/>
              <a:t>Media Using Light Energy and Optical Fibers </a:t>
            </a:r>
            <a:endParaRPr lang="en-GB" sz="40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63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6406C12-8E39-43E2-B4E7-24769306CDD6}" type="slidenum">
              <a:rPr lang="en-US" sz="1400" smtClean="0">
                <a:latin typeface="Arial" charset="0"/>
              </a:rPr>
              <a:pPr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3600"/>
              <a:t>Media Using Light Energy and Optical Fibers   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221162"/>
          </a:xfrm>
        </p:spPr>
        <p:txBody>
          <a:bodyPr/>
          <a:lstStyle/>
          <a:p>
            <a:pPr eaLnBrk="1" hangingPunct="1"/>
            <a:r>
              <a:rPr lang="en-US" sz="2400" dirty="0"/>
              <a:t>Reflection is not perfect</a:t>
            </a:r>
          </a:p>
          <a:p>
            <a:pPr lvl="1" eaLnBrk="1" hangingPunct="1"/>
            <a:r>
              <a:rPr lang="en-US" sz="2000" dirty="0"/>
              <a:t>Reflection absorbs some energy</a:t>
            </a:r>
          </a:p>
          <a:p>
            <a:pPr lvl="1" eaLnBrk="1" hangingPunct="1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photon</a:t>
            </a:r>
            <a:r>
              <a:rPr lang="en-US" sz="2000" dirty="0"/>
              <a:t> may take a </a:t>
            </a:r>
            <a:r>
              <a:rPr lang="en-US" sz="2000" dirty="0" err="1"/>
              <a:t>zig-zag</a:t>
            </a:r>
            <a:r>
              <a:rPr lang="en-US" sz="2000" dirty="0"/>
              <a:t> path</a:t>
            </a:r>
          </a:p>
          <a:p>
            <a:pPr lvl="1" eaLnBrk="1" hangingPunct="1"/>
            <a:r>
              <a:rPr lang="en-US" sz="2000" dirty="0"/>
              <a:t>Dispersion over time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Dispersion</a:t>
            </a:r>
            <a:r>
              <a:rPr lang="en-US" sz="2000" dirty="0"/>
              <a:t> is a serious problem for long optical fibers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D66CFB-0A09-4A08-BFE1-B859FC77762D}" type="slidenum">
              <a:rPr lang="en-US" sz="1400" smtClean="0">
                <a:latin typeface="Arial" charset="0"/>
              </a:rPr>
              <a:pPr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Introduction   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/>
              <a:t>transmission media, including wired, wireless, and optical media</a:t>
            </a:r>
          </a:p>
          <a:p>
            <a:pPr eaLnBrk="1" hangingPunct="1"/>
            <a:r>
              <a:rPr lang="en-US" dirty="0"/>
              <a:t>taxonomy of media types</a:t>
            </a:r>
          </a:p>
          <a:p>
            <a:pPr eaLnBrk="1" hangingPunct="1"/>
            <a:r>
              <a:rPr lang="en-US" dirty="0"/>
              <a:t>basic concepts of electromagnetic propagation </a:t>
            </a:r>
          </a:p>
          <a:p>
            <a:pPr eaLnBrk="1" hangingPunct="1"/>
            <a:r>
              <a:rPr lang="en-US" dirty="0"/>
              <a:t>the effect of shielding with respect to interference and noise</a:t>
            </a:r>
          </a:p>
          <a:p>
            <a:pPr eaLnBrk="1" hangingPunct="1"/>
            <a:r>
              <a:rPr lang="en-US" dirty="0"/>
              <a:t>the concept of capacity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5EF765-9F18-4BD8-89D4-25218FA0DA1B}" type="slidenum">
              <a:rPr lang="en-US" sz="1400" smtClean="0">
                <a:latin typeface="Arial" charset="0"/>
              </a:rPr>
              <a:pPr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22530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686800" cy="1295400"/>
          </a:xfrm>
        </p:spPr>
        <p:txBody>
          <a:bodyPr anchor="ctr"/>
          <a:lstStyle/>
          <a:p>
            <a:pPr eaLnBrk="1" hangingPunct="1"/>
            <a:r>
              <a:rPr lang="en-US" sz="3600" dirty="0"/>
              <a:t>Media Using Light Energy and Optical Fibers </a:t>
            </a:r>
            <a:endParaRPr lang="en-GB" sz="3600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390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8B7E285-B3F8-440B-A980-A313DCE36D2F}" type="slidenum">
              <a:rPr lang="en-US" sz="1400" smtClean="0">
                <a:latin typeface="Arial" charset="0"/>
              </a:rPr>
              <a:pPr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/>
              <a:t>Types of Fiber and Light Transmission    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pPr eaLnBrk="1" hangingPunct="1"/>
            <a:r>
              <a:rPr lang="en-US" sz="2400" dirty="0"/>
              <a:t>Three forms of optical fibers :</a:t>
            </a:r>
          </a:p>
          <a:p>
            <a:pPr lvl="1" eaLnBrk="1" hangingPunct="1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Multimode, Step Index</a:t>
            </a:r>
            <a:endParaRPr lang="en-US" sz="2000" dirty="0"/>
          </a:p>
          <a:p>
            <a:pPr lvl="2" eaLnBrk="1" hangingPunct="1"/>
            <a:r>
              <a:rPr lang="en-US" sz="1800" dirty="0"/>
              <a:t>used when performance is unimportant</a:t>
            </a:r>
          </a:p>
          <a:p>
            <a:pPr lvl="2" eaLnBrk="1" hangingPunct="1"/>
            <a:r>
              <a:rPr lang="en-US" sz="1800" dirty="0"/>
              <a:t>reflect frequently, high dispersion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Multimode, Graded Index </a:t>
            </a:r>
          </a:p>
          <a:p>
            <a:pPr lvl="2" eaLnBrk="1" hangingPunct="1"/>
            <a:r>
              <a:rPr lang="en-US" sz="1800" dirty="0"/>
              <a:t>increase density near the edge -&gt; reduce reflection and lower dispersion</a:t>
            </a:r>
          </a:p>
          <a:p>
            <a:pPr lvl="1" eaLnBrk="1" hangingPunct="1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Single Mode </a:t>
            </a:r>
          </a:p>
          <a:p>
            <a:pPr lvl="2" eaLnBrk="1" hangingPunct="1"/>
            <a:r>
              <a:rPr lang="en-US" sz="1800" dirty="0"/>
              <a:t>provides the least dispersion</a:t>
            </a:r>
          </a:p>
          <a:p>
            <a:pPr lvl="2" eaLnBrk="1" hangingPunct="1"/>
            <a:r>
              <a:rPr lang="en-US" sz="1800" dirty="0"/>
              <a:t>smaller diameter and properties that help reduce reflection  </a:t>
            </a:r>
          </a:p>
          <a:p>
            <a:pPr lvl="2" eaLnBrk="1" hangingPunct="1"/>
            <a:r>
              <a:rPr lang="en-US" sz="1800" dirty="0"/>
              <a:t>used for long distances and higher bit rates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85E29B-7197-41D4-B978-9BF572A732BF}" type="slidenum">
              <a:rPr lang="en-US" sz="1400" smtClean="0">
                <a:latin typeface="Arial" charset="0"/>
              </a:rPr>
              <a:pPr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/>
              <a:t>Types of Fiber and Light Transmission    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077200" cy="4495800"/>
          </a:xfrm>
        </p:spPr>
        <p:txBody>
          <a:bodyPr/>
          <a:lstStyle/>
          <a:p>
            <a:pPr eaLnBrk="1" hangingPunct="1"/>
            <a:r>
              <a:rPr lang="en-US" sz="2400" dirty="0"/>
              <a:t> Single mode fiber: focus light</a:t>
            </a:r>
          </a:p>
          <a:p>
            <a:pPr lvl="1" eaLnBrk="1" hangingPunct="1"/>
            <a:r>
              <a:rPr lang="en-US" sz="2000" dirty="0"/>
              <a:t>can travel long distances without becoming dispersed</a:t>
            </a:r>
          </a:p>
          <a:p>
            <a:pPr lvl="1" eaLnBrk="1" hangingPunct="1"/>
            <a:r>
              <a:rPr lang="en-US" sz="2000" dirty="0"/>
              <a:t>Minimal dispersion could increase the bit rate</a:t>
            </a:r>
          </a:p>
          <a:p>
            <a:pPr eaLnBrk="1" hangingPunct="1"/>
            <a:r>
              <a:rPr lang="en-US" sz="2400" dirty="0"/>
              <a:t>Transmission: </a:t>
            </a:r>
            <a:r>
              <a:rPr lang="en-US" sz="2400" dirty="0">
                <a:solidFill>
                  <a:srgbClr val="FF0000"/>
                </a:solidFill>
              </a:rPr>
              <a:t>LED</a:t>
            </a:r>
            <a:r>
              <a:rPr lang="en-US" sz="2400" dirty="0"/>
              <a:t> or Injection Laser Diode (ILD)</a:t>
            </a:r>
          </a:p>
          <a:p>
            <a:pPr eaLnBrk="1" hangingPunct="1"/>
            <a:r>
              <a:rPr lang="en-US" sz="2400" dirty="0"/>
              <a:t>Reception: </a:t>
            </a:r>
            <a:r>
              <a:rPr lang="en-US" sz="2400" dirty="0">
                <a:solidFill>
                  <a:srgbClr val="FF0000"/>
                </a:solidFill>
              </a:rPr>
              <a:t>photo-sensitive</a:t>
            </a:r>
            <a:r>
              <a:rPr lang="en-US" sz="2400" dirty="0"/>
              <a:t> cell or </a:t>
            </a:r>
            <a:r>
              <a:rPr lang="en-US" sz="2400" dirty="0">
                <a:solidFill>
                  <a:srgbClr val="FF0000"/>
                </a:solidFill>
              </a:rPr>
              <a:t>photodiode</a:t>
            </a:r>
          </a:p>
          <a:p>
            <a:pPr lvl="1" eaLnBrk="1" hangingPunct="1"/>
            <a:r>
              <a:rPr lang="en-US" sz="2000" dirty="0"/>
              <a:t>LEDs and photo-sensitive cells </a:t>
            </a:r>
          </a:p>
          <a:p>
            <a:pPr lvl="2" eaLnBrk="1" hangingPunct="1"/>
            <a:r>
              <a:rPr lang="en-US" sz="1600" dirty="0"/>
              <a:t>short distances and slower bit rates </a:t>
            </a:r>
          </a:p>
          <a:p>
            <a:pPr lvl="2" eaLnBrk="1" hangingPunct="1"/>
            <a:r>
              <a:rPr lang="en-US" sz="1600" dirty="0"/>
              <a:t>common with multimode fiber; </a:t>
            </a:r>
          </a:p>
          <a:p>
            <a:pPr lvl="1" eaLnBrk="1" hangingPunct="1"/>
            <a:r>
              <a:rPr lang="en-US" sz="2000" dirty="0"/>
              <a:t>single mode fiber </a:t>
            </a:r>
          </a:p>
          <a:p>
            <a:pPr lvl="2" eaLnBrk="1" hangingPunct="1"/>
            <a:r>
              <a:rPr lang="en-US" sz="1600" dirty="0"/>
              <a:t>long distance with high bit rates</a:t>
            </a:r>
          </a:p>
          <a:p>
            <a:pPr lvl="2" eaLnBrk="1" hangingPunct="1"/>
            <a:r>
              <a:rPr lang="en-US" sz="1600" dirty="0"/>
              <a:t>requires ILDs and photodiodes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18D2BE9-B630-4A70-9DDF-18A52B67D35D}" type="slidenum">
              <a:rPr lang="en-US" sz="1400" smtClean="0">
                <a:latin typeface="Arial" charset="0"/>
              </a:rPr>
              <a:pPr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/>
              <a:t>Optical Fiber Compared to Copper Wiring   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pPr eaLnBrk="1" hangingPunct="1"/>
            <a:r>
              <a:rPr lang="en-US" sz="2400" dirty="0"/>
              <a:t>Comparison between Optical fiber and copper wiring</a:t>
            </a:r>
          </a:p>
          <a:p>
            <a:pPr lvl="1" eaLnBrk="1" hangingPunct="1"/>
            <a:r>
              <a:rPr lang="en-US" sz="2000" dirty="0"/>
              <a:t>Optical fiber</a:t>
            </a:r>
          </a:p>
          <a:p>
            <a:pPr lvl="2" eaLnBrk="1" hangingPunct="1"/>
            <a:r>
              <a:rPr lang="en-US" sz="1800" dirty="0"/>
              <a:t>immune to electrical noise</a:t>
            </a:r>
          </a:p>
          <a:p>
            <a:pPr lvl="2" eaLnBrk="1" hangingPunct="1"/>
            <a:r>
              <a:rPr lang="en-US" sz="1800" dirty="0"/>
              <a:t>higher bandwidth</a:t>
            </a:r>
          </a:p>
          <a:p>
            <a:pPr lvl="2" eaLnBrk="1" hangingPunct="1"/>
            <a:r>
              <a:rPr lang="en-US" sz="1800" dirty="0"/>
              <a:t>Travelling light does not </a:t>
            </a:r>
            <a:r>
              <a:rPr lang="en-US" sz="1800" dirty="0">
                <a:solidFill>
                  <a:srgbClr val="FF0000"/>
                </a:solidFill>
              </a:rPr>
              <a:t>attenuate</a:t>
            </a:r>
            <a:r>
              <a:rPr lang="en-US" sz="1800" dirty="0"/>
              <a:t> as much as electrical signals traveling across copper</a:t>
            </a:r>
          </a:p>
          <a:p>
            <a:pPr lvl="1" eaLnBrk="1" hangingPunct="1"/>
            <a:r>
              <a:rPr lang="en-US" sz="2000" dirty="0"/>
              <a:t>Copper wiring </a:t>
            </a:r>
          </a:p>
          <a:p>
            <a:pPr lvl="2" eaLnBrk="1" hangingPunct="1"/>
            <a:r>
              <a:rPr lang="en-US" sz="1800" dirty="0"/>
              <a:t>less expensive</a:t>
            </a:r>
          </a:p>
          <a:p>
            <a:pPr lvl="2" eaLnBrk="1" hangingPunct="1"/>
            <a:r>
              <a:rPr lang="en-US" sz="1800" dirty="0"/>
              <a:t>Installation is easy</a:t>
            </a:r>
          </a:p>
          <a:p>
            <a:pPr lvl="2" eaLnBrk="1" hangingPunct="1"/>
            <a:r>
              <a:rPr lang="en-US" sz="1800" dirty="0"/>
              <a:t>Copper wires are less likely to break if accidentally pulled or bent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91BAA5-5B61-45C4-ACB1-A9960457D5A3}" type="slidenum">
              <a:rPr lang="en-US" sz="1400" smtClean="0">
                <a:latin typeface="Arial" charset="0"/>
              </a:rPr>
              <a:pPr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3600" dirty="0"/>
              <a:t>Infrared (IR) Communication Technologies   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86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IR (e.g. TV remote)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form of electromagnetic radiation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behaves like visible light but not visible to a human eye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Disperses quickly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Can reflect from a smooth, hard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Any </a:t>
            </a:r>
            <a:r>
              <a:rPr lang="en-US" sz="2400" dirty="0">
                <a:solidFill>
                  <a:srgbClr val="FF0000"/>
                </a:solidFill>
              </a:rPr>
              <a:t>opaque</a:t>
            </a:r>
            <a:r>
              <a:rPr lang="en-US" sz="2400" dirty="0"/>
              <a:t> object can block the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IR commonly used to connect to a nearby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wireless aspect of infrared can be attractive for laptop computers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E639A7-C289-40CE-B285-2B300D1B9C53}" type="slidenum">
              <a:rPr lang="en-US" sz="1400" smtClean="0">
                <a:latin typeface="Arial" charset="0"/>
              </a:rPr>
              <a:pPr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27650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686800" cy="1219200"/>
          </a:xfrm>
        </p:spPr>
        <p:txBody>
          <a:bodyPr anchor="ctr"/>
          <a:lstStyle/>
          <a:p>
            <a:pPr eaLnBrk="1" hangingPunct="1"/>
            <a:r>
              <a:rPr lang="en-US" sz="3600" dirty="0"/>
              <a:t>Infrared (IR) Communication Technologies </a:t>
            </a:r>
            <a:endParaRPr lang="en-GB" sz="3600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55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1E4B614-297D-433A-B6AC-49C203A3DEA6}" type="slidenum">
              <a:rPr lang="en-US" sz="1400" smtClean="0">
                <a:latin typeface="Arial" charset="0"/>
              </a:rPr>
              <a:pPr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Point-to-Point Laser Communication     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/>
              <a:t>Requires </a:t>
            </a:r>
            <a:r>
              <a:rPr lang="en-US" dirty="0">
                <a:solidFill>
                  <a:srgbClr val="FF0000"/>
                </a:solidFill>
              </a:rPr>
              <a:t>line-of-sight</a:t>
            </a:r>
          </a:p>
          <a:p>
            <a:pPr eaLnBrk="1" hangingPunct="1"/>
            <a:r>
              <a:rPr lang="en-US" dirty="0"/>
              <a:t>Laser follows line-of-sight</a:t>
            </a:r>
          </a:p>
          <a:p>
            <a:pPr lvl="1" eaLnBrk="1" hangingPunct="1"/>
            <a:r>
              <a:rPr lang="en-US" dirty="0"/>
              <a:t>the beam is only a few centimeters wide</a:t>
            </a:r>
          </a:p>
          <a:p>
            <a:pPr lvl="1" eaLnBrk="1" hangingPunct="1"/>
            <a:r>
              <a:rPr lang="en-US" dirty="0"/>
              <a:t>The sending and receiving equipment must be </a:t>
            </a:r>
            <a:r>
              <a:rPr lang="en-US" dirty="0">
                <a:solidFill>
                  <a:srgbClr val="FF0000"/>
                </a:solidFill>
              </a:rPr>
              <a:t>aligned</a:t>
            </a:r>
            <a:endParaRPr lang="en-US" dirty="0"/>
          </a:p>
          <a:p>
            <a:pPr lvl="1" eaLnBrk="1" hangingPunct="1"/>
            <a:r>
              <a:rPr lang="en-US" dirty="0"/>
              <a:t>Used for outdoors and offers great distances</a:t>
            </a:r>
          </a:p>
          <a:p>
            <a:pPr lvl="1" eaLnBrk="1" hangingPunct="1"/>
            <a:r>
              <a:rPr lang="en-US" dirty="0"/>
              <a:t>useful in cities to transmit from building to building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0BB6952-E02C-46B3-A632-DC50FE1676BD}" type="slidenum">
              <a:rPr lang="en-US" sz="1400" smtClean="0">
                <a:latin typeface="Arial" charset="0"/>
              </a:rPr>
              <a:pPr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0010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100" dirty="0"/>
              <a:t>Electromagnetic (Radio) Communication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/>
              <a:t>Most common form of </a:t>
            </a:r>
            <a:r>
              <a:rPr lang="en-US" sz="2400" dirty="0">
                <a:solidFill>
                  <a:srgbClr val="FF0000"/>
                </a:solidFill>
              </a:rPr>
              <a:t>unguided</a:t>
            </a:r>
            <a:r>
              <a:rPr lang="en-US" sz="2400" dirty="0"/>
              <a:t> communication  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Radio Frequency</a:t>
            </a:r>
            <a:r>
              <a:rPr lang="en-US" sz="2000" dirty="0"/>
              <a:t> (RF) range</a:t>
            </a:r>
            <a:endParaRPr lang="en-US" sz="1800" dirty="0"/>
          </a:p>
          <a:p>
            <a:pPr eaLnBrk="1" hangingPunct="1"/>
            <a:r>
              <a:rPr lang="en-US" sz="2400" dirty="0"/>
              <a:t>RF energy 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Traverse</a:t>
            </a:r>
            <a:r>
              <a:rPr lang="en-US" sz="2000" dirty="0"/>
              <a:t> long distances 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Penetrate</a:t>
            </a:r>
            <a:r>
              <a:rPr lang="en-US" sz="2000" dirty="0"/>
              <a:t> solid objects</a:t>
            </a:r>
          </a:p>
          <a:p>
            <a:pPr eaLnBrk="1" hangingPunct="1"/>
            <a:r>
              <a:rPr lang="en-US" sz="2400" dirty="0"/>
              <a:t>The properties depend on the frequency</a:t>
            </a:r>
          </a:p>
          <a:p>
            <a:pPr eaLnBrk="1" hangingPunct="1"/>
            <a:r>
              <a:rPr lang="en-US" sz="2400" dirty="0"/>
              <a:t>Regulating Organization</a:t>
            </a:r>
          </a:p>
          <a:p>
            <a:pPr lvl="1" eaLnBrk="1" hangingPunct="1"/>
            <a:r>
              <a:rPr lang="en-US" sz="2000" dirty="0"/>
              <a:t>Federal Communications Commission (FCC) sets rules for how frequencies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0EFFBDE-7BA4-47E3-8739-5A4344343B58}" type="slidenum">
              <a:rPr lang="en-US" sz="1400" smtClean="0">
                <a:latin typeface="Arial" charset="0"/>
              </a:rPr>
              <a:pPr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30722" name="Title 4"/>
          <p:cNvSpPr>
            <a:spLocks noGrp="1"/>
          </p:cNvSpPr>
          <p:nvPr>
            <p:ph type="title" idx="4294967295"/>
          </p:nvPr>
        </p:nvSpPr>
        <p:spPr>
          <a:xfrm>
            <a:off x="76200" y="228600"/>
            <a:ext cx="8915400" cy="9906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100" dirty="0"/>
              <a:t>Electromagnetic (Radio) Communication</a:t>
            </a:r>
            <a:endParaRPr lang="en-GB" sz="4100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63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5" name="Straight Arrow Connector 5"/>
          <p:cNvCxnSpPr>
            <a:cxnSpLocks noChangeShapeType="1"/>
          </p:cNvCxnSpPr>
          <p:nvPr/>
        </p:nvCxnSpPr>
        <p:spPr bwMode="auto">
          <a:xfrm>
            <a:off x="1752600" y="3886200"/>
            <a:ext cx="1295400" cy="1588"/>
          </a:xfrm>
          <a:prstGeom prst="straightConnector1">
            <a:avLst/>
          </a:prstGeom>
          <a:noFill/>
          <a:ln w="3492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1295400" y="3962400"/>
            <a:ext cx="290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400" b="1">
                <a:solidFill>
                  <a:srgbClr val="FF0000"/>
                </a:solidFill>
              </a:rPr>
              <a:t>RF range (3KHz – 300GHz)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00B69B-EE81-47CA-9073-2B10179C85B0}" type="slidenum">
              <a:rPr lang="en-US" sz="1400" smtClean="0">
                <a:latin typeface="Arial" charset="0"/>
              </a:rPr>
              <a:pPr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33794" name="Title 4"/>
          <p:cNvSpPr>
            <a:spLocks noGrp="1"/>
          </p:cNvSpPr>
          <p:nvPr>
            <p:ph type="title" idx="4294967295"/>
          </p:nvPr>
        </p:nvSpPr>
        <p:spPr>
          <a:xfrm>
            <a:off x="3810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dirty="0"/>
              <a:t>Signal Propagation </a:t>
            </a:r>
            <a:endParaRPr lang="en-GB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24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CF57D9-50D8-4264-AFB5-8BE6929BFEEF}" type="slidenum">
              <a:rPr lang="en-US" sz="1400" smtClean="0">
                <a:latin typeface="Arial" charset="0"/>
              </a:rPr>
              <a:pPr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066800"/>
          </a:xfrm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Guided and Unguided Transmission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Categorization of transmission </a:t>
            </a:r>
            <a:r>
              <a:rPr lang="en-US" sz="3200" dirty="0">
                <a:solidFill>
                  <a:srgbClr val="FF0000"/>
                </a:solidFill>
              </a:rPr>
              <a:t>media</a:t>
            </a:r>
            <a:r>
              <a:rPr lang="en-US" sz="32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Two approaches: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By </a:t>
            </a:r>
            <a:r>
              <a:rPr lang="en-US" sz="2800" dirty="0">
                <a:solidFill>
                  <a:srgbClr val="FF0000"/>
                </a:solidFill>
              </a:rPr>
              <a:t>type of path</a:t>
            </a: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By </a:t>
            </a:r>
            <a:r>
              <a:rPr lang="en-US" sz="2800" dirty="0">
                <a:solidFill>
                  <a:srgbClr val="FF0000"/>
                </a:solidFill>
              </a:rPr>
              <a:t>form of energy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Physical 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Guided (wired): copper wiring, optical fibers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Unguided (wireless): radio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diojove.gsfc.nasa.gov/education/educ/radio/tran-rec/exerc/images/prop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096250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NASA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10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3DA0E21-E5A7-4528-A1C6-B7F3EFBFD4AE}" type="slidenum">
              <a:rPr lang="en-US" sz="1400" smtClean="0">
                <a:latin typeface="Arial" charset="0"/>
              </a:rPr>
              <a:pPr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0668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Signal Propagation   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/>
              <a:t>two broad categories as in wireless comm.: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Terrestrial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Non-terrestrial</a:t>
            </a:r>
          </a:p>
          <a:p>
            <a:pPr eaLnBrk="1" hangingPunct="1"/>
            <a:r>
              <a:rPr lang="en-US" dirty="0"/>
              <a:t>Frequency and amount of power used can affect:</a:t>
            </a:r>
          </a:p>
          <a:p>
            <a:pPr lvl="1" eaLnBrk="1" hangingPunct="1"/>
            <a:r>
              <a:rPr lang="en-US" dirty="0"/>
              <a:t>The speed</a:t>
            </a:r>
          </a:p>
          <a:p>
            <a:pPr lvl="1" eaLnBrk="1" hangingPunct="1"/>
            <a:r>
              <a:rPr lang="en-US" dirty="0"/>
              <a:t>The maximum distance</a:t>
            </a:r>
          </a:p>
          <a:p>
            <a:pPr lvl="1" eaLnBrk="1" hangingPunct="1"/>
            <a:r>
              <a:rPr lang="en-US" dirty="0"/>
              <a:t>Characteristics  (penetrate solid object?)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468F1E-DB37-4EAD-B54B-9F19F7B65A1D}" type="slidenum">
              <a:rPr lang="en-US" sz="1400" smtClean="0">
                <a:latin typeface="Arial" charset="0"/>
              </a:rPr>
              <a:pPr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86800" cy="1066800"/>
          </a:xfrm>
        </p:spPr>
        <p:txBody>
          <a:bodyPr anchor="ctr"/>
          <a:lstStyle/>
          <a:p>
            <a:pPr eaLnBrk="1" hangingPunct="1"/>
            <a:r>
              <a:rPr lang="en-US" dirty="0"/>
              <a:t>Types of Satellites     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/>
              <a:t>The laws of physics (specifically </a:t>
            </a:r>
            <a:r>
              <a:rPr lang="en-US" dirty="0" err="1"/>
              <a:t>Kepler's</a:t>
            </a:r>
            <a:r>
              <a:rPr lang="en-US" dirty="0"/>
              <a:t> Law) applied to a </a:t>
            </a:r>
            <a:r>
              <a:rPr lang="en-US" dirty="0">
                <a:solidFill>
                  <a:srgbClr val="FF0000"/>
                </a:solidFill>
              </a:rPr>
              <a:t>satellite</a:t>
            </a:r>
            <a:r>
              <a:rPr lang="en-US" dirty="0"/>
              <a:t>, that </a:t>
            </a:r>
            <a:r>
              <a:rPr lang="en-US" dirty="0">
                <a:solidFill>
                  <a:srgbClr val="FF0000"/>
                </a:solidFill>
              </a:rPr>
              <a:t>orbits</a:t>
            </a:r>
            <a:r>
              <a:rPr lang="en-US" dirty="0"/>
              <a:t> the earth</a:t>
            </a:r>
          </a:p>
          <a:p>
            <a:pPr eaLnBrk="1" hangingPunct="1"/>
            <a:r>
              <a:rPr lang="en-US" dirty="0"/>
              <a:t>The orbital period depends on the distance from the earth</a:t>
            </a:r>
          </a:p>
          <a:p>
            <a:pPr eaLnBrk="1" hangingPunct="1"/>
            <a:r>
              <a:rPr lang="en-US" dirty="0"/>
              <a:t>three broad categories</a:t>
            </a:r>
          </a:p>
          <a:p>
            <a:pPr lvl="1" eaLnBrk="1" hangingPunct="1"/>
            <a:r>
              <a:rPr lang="en-US" dirty="0"/>
              <a:t>LEO, MEO, GEO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29AFD5D-0BA9-43C2-8945-E8B805BE7867}" type="slidenum">
              <a:rPr lang="en-US" sz="1400" smtClean="0">
                <a:latin typeface="Arial" charset="0"/>
              </a:rPr>
              <a:pPr/>
              <a:t>33</a:t>
            </a:fld>
            <a:endParaRPr lang="en-US" sz="1400">
              <a:latin typeface="Arial" charset="0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4"/>
          <a:stretch>
            <a:fillRect/>
          </a:stretch>
        </p:blipFill>
        <p:spPr bwMode="auto">
          <a:xfrm>
            <a:off x="685800" y="1524000"/>
            <a:ext cx="76866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400" dirty="0">
                <a:latin typeface="+mj-lt"/>
              </a:rPr>
              <a:t>Types of Satellites 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3BAE241-3A48-4CA9-B114-FA6183D56C96}" type="slidenum">
              <a:rPr lang="en-US" sz="1400" smtClean="0">
                <a:latin typeface="Arial" charset="0"/>
              </a:rPr>
              <a:pPr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</p:spPr>
        <p:txBody>
          <a:bodyPr anchor="ctr"/>
          <a:lstStyle/>
          <a:p>
            <a:pPr eaLnBrk="1" hangingPunct="1"/>
            <a:r>
              <a:rPr lang="en-US" dirty="0"/>
              <a:t>GEO Communication Satellites   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93837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GEO</a:t>
            </a:r>
            <a:r>
              <a:rPr lang="en-US" dirty="0"/>
              <a:t> 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orbital period </a:t>
            </a:r>
            <a:r>
              <a:rPr lang="en-US" sz="2000" dirty="0"/>
              <a:t>is the same as the earth</a:t>
            </a:r>
          </a:p>
          <a:p>
            <a:pPr eaLnBrk="1" hangingPunct="1"/>
            <a:r>
              <a:rPr lang="en-US" dirty="0"/>
              <a:t>If positioned above the </a:t>
            </a:r>
            <a:r>
              <a:rPr lang="en-US" dirty="0">
                <a:solidFill>
                  <a:srgbClr val="FF0000"/>
                </a:solidFill>
              </a:rPr>
              <a:t>equator</a:t>
            </a:r>
            <a:r>
              <a:rPr lang="en-US" dirty="0"/>
              <a:t> </a:t>
            </a:r>
          </a:p>
          <a:p>
            <a:pPr lvl="1" eaLnBrk="1" hangingPunct="1"/>
            <a:r>
              <a:rPr lang="en-US" sz="2000" dirty="0"/>
              <a:t>a GEO satellite remains in one position</a:t>
            </a:r>
          </a:p>
          <a:p>
            <a:pPr eaLnBrk="1" hangingPunct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stationary</a:t>
            </a:r>
            <a:r>
              <a:rPr lang="en-US" dirty="0"/>
              <a:t> satellite position </a:t>
            </a:r>
          </a:p>
          <a:p>
            <a:pPr lvl="1" eaLnBrk="1" hangingPunct="1"/>
            <a:r>
              <a:rPr lang="en-US" sz="2000" dirty="0"/>
              <a:t>Once aligned the equipment never needs to move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FDC5488-A3C3-4C08-8ED4-D866BA64510F}" type="slidenum">
              <a:rPr lang="en-US" sz="1400" smtClean="0">
                <a:latin typeface="Arial" charset="0"/>
              </a:rPr>
              <a:pPr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37890" name="Title 4"/>
          <p:cNvSpPr>
            <a:spLocks noGrp="1"/>
          </p:cNvSpPr>
          <p:nvPr>
            <p:ph type="title" idx="4294967295"/>
          </p:nvPr>
        </p:nvSpPr>
        <p:spPr>
          <a:xfrm>
            <a:off x="3048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dirty="0"/>
              <a:t>GEO Communication Satellites </a:t>
            </a:r>
            <a:endParaRPr lang="en-GB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62100"/>
            <a:ext cx="60198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6EC45A2-C245-4005-BEB9-9DBFB8684FC7}" type="slidenum">
              <a:rPr lang="en-US" sz="1400" smtClean="0">
                <a:latin typeface="Arial" charset="0"/>
              </a:rPr>
              <a:pPr/>
              <a:t>36</a:t>
            </a:fld>
            <a:endParaRPr lang="en-US" sz="14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1066800"/>
          </a:xfrm>
        </p:spPr>
        <p:txBody>
          <a:bodyPr anchor="ctr"/>
          <a:lstStyle/>
          <a:p>
            <a:pPr eaLnBrk="1" hangingPunct="1"/>
            <a:r>
              <a:rPr lang="en-US" dirty="0"/>
              <a:t>GEO Communication Satellites   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229600" cy="4221163"/>
          </a:xfrm>
        </p:spPr>
        <p:txBody>
          <a:bodyPr/>
          <a:lstStyle/>
          <a:p>
            <a:pPr eaLnBrk="1" hangingPunct="1"/>
            <a:r>
              <a:rPr lang="en-US" sz="1800" dirty="0"/>
              <a:t>The distance required for a geostationary orbit is </a:t>
            </a:r>
            <a:r>
              <a:rPr lang="en-US" sz="1800" dirty="0">
                <a:solidFill>
                  <a:srgbClr val="FF0000"/>
                </a:solidFill>
              </a:rPr>
              <a:t>35,785</a:t>
            </a:r>
            <a:r>
              <a:rPr lang="en-US" sz="1800" dirty="0"/>
              <a:t> kilometers or </a:t>
            </a:r>
            <a:r>
              <a:rPr lang="en-US" sz="1800" dirty="0">
                <a:solidFill>
                  <a:srgbClr val="FF0000"/>
                </a:solidFill>
              </a:rPr>
              <a:t>22,236</a:t>
            </a:r>
            <a:r>
              <a:rPr lang="en-US" sz="1800" dirty="0"/>
              <a:t> miles</a:t>
            </a:r>
          </a:p>
          <a:p>
            <a:pPr lvl="1" eaLnBrk="1" hangingPunct="1"/>
            <a:r>
              <a:rPr lang="en-US" sz="1600" dirty="0"/>
              <a:t>which is approximately one tenth the distance to the moon</a:t>
            </a:r>
          </a:p>
          <a:p>
            <a:pPr eaLnBrk="1" hangingPunct="1"/>
            <a:r>
              <a:rPr lang="en-US" sz="1800" dirty="0"/>
              <a:t>Time to travel to GEO satellite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A delay of approximately </a:t>
            </a:r>
            <a:r>
              <a:rPr lang="en-US" sz="1800" dirty="0">
                <a:solidFill>
                  <a:srgbClr val="FF0000"/>
                </a:solidFill>
              </a:rPr>
              <a:t>0.2</a:t>
            </a:r>
            <a:r>
              <a:rPr lang="en-US" sz="1800" dirty="0"/>
              <a:t> seconds can be significant for some applications</a:t>
            </a:r>
            <a:endParaRPr lang="en-US" sz="1600" dirty="0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38195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32B7EF9-8AB0-43AC-BEB0-B13017E8FFC3}" type="slidenum">
              <a:rPr lang="en-US" sz="1400" smtClean="0">
                <a:latin typeface="Arial" charset="0"/>
              </a:rPr>
              <a:pPr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</p:spPr>
        <p:txBody>
          <a:bodyPr anchor="ctr"/>
          <a:lstStyle/>
          <a:p>
            <a:pPr eaLnBrk="1" hangingPunct="1"/>
            <a:r>
              <a:rPr lang="en-US" dirty="0"/>
              <a:t>GEO Coverage of the Earth     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221163"/>
          </a:xfrm>
        </p:spPr>
        <p:txBody>
          <a:bodyPr/>
          <a:lstStyle/>
          <a:p>
            <a:pPr eaLnBrk="1" hangingPunct="1"/>
            <a:r>
              <a:rPr lang="en-US" sz="2400" dirty="0"/>
              <a:t>How many GEO communication satellites are possible?</a:t>
            </a:r>
          </a:p>
          <a:p>
            <a:pPr eaLnBrk="1" hangingPunct="1"/>
            <a:r>
              <a:rPr lang="en-US" sz="2400" dirty="0"/>
              <a:t>There is a </a:t>
            </a:r>
            <a:r>
              <a:rPr lang="en-US" sz="2400" dirty="0">
                <a:solidFill>
                  <a:srgbClr val="FF0000"/>
                </a:solidFill>
              </a:rPr>
              <a:t>limited</a:t>
            </a:r>
            <a:r>
              <a:rPr lang="en-US" sz="2400" dirty="0"/>
              <a:t> amount of “</a:t>
            </a:r>
            <a:r>
              <a:rPr lang="en-US" sz="2400" dirty="0">
                <a:solidFill>
                  <a:srgbClr val="FF0000"/>
                </a:solidFill>
              </a:rPr>
              <a:t>space</a:t>
            </a:r>
            <a:r>
              <a:rPr lang="en-US" sz="2400" dirty="0"/>
              <a:t>” available in the geosynchronous orbit above the equator </a:t>
            </a:r>
          </a:p>
          <a:p>
            <a:pPr lvl="1" eaLnBrk="1" hangingPunct="1"/>
            <a:r>
              <a:rPr lang="en-US" sz="2000" dirty="0"/>
              <a:t>Frequency separation to avoid interference</a:t>
            </a:r>
          </a:p>
          <a:p>
            <a:pPr lvl="1" eaLnBrk="1" hangingPunct="1"/>
            <a:r>
              <a:rPr lang="en-US" sz="2000" dirty="0"/>
              <a:t>the minimum separation depends on the power of the transmitters</a:t>
            </a:r>
          </a:p>
          <a:p>
            <a:pPr eaLnBrk="1" hangingPunct="1"/>
            <a:r>
              <a:rPr lang="en-US" sz="2400" dirty="0"/>
              <a:t>However, as technology is evolving it’s possible to allocate more satellites in orbit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5309612-0480-40B9-A6C3-31EAC2D778B1}" type="slidenum">
              <a:rPr lang="en-US" sz="1400" smtClean="0">
                <a:latin typeface="Arial" charset="0"/>
              </a:rPr>
              <a:pPr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40962" name="Title 4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dirty="0"/>
              <a:t>GEO Coverage of the Earth </a:t>
            </a:r>
            <a:endParaRPr lang="en-GB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9342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6096000" y="5486400"/>
            <a:ext cx="181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400" b="1"/>
              <a:t>*Drawn to scale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727D679-19F9-451F-856E-8D92AABFE275}" type="slidenum">
              <a:rPr lang="en-US" sz="1400" smtClean="0">
                <a:latin typeface="Arial" charset="0"/>
              </a:rPr>
              <a:pPr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Low Earth Orbit (LEO) Satellites and Clusters   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Low Earth Orbit (</a:t>
            </a:r>
            <a:r>
              <a:rPr lang="en-US" sz="2000" dirty="0">
                <a:solidFill>
                  <a:srgbClr val="FF0000"/>
                </a:solidFill>
              </a:rPr>
              <a:t>LEO</a:t>
            </a:r>
            <a:r>
              <a:rPr lang="en-US" sz="2000" dirty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up to </a:t>
            </a:r>
            <a:r>
              <a:rPr lang="en-US" sz="1600" dirty="0">
                <a:solidFill>
                  <a:srgbClr val="FF0000"/>
                </a:solidFill>
              </a:rPr>
              <a:t>2000</a:t>
            </a:r>
            <a:r>
              <a:rPr lang="en-US" sz="1600" dirty="0"/>
              <a:t> Km typically </a:t>
            </a:r>
            <a:r>
              <a:rPr lang="en-US" sz="1800" dirty="0"/>
              <a:t>at altitudes of</a:t>
            </a:r>
            <a:r>
              <a:rPr lang="en-US" sz="1800" dirty="0">
                <a:solidFill>
                  <a:srgbClr val="FF0000"/>
                </a:solidFill>
              </a:rPr>
              <a:t> 500-600 </a:t>
            </a:r>
            <a:r>
              <a:rPr lang="en-US" sz="1800" dirty="0"/>
              <a:t>kilometers or higher (above atmosphere)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short delays (typically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FF0000"/>
                </a:solidFill>
              </a:rPr>
              <a:t>4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disadvantage of LEO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 orbit does not match the rotation of the earth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From an observer's point of view on the earth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an LEO satellite appears to move across the sky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Needs rotating antenna to </a:t>
            </a:r>
            <a:r>
              <a:rPr lang="en-US" sz="1600" dirty="0">
                <a:solidFill>
                  <a:srgbClr val="FF0000"/>
                </a:solidFill>
              </a:rPr>
              <a:t>track</a:t>
            </a:r>
            <a:r>
              <a:rPr lang="en-US" sz="1600" dirty="0"/>
              <a:t> the satellite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Tracking is difficult because satellites move rapidly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orbit between </a:t>
            </a:r>
            <a:r>
              <a:rPr lang="en-US" sz="1800" dirty="0">
                <a:solidFill>
                  <a:srgbClr val="FF0000"/>
                </a:solidFill>
              </a:rPr>
              <a:t>90</a:t>
            </a:r>
            <a:r>
              <a:rPr lang="en-US" sz="1800" dirty="0"/>
              <a:t> minutes and several hours depends on altitude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A0C62AB-B9DC-4F0B-9BF1-DDF771CEA7AC}" type="slidenum">
              <a:rPr lang="en-US" sz="1400" smtClean="0">
                <a:latin typeface="Arial" charset="0"/>
              </a:rPr>
              <a:pPr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6146" name="Title 4"/>
          <p:cNvSpPr>
            <a:spLocks noGrp="1"/>
          </p:cNvSpPr>
          <p:nvPr>
            <p:ph type="title" idx="4294967295"/>
          </p:nvPr>
        </p:nvSpPr>
        <p:spPr>
          <a:xfrm>
            <a:off x="381000" y="277813"/>
            <a:ext cx="8229600" cy="11398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A Taxonomy by Forms of Energy 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 b="13330"/>
          <a:stretch>
            <a:fillRect/>
          </a:stretch>
        </p:blipFill>
        <p:spPr bwMode="auto">
          <a:xfrm>
            <a:off x="685800" y="1524000"/>
            <a:ext cx="57912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6613525" y="1708150"/>
            <a:ext cx="17684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dirty="0"/>
              <a:t>The diagram shows how physical media can be classified according to the form of energy used to transmit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F4EC1F3-C853-422B-B772-41E5A1FCD7B7}" type="slidenum">
              <a:rPr lang="en-US" sz="1400" smtClean="0">
                <a:latin typeface="Arial" charset="0"/>
              </a:rPr>
              <a:pPr/>
              <a:t>40</a:t>
            </a:fld>
            <a:endParaRPr lang="en-US" sz="14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Low Earth Orbit (LEO) Satellites and Clusters   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229600" cy="1219200"/>
          </a:xfrm>
        </p:spPr>
        <p:txBody>
          <a:bodyPr/>
          <a:lstStyle/>
          <a:p>
            <a:pPr eaLnBrk="1" hangingPunct="1"/>
            <a:r>
              <a:rPr lang="en-US" sz="2000" dirty="0"/>
              <a:t>LEO satellites used in </a:t>
            </a:r>
            <a:r>
              <a:rPr lang="en-US" sz="2000" dirty="0">
                <a:solidFill>
                  <a:srgbClr val="FF0000"/>
                </a:solidFill>
              </a:rPr>
              <a:t>clustering</a:t>
            </a:r>
            <a:r>
              <a:rPr lang="en-US" sz="2000" dirty="0"/>
              <a:t> or in </a:t>
            </a:r>
            <a:r>
              <a:rPr lang="en-US" sz="2000" dirty="0">
                <a:solidFill>
                  <a:srgbClr val="FF0000"/>
                </a:solidFill>
              </a:rPr>
              <a:t>array deployment</a:t>
            </a:r>
          </a:p>
          <a:p>
            <a:pPr lvl="1" eaLnBrk="1" hangingPunct="1"/>
            <a:r>
              <a:rPr lang="en-US" sz="1600" dirty="0"/>
              <a:t>Communicate each other</a:t>
            </a:r>
          </a:p>
          <a:p>
            <a:pPr eaLnBrk="1" hangingPunct="1"/>
            <a:r>
              <a:rPr lang="en-US" sz="2000" dirty="0"/>
              <a:t>For example, </a:t>
            </a:r>
          </a:p>
        </p:txBody>
      </p:sp>
      <p:pic>
        <p:nvPicPr>
          <p:cNvPr id="430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44100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5943600" y="2438400"/>
            <a:ext cx="1443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600"/>
              <a:t>Same group</a:t>
            </a:r>
          </a:p>
        </p:txBody>
      </p:sp>
      <p:cxnSp>
        <p:nvCxnSpPr>
          <p:cNvPr id="43015" name="Straight Arrow Connector 9"/>
          <p:cNvCxnSpPr>
            <a:cxnSpLocks noChangeShapeType="1"/>
            <a:stCxn id="43014" idx="2"/>
          </p:cNvCxnSpPr>
          <p:nvPr/>
        </p:nvCxnSpPr>
        <p:spPr bwMode="auto">
          <a:xfrm rot="5400000">
            <a:off x="6092032" y="2475706"/>
            <a:ext cx="271462" cy="873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016" name="Straight Arrow Connector 11"/>
          <p:cNvCxnSpPr>
            <a:cxnSpLocks noChangeShapeType="1"/>
            <a:stCxn id="43014" idx="1"/>
          </p:cNvCxnSpPr>
          <p:nvPr/>
        </p:nvCxnSpPr>
        <p:spPr bwMode="auto">
          <a:xfrm rot="10800000" flipV="1">
            <a:off x="2667000" y="2608263"/>
            <a:ext cx="3276600" cy="439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699413C-0FDE-4BC0-B6B8-783C670D247F}" type="slidenum">
              <a:rPr lang="en-US" sz="1400" smtClean="0">
                <a:latin typeface="Arial" charset="0"/>
              </a:rPr>
              <a:pPr/>
              <a:t>41</a:t>
            </a:fld>
            <a:endParaRPr lang="en-US" sz="140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</p:spPr>
        <p:txBody>
          <a:bodyPr anchor="ctr"/>
          <a:lstStyle/>
          <a:p>
            <a:pPr eaLnBrk="1" hangingPunct="1"/>
            <a:r>
              <a:rPr lang="en-US" dirty="0"/>
              <a:t>Tradeoffs Among Media Types   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 choice of medium is complex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Choice involves the evaluation of multiple factors,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materials, installation, operation, and 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Data 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number of bits per second that can be 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Delay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time required for signal propagation or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Affect on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attenuation and distortion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Environment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susceptibility to interference and electrical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susceptibility to eavesdropping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AC6736-A9D7-4A9C-96C0-2921FC522B67}" type="slidenum">
              <a:rPr lang="en-US" sz="1400" smtClean="0">
                <a:latin typeface="Arial" charset="0"/>
              </a:rPr>
              <a:pPr/>
              <a:t>42</a:t>
            </a:fld>
            <a:endParaRPr lang="en-US" sz="140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Measuring Transmission Media   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 two measures of performance for medium: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Propagation delay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the time required for a signal to traverse the medium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Channel capacity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the maximum data rate that the medium can support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Nyquist</a:t>
            </a:r>
            <a:r>
              <a:rPr lang="en-US" sz="2000" dirty="0"/>
              <a:t>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relationship between the bandwidth of a transmission system and its capacity to transfer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Defines the maximum data rate without considering the effect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  <a:r>
              <a:rPr lang="en-US" sz="1800" dirty="0"/>
              <a:t> possible signal levels, analog bandwidth </a:t>
            </a:r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, the maximum data rate in bits per second, </a:t>
            </a:r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/>
              <a:t>, 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81600"/>
            <a:ext cx="1943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62815F0-273E-44D2-9C88-4338F9606663}" type="slidenum">
              <a:rPr lang="en-US" sz="1400" smtClean="0">
                <a:latin typeface="Arial" charset="0"/>
              </a:rPr>
              <a:pPr/>
              <a:t>43</a:t>
            </a:fld>
            <a:endParaRPr lang="en-US" sz="1400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100" dirty="0"/>
              <a:t>The Effect of Noise on Communication   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pPr eaLnBrk="1" hangingPunct="1"/>
            <a:r>
              <a:rPr lang="en-US" sz="2000" dirty="0" err="1"/>
              <a:t>Nyquist's</a:t>
            </a:r>
            <a:r>
              <a:rPr lang="en-US" sz="2000" dirty="0"/>
              <a:t> Theorem cannot be achieved in practice due to electrical noise</a:t>
            </a:r>
            <a:endParaRPr lang="en-US" sz="1800" dirty="0"/>
          </a:p>
          <a:p>
            <a:pPr eaLnBrk="1" hangingPunct="1"/>
            <a:r>
              <a:rPr lang="en-US" sz="2000" dirty="0"/>
              <a:t>Claude Shannon extended </a:t>
            </a:r>
            <a:r>
              <a:rPr lang="en-US" sz="2000" dirty="0" err="1"/>
              <a:t>Nyquist's</a:t>
            </a:r>
            <a:r>
              <a:rPr lang="en-US" sz="2000" dirty="0"/>
              <a:t> work to specify the maximum data rate with noise</a:t>
            </a:r>
          </a:p>
          <a:p>
            <a:pPr lvl="1" eaLnBrk="1" hangingPunct="1"/>
            <a:r>
              <a:rPr lang="en-US" sz="1800" dirty="0">
                <a:solidFill>
                  <a:srgbClr val="FF0000"/>
                </a:solidFill>
              </a:rPr>
              <a:t>Shannon's Theorem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/>
              <a:t>  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/>
              <a:t>  where</a:t>
            </a:r>
          </a:p>
          <a:p>
            <a:pPr lvl="2" eaLnBrk="1" hangingPunct="1"/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/>
              <a:t> is the effective limit on the channel capacity in bits per second</a:t>
            </a:r>
          </a:p>
          <a:p>
            <a:pPr lvl="2" eaLnBrk="1" hangingPunct="1"/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 is the hardware bandwidth</a:t>
            </a:r>
          </a:p>
          <a:p>
            <a:pPr lvl="2" eaLnBrk="1" hangingPunct="1"/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S/N</a:t>
            </a:r>
            <a:r>
              <a:rPr lang="en-US" sz="1600" dirty="0"/>
              <a:t>  is the  signal-to-noise ratio, the ratio of the average signal power divided by the average noise power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54" y="3257550"/>
            <a:ext cx="2470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113C6AB-FAA0-4674-966E-DAB685FA2A71}" type="slidenum">
              <a:rPr lang="en-US" sz="1400" smtClean="0">
                <a:latin typeface="Arial" charset="0"/>
              </a:rPr>
              <a:pPr/>
              <a:t>44</a:t>
            </a:fld>
            <a:endParaRPr lang="en-US" sz="140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100" dirty="0"/>
              <a:t>The Effect of Noise on Communication   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221163"/>
          </a:xfrm>
        </p:spPr>
        <p:txBody>
          <a:bodyPr/>
          <a:lstStyle/>
          <a:p>
            <a:pPr eaLnBrk="1" hangingPunct="1"/>
            <a:r>
              <a:rPr lang="en-US" sz="2000" dirty="0"/>
              <a:t>Consider a transmission medium:</a:t>
            </a:r>
          </a:p>
          <a:p>
            <a:pPr lvl="1" eaLnBrk="1" hangingPunct="1"/>
            <a:r>
              <a:rPr lang="en-US" sz="1800" dirty="0"/>
              <a:t>a bandwidth of 1 </a:t>
            </a:r>
            <a:r>
              <a:rPr lang="en-US" sz="1800" dirty="0" err="1"/>
              <a:t>KHz</a:t>
            </a:r>
            <a:r>
              <a:rPr lang="en-US" sz="1800" dirty="0"/>
              <a:t>   (typical wi-fi is 20MHz, linear SNR is 1000)</a:t>
            </a:r>
          </a:p>
          <a:p>
            <a:pPr lvl="1" eaLnBrk="1" hangingPunct="1"/>
            <a:r>
              <a:rPr lang="en-US" sz="1800" dirty="0"/>
              <a:t>an average signal power of 70 units</a:t>
            </a:r>
          </a:p>
          <a:p>
            <a:pPr lvl="1" eaLnBrk="1" hangingPunct="1"/>
            <a:r>
              <a:rPr lang="en-US" sz="1800" dirty="0"/>
              <a:t>an average noise power of 10 units</a:t>
            </a:r>
          </a:p>
          <a:p>
            <a:pPr eaLnBrk="1" hangingPunct="1"/>
            <a:r>
              <a:rPr lang="en-US" sz="2000" dirty="0"/>
              <a:t>The channel capacity is: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signal-to-noise ratio is often given in </a:t>
            </a:r>
            <a:r>
              <a:rPr lang="en-US" sz="2000" dirty="0">
                <a:solidFill>
                  <a:srgbClr val="FF0000"/>
                </a:solidFill>
              </a:rPr>
              <a:t>decibels</a:t>
            </a:r>
            <a:r>
              <a:rPr lang="en-US" sz="2000" dirty="0"/>
              <a:t> (abbreviated dB), where a decibel is defined as a measure of the difference between two power levels</a:t>
            </a:r>
          </a:p>
          <a:p>
            <a:pPr eaLnBrk="1" hangingPunct="1"/>
            <a:r>
              <a:rPr lang="en-US" sz="2000" dirty="0"/>
              <a:t>Figure 7.14 illustrates the measurement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6588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498254F-9D92-4DA8-B681-BFD411152DC0}" type="slidenum">
              <a:rPr lang="en-US" sz="1400" smtClean="0">
                <a:latin typeface="Arial" charset="0"/>
              </a:rPr>
              <a:pPr/>
              <a:t>45</a:t>
            </a:fld>
            <a:endParaRPr lang="en-US" sz="1400">
              <a:latin typeface="Arial" charset="0"/>
            </a:endParaRPr>
          </a:p>
        </p:txBody>
      </p:sp>
      <p:sp>
        <p:nvSpPr>
          <p:cNvPr id="48130" name="Title 4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15400" cy="10668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3600" dirty="0"/>
              <a:t>The Effect of Noise on Communication </a:t>
            </a:r>
            <a:endParaRPr lang="en-GB" sz="3600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67625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8B3F334-F8AE-4121-9EBB-CF29593BF947}" type="slidenum">
              <a:rPr lang="en-US" sz="1400" smtClean="0">
                <a:latin typeface="Arial" charset="0"/>
              </a:rPr>
              <a:pPr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sz="3600" dirty="0"/>
              <a:t>The Effect of Noise on Communication   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221163"/>
          </a:xfrm>
        </p:spPr>
        <p:txBody>
          <a:bodyPr/>
          <a:lstStyle/>
          <a:p>
            <a:pPr eaLnBrk="1" hangingPunct="1"/>
            <a:r>
              <a:rPr lang="en-US" sz="2000" dirty="0"/>
              <a:t>the difference is expressed in decibels, defined as follows:</a:t>
            </a:r>
          </a:p>
          <a:p>
            <a:pPr eaLnBrk="1" hangingPunct="1"/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Using dB as a measure has two interesting advantages:</a:t>
            </a:r>
          </a:p>
          <a:p>
            <a:pPr lvl="1" eaLnBrk="1" hangingPunct="1"/>
            <a:r>
              <a:rPr lang="en-US" sz="1800" dirty="0"/>
              <a:t>First, it can give us a quick idea about outcome of an operations:</a:t>
            </a:r>
          </a:p>
          <a:p>
            <a:pPr lvl="2" eaLnBrk="1" hangingPunct="1"/>
            <a:r>
              <a:rPr lang="en-US" sz="1600" dirty="0"/>
              <a:t>a </a:t>
            </a:r>
            <a:r>
              <a:rPr lang="en-US" sz="1600" dirty="0">
                <a:solidFill>
                  <a:srgbClr val="FF0000"/>
                </a:solidFill>
              </a:rPr>
              <a:t>negative dB </a:t>
            </a:r>
            <a:r>
              <a:rPr lang="en-US" sz="1600" dirty="0"/>
              <a:t>value: </a:t>
            </a:r>
            <a:r>
              <a:rPr lang="en-US" sz="1600" dirty="0">
                <a:solidFill>
                  <a:srgbClr val="FF0000"/>
                </a:solidFill>
              </a:rPr>
              <a:t>attenuated </a:t>
            </a:r>
            <a:endParaRPr lang="en-US" sz="1600" dirty="0"/>
          </a:p>
          <a:p>
            <a:pPr lvl="2" eaLnBrk="1" hangingPunct="1"/>
            <a:r>
              <a:rPr lang="en-US" sz="1600" dirty="0"/>
              <a:t>a </a:t>
            </a:r>
            <a:r>
              <a:rPr lang="en-US" sz="1600" dirty="0">
                <a:solidFill>
                  <a:srgbClr val="FF0000"/>
                </a:solidFill>
              </a:rPr>
              <a:t>positive dB </a:t>
            </a:r>
            <a:r>
              <a:rPr lang="en-US" sz="1600" dirty="0"/>
              <a:t>value: </a:t>
            </a:r>
            <a:r>
              <a:rPr lang="en-US" sz="1600" dirty="0">
                <a:solidFill>
                  <a:srgbClr val="FF0000"/>
                </a:solidFill>
              </a:rPr>
              <a:t>amplified </a:t>
            </a:r>
          </a:p>
          <a:p>
            <a:pPr lvl="1" eaLnBrk="1" hangingPunct="1"/>
            <a:r>
              <a:rPr lang="en-US" sz="1800" dirty="0"/>
              <a:t>Second, if a communication system has multiple parts arranged in a sequence</a:t>
            </a:r>
          </a:p>
          <a:p>
            <a:pPr lvl="2" eaLnBrk="1" hangingPunct="1"/>
            <a:r>
              <a:rPr lang="en-US" sz="1600" dirty="0"/>
              <a:t>The dB measures of the parts </a:t>
            </a:r>
            <a:r>
              <a:rPr lang="en-US" sz="1600" dirty="0">
                <a:solidFill>
                  <a:srgbClr val="FF0000"/>
                </a:solidFill>
              </a:rPr>
              <a:t>can be summed </a:t>
            </a:r>
            <a:r>
              <a:rPr lang="en-US" sz="1600" dirty="0"/>
              <a:t>to produce a measure of the overall system</a:t>
            </a: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253365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49C5ED1-9617-4F3D-ACE7-B1C628B42920}" type="slidenum">
              <a:rPr lang="en-US" sz="1400" smtClean="0">
                <a:latin typeface="Arial" charset="0"/>
              </a:rPr>
              <a:pPr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100" dirty="0"/>
              <a:t>The Effect of Noise on Communication   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686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voice telephone system: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S/N approximately </a:t>
            </a:r>
            <a:r>
              <a:rPr lang="en-US" sz="1600" dirty="0">
                <a:solidFill>
                  <a:srgbClr val="FF0000"/>
                </a:solidFill>
              </a:rPr>
              <a:t>30 dB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an analog bandwidth of approximately </a:t>
            </a:r>
            <a:r>
              <a:rPr lang="en-US" sz="1600" dirty="0">
                <a:solidFill>
                  <a:srgbClr val="FF0000"/>
                </a:solidFill>
              </a:rPr>
              <a:t>3000 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To convert signal-to-noise ratio dB into a simple fraction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divide by 10 and use the result as a power of 10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  (i.e., 30/10 = 3, and 10</a:t>
            </a:r>
            <a:r>
              <a:rPr lang="en-US" sz="1600" baseline="30000" dirty="0"/>
              <a:t>3</a:t>
            </a:r>
            <a:r>
              <a:rPr lang="en-US" sz="1600" dirty="0"/>
              <a:t>  = 1000, so the signal-to-noise ratio is 1000)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Shannon's Theorem applied to the telephone network: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or approximately </a:t>
            </a:r>
            <a:r>
              <a:rPr lang="en-US" sz="1800" dirty="0">
                <a:solidFill>
                  <a:srgbClr val="FF0000"/>
                </a:solidFill>
              </a:rPr>
              <a:t>30,000</a:t>
            </a:r>
            <a:r>
              <a:rPr lang="en-US" sz="1800" dirty="0"/>
              <a:t> bps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S/N dominates data rate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34988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ECF0D0D-5CAC-46D8-A458-75BCF8C1B304}" type="slidenum">
              <a:rPr lang="en-US" sz="1400" smtClean="0">
                <a:latin typeface="Arial" charset="0"/>
              </a:rPr>
              <a:pPr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/>
              <a:t>The Significance of Channel Capacity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221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 err="1"/>
              <a:t>Nyquist's</a:t>
            </a:r>
            <a:r>
              <a:rPr lang="en-US" sz="3200" dirty="0"/>
              <a:t> work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Showed possibility of improving data rate with encoding technique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Shannon's Theorem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Showed fundamental limit on date rate in a real communication system -&gt; the laws of physics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A95C327-653F-44A9-BD0B-130514578A46}" type="slidenum">
              <a:rPr lang="en-US" sz="1400" smtClean="0">
                <a:latin typeface="Arial" charset="0"/>
              </a:rPr>
              <a:pPr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Background Radiation and Electrical Noise   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/>
              <a:t>Electrical current needs a complete </a:t>
            </a:r>
            <a:r>
              <a:rPr lang="en-US" dirty="0">
                <a:solidFill>
                  <a:srgbClr val="FF0000"/>
                </a:solidFill>
              </a:rPr>
              <a:t>circuit</a:t>
            </a:r>
          </a:p>
          <a:p>
            <a:pPr lvl="1" eaLnBrk="1" hangingPunct="1"/>
            <a:r>
              <a:rPr lang="en-US" dirty="0"/>
              <a:t>two wires to form a circuit: send and return</a:t>
            </a:r>
          </a:p>
          <a:p>
            <a:pPr eaLnBrk="1" hangingPunct="1"/>
            <a:r>
              <a:rPr lang="en-US" dirty="0"/>
              <a:t>The simplest form of wiring</a:t>
            </a:r>
          </a:p>
          <a:p>
            <a:pPr lvl="1" eaLnBrk="1" hangingPunct="1"/>
            <a:r>
              <a:rPr lang="en-US" dirty="0"/>
              <a:t>a cable with two copper wires</a:t>
            </a:r>
          </a:p>
          <a:p>
            <a:pPr eaLnBrk="1" hangingPunct="1"/>
            <a:r>
              <a:rPr lang="en-US" dirty="0"/>
              <a:t>Each wire needs plastic coating for insulation</a:t>
            </a:r>
          </a:p>
          <a:p>
            <a:pPr eaLnBrk="1" hangingPunct="1"/>
            <a:r>
              <a:rPr lang="en-US" dirty="0"/>
              <a:t>The outer coating put two wires together for easy connection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D8E3DFF-5F76-4EDC-8E4A-653874A6F9C8}" type="slidenum">
              <a:rPr lang="en-US" sz="1400" smtClean="0">
                <a:latin typeface="Arial" charset="0"/>
              </a:rPr>
              <a:pPr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Background Radiation and Electrical Noise   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dirty="0"/>
              <a:t>Computer networks use an alternative form of wiring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dirty="0"/>
              <a:t>Facts related to Noise</a:t>
            </a:r>
          </a:p>
          <a:p>
            <a:pPr marL="857250" lvl="1" indent="-457200" eaLnBrk="1" hangingPunct="1">
              <a:lnSpc>
                <a:spcPct val="80000"/>
              </a:lnSpc>
            </a:pPr>
            <a:r>
              <a:rPr lang="en-US" dirty="0"/>
              <a:t>Noise (Random electromagnetic radiation) may present in normal operation</a:t>
            </a:r>
          </a:p>
          <a:p>
            <a:pPr marL="857250" lvl="1" indent="-457200" eaLnBrk="1" hangingPunct="1">
              <a:lnSpc>
                <a:spcPct val="80000"/>
              </a:lnSpc>
            </a:pPr>
            <a:r>
              <a:rPr lang="en-US" dirty="0"/>
              <a:t>Random noise can interfere with signals</a:t>
            </a:r>
          </a:p>
          <a:p>
            <a:pPr marL="857250" lvl="1" indent="-457200" eaLnBrk="1" hangingPunct="1">
              <a:lnSpc>
                <a:spcPct val="80000"/>
              </a:lnSpc>
            </a:pPr>
            <a:r>
              <a:rPr lang="en-US" dirty="0"/>
              <a:t>Metal acts as a </a:t>
            </a:r>
            <a:r>
              <a:rPr lang="en-US" dirty="0">
                <a:solidFill>
                  <a:srgbClr val="FF0000"/>
                </a:solidFill>
              </a:rPr>
              <a:t>shield </a:t>
            </a:r>
            <a:r>
              <a:rPr lang="en-US" dirty="0"/>
              <a:t>(may absorb noise)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8D59402-F453-471F-9217-3CCE95B147DC}" type="slidenum">
              <a:rPr lang="en-US" sz="1400" smtClean="0">
                <a:latin typeface="Arial" charset="0"/>
              </a:rPr>
              <a:pPr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066800"/>
          </a:xfrm>
        </p:spPr>
        <p:txBody>
          <a:bodyPr anchor="ctr"/>
          <a:lstStyle/>
          <a:p>
            <a:pPr eaLnBrk="1" hangingPunct="1"/>
            <a:r>
              <a:rPr lang="en-US" dirty="0"/>
              <a:t>Twisted Pair Copper Wiring   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/>
              <a:t>Type of wiring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Unshielded Twisted Pair</a:t>
            </a:r>
            <a:r>
              <a:rPr lang="en-US" dirty="0"/>
              <a:t> (UTP)</a:t>
            </a:r>
          </a:p>
          <a:p>
            <a:pPr lvl="2" eaLnBrk="1" hangingPunct="1"/>
            <a:r>
              <a:rPr lang="en-US" dirty="0"/>
              <a:t>also known as twisted pair wiring 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Coaxial Cable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Shielded Twisted Pair</a:t>
            </a:r>
            <a:r>
              <a:rPr lang="en-US" dirty="0"/>
              <a:t> (STP)</a:t>
            </a:r>
          </a:p>
          <a:p>
            <a:pPr eaLnBrk="1" hangingPunct="1"/>
            <a:r>
              <a:rPr lang="en-US" dirty="0"/>
              <a:t>Twisting two wires may help reduce noise as shown in Figure 7.2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02334C-22EE-43C3-A265-7257EDC6C2F1}" type="slidenum">
              <a:rPr lang="en-US" sz="1400" smtClean="0">
                <a:latin typeface="Arial" charset="0"/>
              </a:rPr>
              <a:pPr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10242" name="Title 4"/>
          <p:cNvSpPr>
            <a:spLocks noGrp="1"/>
          </p:cNvSpPr>
          <p:nvPr>
            <p:ph type="title" idx="4294967295"/>
          </p:nvPr>
        </p:nvSpPr>
        <p:spPr>
          <a:xfrm>
            <a:off x="3810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dirty="0"/>
              <a:t>Twisted Pair Copper Wiring </a:t>
            </a:r>
            <a:endParaRPr lang="en-GB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390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DCB2B8C-7C21-458B-9F53-2D38CE4A26B0}" type="slidenum">
              <a:rPr lang="en-US" sz="1400" smtClean="0">
                <a:latin typeface="Arial" charset="0"/>
              </a:rPr>
              <a:pPr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</p:spPr>
        <p:txBody>
          <a:bodyPr anchor="ctr"/>
          <a:lstStyle/>
          <a:p>
            <a:pPr eaLnBrk="1" hangingPunct="1"/>
            <a:r>
              <a:rPr lang="en-US" dirty="0"/>
              <a:t>Twisted Pair Copper Wiring  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two wires are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distance to the source of electromagnetic radiation may differ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Different amount of electromagnetic radiation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10437</TotalTime>
  <Words>1932</Words>
  <Application>Microsoft Office PowerPoint</Application>
  <PresentationFormat>On-screen Show (4:3)</PresentationFormat>
  <Paragraphs>387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Lucida Grande</vt:lpstr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 Transmission Media </vt:lpstr>
      <vt:lpstr>Introduction    </vt:lpstr>
      <vt:lpstr>Guided and Unguided Transmission </vt:lpstr>
      <vt:lpstr>A Taxonomy by Forms of Energy </vt:lpstr>
      <vt:lpstr>Background Radiation and Electrical Noise    </vt:lpstr>
      <vt:lpstr>Background Radiation and Electrical Noise    </vt:lpstr>
      <vt:lpstr>Twisted Pair Copper Wiring    </vt:lpstr>
      <vt:lpstr>Twisted Pair Copper Wiring </vt:lpstr>
      <vt:lpstr>Twisted Pair Copper Wiring    </vt:lpstr>
      <vt:lpstr>Shielding: Coaxial Cable and Shielded Twisted Pair    </vt:lpstr>
      <vt:lpstr>Shielding: Coaxial Cable and Shielded Twisted Pair    </vt:lpstr>
      <vt:lpstr>Shielding: Coaxial Cable and Shielded Twisted Pair </vt:lpstr>
      <vt:lpstr>Shielding: Coaxial Cable and Shielded Twisted Pair    </vt:lpstr>
      <vt:lpstr>Standards organizations</vt:lpstr>
      <vt:lpstr>Categories of Twisted Pair Cable </vt:lpstr>
      <vt:lpstr>Media Using Light Energy and Optical Fibers    </vt:lpstr>
      <vt:lpstr>Media Using Light Energy and Optical Fibers    </vt:lpstr>
      <vt:lpstr>Media Using Light Energy and Optical Fibers </vt:lpstr>
      <vt:lpstr>Media Using Light Energy and Optical Fibers    </vt:lpstr>
      <vt:lpstr>Media Using Light Energy and Optical Fibers </vt:lpstr>
      <vt:lpstr>Types of Fiber and Light Transmission     </vt:lpstr>
      <vt:lpstr>Types of Fiber and Light Transmission     </vt:lpstr>
      <vt:lpstr>Optical Fiber Compared to Copper Wiring    </vt:lpstr>
      <vt:lpstr>Infrared (IR) Communication Technologies    </vt:lpstr>
      <vt:lpstr>Infrared (IR) Communication Technologies </vt:lpstr>
      <vt:lpstr>Point-to-Point Laser Communication      </vt:lpstr>
      <vt:lpstr>Electromagnetic (Radio) Communication</vt:lpstr>
      <vt:lpstr>Electromagnetic (Radio) Communication</vt:lpstr>
      <vt:lpstr>Signal Propagation </vt:lpstr>
      <vt:lpstr>PowerPoint Presentation</vt:lpstr>
      <vt:lpstr>Signal Propagation    </vt:lpstr>
      <vt:lpstr>Types of Satellites      </vt:lpstr>
      <vt:lpstr>PowerPoint Presentation</vt:lpstr>
      <vt:lpstr>GEO Communication Satellites    </vt:lpstr>
      <vt:lpstr>GEO Communication Satellites </vt:lpstr>
      <vt:lpstr>GEO Communication Satellites    </vt:lpstr>
      <vt:lpstr>GEO Coverage of the Earth      </vt:lpstr>
      <vt:lpstr>GEO Coverage of the Earth </vt:lpstr>
      <vt:lpstr>Low Earth Orbit (LEO) Satellites and Clusters    </vt:lpstr>
      <vt:lpstr>Low Earth Orbit (LEO) Satellites and Clusters    </vt:lpstr>
      <vt:lpstr>Tradeoffs Among Media Types    </vt:lpstr>
      <vt:lpstr>Measuring Transmission Media    </vt:lpstr>
      <vt:lpstr>The Effect of Noise on Communication    </vt:lpstr>
      <vt:lpstr>The Effect of Noise on Communication    </vt:lpstr>
      <vt:lpstr>The Effect of Noise on Communication </vt:lpstr>
      <vt:lpstr>The Effect of Noise on Communication    </vt:lpstr>
      <vt:lpstr>The Effect of Noise on Communication    </vt:lpstr>
      <vt:lpstr>The Significance of Channel 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Yeong-Tae</cp:lastModifiedBy>
  <cp:revision>450</cp:revision>
  <dcterms:created xsi:type="dcterms:W3CDTF">2006-08-29T10:36:33Z</dcterms:created>
  <dcterms:modified xsi:type="dcterms:W3CDTF">2024-09-17T03:25:32Z</dcterms:modified>
</cp:coreProperties>
</file>