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84" r:id="rId4"/>
    <p:sldId id="258" r:id="rId5"/>
    <p:sldId id="259" r:id="rId6"/>
    <p:sldId id="260" r:id="rId7"/>
    <p:sldId id="285" r:id="rId8"/>
    <p:sldId id="281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86" r:id="rId20"/>
    <p:sldId id="276" r:id="rId21"/>
    <p:sldId id="277" r:id="rId22"/>
    <p:sldId id="278" r:id="rId23"/>
    <p:sldId id="287" r:id="rId24"/>
    <p:sldId id="279" r:id="rId25"/>
    <p:sldId id="288" r:id="rId26"/>
    <p:sldId id="291" r:id="rId27"/>
    <p:sldId id="289" r:id="rId28"/>
    <p:sldId id="290" r:id="rId29"/>
  </p:sldIdLst>
  <p:sldSz cx="9144000" cy="6858000" type="screen4x3"/>
  <p:notesSz cx="6858000" cy="91074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31" autoAdjust="0"/>
    <p:restoredTop sz="86372" autoAdjust="0"/>
  </p:normalViewPr>
  <p:slideViewPr>
    <p:cSldViewPr>
      <p:cViewPr varScale="1">
        <p:scale>
          <a:sx n="79" d="100"/>
          <a:sy n="79" d="100"/>
        </p:scale>
        <p:origin x="101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1875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51875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78D2818-A3BE-43CD-88E7-FEAF867A3F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23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28DE5-CF43-4383-B157-582DBA403F1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9538" y="1138238"/>
            <a:ext cx="4098925" cy="3073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83088"/>
            <a:ext cx="5486400" cy="3586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50288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50288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A244E-D6C3-41E2-B04B-6E88AD3C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3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A244E-D6C3-41E2-B04B-6E88AD3CC1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67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A244E-D6C3-41E2-B04B-6E88AD3CC1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8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10/22/2024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82728D6-DEEF-491D-8BFC-C3A7361E1A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3886200" y="6248400"/>
            <a:ext cx="1221809" cy="307777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1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COSC 350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1B463-6720-4F73-8ACA-8C291625C3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A3F6E1-24C3-4B2B-83E8-026C112A04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85AFD-521C-4680-9135-08BA332304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85FCF5-96E0-4269-965D-4EEB7A2018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38BBA2-B7A8-4EEE-8B02-2E6CBCB18B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93D1F-4E9B-4EA5-A9EA-4060829D59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6C28E1-77D1-4BF4-9121-4D16BEA7D6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6739A7-5B74-4FBF-9D09-2A5DB10D77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2A4388-DE21-4434-AB90-C0841E255C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9121A09-A1E0-46FB-965A-1ABAA96E29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75FD699-18F4-4E24-A477-00A854BF8C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886200" y="6248400"/>
            <a:ext cx="1221809" cy="307777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1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COSC 350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1225"/>
            <a:ext cx="7772400" cy="16525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/>
              <a:t>Extending LANs: Fiber Modems, Repeaters, Bridges, and Switches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Connect two LAN segments </a:t>
            </a:r>
          </a:p>
          <a:p>
            <a:pPr eaLnBrk="1" hangingPunct="1"/>
            <a:r>
              <a:rPr lang="en-US" dirty="0"/>
              <a:t>Retransmit frames from one segment on other segment(s) </a:t>
            </a:r>
          </a:p>
          <a:p>
            <a:pPr eaLnBrk="1" hangingPunct="1"/>
            <a:r>
              <a:rPr lang="en-US" dirty="0"/>
              <a:t>Handle </a:t>
            </a:r>
            <a:r>
              <a:rPr lang="en-US" i="1" dirty="0"/>
              <a:t>complete frame</a:t>
            </a:r>
            <a:r>
              <a:rPr lang="en-US" dirty="0"/>
              <a:t> </a:t>
            </a:r>
          </a:p>
          <a:p>
            <a:pPr lvl="1" eaLnBrk="1" hangingPunct="1"/>
            <a:r>
              <a:rPr lang="en-US" dirty="0"/>
              <a:t>Recognize not only the signal but also the address of each frame </a:t>
            </a:r>
          </a:p>
          <a:p>
            <a:pPr lvl="1" eaLnBrk="1" hangingPunct="1"/>
            <a:r>
              <a:rPr lang="en-US" dirty="0"/>
              <a:t>Perform some processing on frames </a:t>
            </a:r>
          </a:p>
          <a:p>
            <a:pPr eaLnBrk="1" hangingPunct="1"/>
            <a:r>
              <a:rPr lang="en-US" dirty="0"/>
              <a:t>Invisible to other attached computers 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Bridges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Bridged LAN segments</a:t>
            </a:r>
            <a:r>
              <a:rPr lang="en-US"/>
              <a:t> 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0" y="185896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br>
              <a:rPr lang="en-US" sz="2000">
                <a:latin typeface="Times New Roman" pitchFamily="18" charset="0"/>
              </a:rPr>
            </a:br>
            <a:endParaRPr lang="en-US" sz="2400">
              <a:latin typeface="Times New Roman" pitchFamily="18" charset="0"/>
            </a:endParaRPr>
          </a:p>
        </p:txBody>
      </p:sp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914400" y="1676400"/>
            <a:ext cx="72390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en-US" sz="2400" b="1">
                <a:latin typeface="Times New Roman" pitchFamily="18" charset="0"/>
              </a:rPr>
              <a:t>Relatively</a:t>
            </a:r>
            <a:r>
              <a:rPr lang="en-US" sz="2400">
                <a:latin typeface="Times New Roman" pitchFamily="18" charset="0"/>
              </a:rPr>
              <a:t> easy to use - just plug in </a:t>
            </a:r>
          </a:p>
          <a:p>
            <a:pPr>
              <a:buFontTx/>
              <a:buChar char="•"/>
            </a:pPr>
            <a:r>
              <a:rPr lang="en-US" sz="2400">
                <a:latin typeface="Times New Roman" pitchFamily="18" charset="0"/>
              </a:rPr>
              <a:t>Isolate collisions, noise </a:t>
            </a:r>
          </a:p>
          <a:p>
            <a:endParaRPr lang="en-US" sz="2800">
              <a:latin typeface="Times New Roman" pitchFamily="18" charset="0"/>
            </a:endParaRPr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19400"/>
            <a:ext cx="6916738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Bridges can do additional processing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Don't forward collisions, noise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Only forward frames where necessary </a:t>
            </a:r>
          </a:p>
          <a:p>
            <a:pPr eaLnBrk="1" hangingPunct="1">
              <a:lnSpc>
                <a:spcPct val="90000"/>
              </a:lnSpc>
            </a:pPr>
            <a:r>
              <a:rPr lang="en-US" i="1" dirty="0"/>
              <a:t>frame filtering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Uses MAC addresses to perform filtering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Learns location of stations by watching frames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Forwards all broadcast and multicast packets 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Filtering bridges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Bridge checks destination of each incoming frame </a:t>
            </a:r>
          </a:p>
          <a:p>
            <a:pPr eaLnBrk="1" hangingPunct="1"/>
            <a:r>
              <a:rPr lang="en-US"/>
              <a:t>Looks up destination in list of known stations </a:t>
            </a:r>
          </a:p>
          <a:p>
            <a:pPr lvl="1" eaLnBrk="1" hangingPunct="1"/>
            <a:r>
              <a:rPr lang="en-US"/>
              <a:t>Forwards frame to next interface on path to destination </a:t>
            </a:r>
          </a:p>
          <a:p>
            <a:pPr lvl="1" eaLnBrk="1" hangingPunct="1"/>
            <a:r>
              <a:rPr lang="en-US" b="1"/>
              <a:t>Doesn't</a:t>
            </a:r>
            <a:r>
              <a:rPr lang="en-US"/>
              <a:t> forward frame if destination on LAN segment from which frame was received 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Frame filtering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Bridge examines </a:t>
            </a:r>
            <a:r>
              <a:rPr lang="en-US" i="1"/>
              <a:t>source</a:t>
            </a:r>
            <a:r>
              <a:rPr lang="en-US"/>
              <a:t> address in each frame </a:t>
            </a:r>
          </a:p>
          <a:p>
            <a:pPr eaLnBrk="1" hangingPunct="1"/>
            <a:r>
              <a:rPr lang="en-US"/>
              <a:t>Adds entry to list for LAN segment from which frame was received </a:t>
            </a:r>
          </a:p>
          <a:p>
            <a:pPr eaLnBrk="1" hangingPunct="1"/>
            <a:r>
              <a:rPr lang="en-US"/>
              <a:t>Must forward any frame whose </a:t>
            </a:r>
            <a:r>
              <a:rPr lang="en-US" i="1"/>
              <a:t>destination</a:t>
            </a:r>
            <a:r>
              <a:rPr lang="en-US"/>
              <a:t> is not in the list on </a:t>
            </a:r>
            <a:r>
              <a:rPr lang="en-US" i="1"/>
              <a:t>every</a:t>
            </a:r>
            <a:r>
              <a:rPr lang="en-US"/>
              <a:t> interface 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How does bridge set up table?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b="1"/>
              <a:t>Filtering example</a:t>
            </a:r>
            <a:r>
              <a:rPr lang="en-US"/>
              <a:t> 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0" y="1184275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br>
              <a:rPr lang="en-US" sz="2000">
                <a:latin typeface="Times New Roman" pitchFamily="18" charset="0"/>
              </a:rPr>
            </a:br>
            <a:endParaRPr lang="en-US" sz="2400">
              <a:latin typeface="Times New Roman" pitchFamily="18" charset="0"/>
            </a:endParaRPr>
          </a:p>
        </p:txBody>
      </p:sp>
      <p:pic>
        <p:nvPicPr>
          <p:cNvPr id="20484" name="Picture 6" descr="f10_4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6308725" cy="233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33"/>
          <a:stretch>
            <a:fillRect/>
          </a:stretch>
        </p:blipFill>
        <p:spPr bwMode="auto">
          <a:xfrm>
            <a:off x="457200" y="3276600"/>
            <a:ext cx="68389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2" b="44897"/>
          <a:stretch>
            <a:fillRect/>
          </a:stretch>
        </p:blipFill>
        <p:spPr bwMode="auto">
          <a:xfrm>
            <a:off x="1905000" y="1219200"/>
            <a:ext cx="691673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Initially, the forwarding tables in all bridges are empty </a:t>
            </a:r>
          </a:p>
          <a:p>
            <a:pPr eaLnBrk="1" hangingPunct="1"/>
            <a:r>
              <a:rPr lang="en-US"/>
              <a:t>First frame from each station on LAN is forwarded to </a:t>
            </a:r>
            <a:r>
              <a:rPr lang="en-US" i="1"/>
              <a:t>all</a:t>
            </a:r>
            <a:r>
              <a:rPr lang="en-US"/>
              <a:t> LAN segments </a:t>
            </a:r>
          </a:p>
          <a:p>
            <a:pPr eaLnBrk="1" hangingPunct="1"/>
            <a:r>
              <a:rPr lang="en-US"/>
              <a:t>After all stations have been identified, frames are only forwarded as needed </a:t>
            </a:r>
          </a:p>
          <a:p>
            <a:pPr eaLnBrk="1" hangingPunct="1"/>
            <a:r>
              <a:rPr lang="en-US"/>
              <a:t>May result in burst of traffic after, e.g., power failure 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/>
              <a:t>Startup behavior of filtering bridges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6" descr="f10_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124200"/>
            <a:ext cx="6308725" cy="233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846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Filtering bridge allows concurrent use of different LAN segments </a:t>
            </a:r>
            <a:r>
              <a:rPr lang="en-US" sz="2400" b="1"/>
              <a:t>if</a:t>
            </a:r>
            <a:r>
              <a:rPr lang="en-US" sz="2400"/>
              <a:t> traffic is local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/>
              <a:t>U</a:t>
            </a:r>
            <a:r>
              <a:rPr lang="en-US" sz="2400"/>
              <a:t> and </a:t>
            </a:r>
            <a:r>
              <a:rPr lang="en-US" sz="2400" b="1"/>
              <a:t>V</a:t>
            </a:r>
            <a:r>
              <a:rPr lang="en-US" sz="2400"/>
              <a:t> can exchange frames at the same time </a:t>
            </a:r>
            <a:r>
              <a:rPr lang="en-US" sz="2400" b="1"/>
              <a:t>X</a:t>
            </a:r>
            <a:r>
              <a:rPr lang="en-US" sz="2400"/>
              <a:t> and </a:t>
            </a:r>
            <a:r>
              <a:rPr lang="en-US" sz="2400" b="1"/>
              <a:t>Y</a:t>
            </a:r>
            <a:r>
              <a:rPr lang="en-US" sz="2400"/>
              <a:t> exchange frames 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Designing with filtering bridges</a:t>
            </a:r>
            <a:r>
              <a:rPr lang="en-US"/>
              <a:t> 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1706563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 sz="2000">
              <a:latin typeface="Times New Roman" pitchFamily="18" charset="0"/>
            </a:endParaRPr>
          </a:p>
          <a:p>
            <a:br>
              <a:rPr lang="en-US" sz="2000">
                <a:latin typeface="Times New Roman" pitchFamily="18" charset="0"/>
              </a:rPr>
            </a:br>
            <a:endParaRPr lang="en-US" sz="2400">
              <a:latin typeface="Times New Roman" pitchFamily="18" charset="0"/>
            </a:endParaRP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685800" y="5181600"/>
            <a:ext cx="77724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Designers identify patterns of local communication and isolate groups of communicating computers with bridges </a:t>
            </a:r>
            <a:br>
              <a:rPr lang="en-US" sz="1300">
                <a:latin typeface="Times New Roman" pitchFamily="18" charset="0"/>
              </a:rPr>
            </a:br>
            <a:endParaRPr lang="en-US" sz="28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9144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sz="2000" dirty="0"/>
              <a:t>Four LAN segments currently connected by three bridges and a fourth bridge about to be inserted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Bridges and cycles</a:t>
            </a:r>
            <a:r>
              <a:rPr lang="en-US" dirty="0"/>
              <a:t> 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1519238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 sz="2000">
              <a:latin typeface="Times New Roman" pitchFamily="18" charset="0"/>
            </a:endParaRPr>
          </a:p>
          <a:p>
            <a:br>
              <a:rPr lang="en-US" sz="2000">
                <a:latin typeface="Times New Roman" pitchFamily="18" charset="0"/>
              </a:rPr>
            </a:br>
            <a:endParaRPr lang="en-US" sz="2400">
              <a:latin typeface="Times New Roman" pitchFamily="18" charset="0"/>
            </a:endParaRPr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70"/>
          <a:stretch>
            <a:fillRect/>
          </a:stretch>
        </p:blipFill>
        <p:spPr bwMode="auto">
          <a:xfrm>
            <a:off x="1371600" y="2590800"/>
            <a:ext cx="6357938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the fourth bridge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creates a </a:t>
            </a:r>
            <a:r>
              <a:rPr lang="en-US" sz="2400" dirty="0">
                <a:solidFill>
                  <a:srgbClr val="FF0000"/>
                </a:solidFill>
              </a:rPr>
              <a:t>loop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The loop forwards broadcasts indefinitely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Creates broadcast flooding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solidFill>
                  <a:srgbClr val="FF0000"/>
                </a:solidFill>
              </a:rPr>
              <a:t>Distributed Spanning Tree</a:t>
            </a:r>
            <a:r>
              <a:rPr lang="en-US" sz="2800" dirty="0"/>
              <a:t> (DST)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Create a tree to prevent a cycle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Bridges and cycles </a:t>
            </a:r>
            <a:r>
              <a:rPr lang="en-US" dirty="0" err="1"/>
              <a:t>cont</a:t>
            </a:r>
            <a:r>
              <a:rPr lang="en-US" dirty="0"/>
              <a:t>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7772400" cy="4572000"/>
          </a:xfrm>
        </p:spPr>
        <p:txBody>
          <a:bodyPr/>
          <a:lstStyle/>
          <a:p>
            <a:pPr eaLnBrk="1" hangingPunct="1"/>
            <a:r>
              <a:rPr lang="en-US" sz="2400" dirty="0"/>
              <a:t>LAN provides services from the link layer</a:t>
            </a:r>
          </a:p>
          <a:p>
            <a:pPr lvl="1" eaLnBrk="1" hangingPunct="1"/>
            <a:r>
              <a:rPr lang="en-US" dirty="0"/>
              <a:t>Node-to-node communication</a:t>
            </a:r>
          </a:p>
          <a:p>
            <a:pPr lvl="1" eaLnBrk="1" hangingPunct="1"/>
            <a:r>
              <a:rPr lang="en-US" dirty="0"/>
              <a:t>Framing: each frame has physical address</a:t>
            </a:r>
          </a:p>
          <a:p>
            <a:pPr lvl="1" eaLnBrk="1" hangingPunct="1"/>
            <a:r>
              <a:rPr lang="en-US" dirty="0"/>
              <a:t>Link access: MAC protocol handles transport over the link</a:t>
            </a:r>
          </a:p>
          <a:p>
            <a:pPr lvl="1" eaLnBrk="1" hangingPunct="1"/>
            <a:r>
              <a:rPr lang="en-US" dirty="0"/>
              <a:t>Reliable delivery: normally not provided</a:t>
            </a:r>
          </a:p>
          <a:p>
            <a:pPr lvl="1" eaLnBrk="1" hangingPunct="1"/>
            <a:r>
              <a:rPr lang="en-US" dirty="0"/>
              <a:t>Flow control: limited at data link layer</a:t>
            </a:r>
          </a:p>
          <a:p>
            <a:pPr lvl="1" eaLnBrk="1" hangingPunct="1"/>
            <a:r>
              <a:rPr lang="en-US" dirty="0"/>
              <a:t>Error detection/ correction</a:t>
            </a:r>
          </a:p>
          <a:p>
            <a:pPr lvl="1" eaLnBrk="1" hangingPunct="1"/>
            <a:r>
              <a:rPr lang="en-US" dirty="0"/>
              <a:t>Half-duplex/ full duplex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sz="3600" b="1" dirty="0"/>
              <a:t>Introduction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Initially (DEC in 1985) designed for Ethernet networks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</a:rPr>
              <a:t>Spanning Tree Protocol</a:t>
            </a:r>
            <a:r>
              <a:rPr lang="en-US" sz="2000" dirty="0"/>
              <a:t> (STP)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STP consists of three steps: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Root</a:t>
            </a:r>
            <a:r>
              <a:rPr lang="en-US" sz="2400" dirty="0"/>
              <a:t> election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Shortest path </a:t>
            </a:r>
            <a:r>
              <a:rPr lang="en-US" sz="2400" dirty="0"/>
              <a:t>computation</a:t>
            </a:r>
            <a:endParaRPr 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Forwarding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Ethernet bridges communicate amongst themselves using a multicast address that is reserved for STP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Distributed Spanning Tree</a:t>
            </a:r>
            <a:r>
              <a:rPr lang="en-US"/>
              <a:t> </a:t>
            </a:r>
          </a:p>
        </p:txBody>
      </p:sp>
      <p:sp>
        <p:nvSpPr>
          <p:cNvPr id="28675" name="Rectangle 7"/>
          <p:cNvSpPr>
            <a:spLocks noChangeArrowheads="1"/>
          </p:cNvSpPr>
          <p:nvPr/>
        </p:nvSpPr>
        <p:spPr bwMode="auto">
          <a:xfrm>
            <a:off x="0" y="3976688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100"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/>
              <a:t>IEEE created a standard named </a:t>
            </a:r>
            <a:r>
              <a:rPr lang="en-US" sz="2200" dirty="0">
                <a:solidFill>
                  <a:srgbClr val="FF0000"/>
                </a:solidFill>
              </a:rPr>
              <a:t>802.1d </a:t>
            </a:r>
            <a:r>
              <a:rPr lang="en-US" sz="2200" dirty="0"/>
              <a:t>(in 1990)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IEEE standard 802.1q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provides a way to run STP on a set of logically independent networks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share a physical medium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Cisco created </a:t>
            </a:r>
            <a:r>
              <a:rPr lang="en-US" sz="2000" dirty="0">
                <a:solidFill>
                  <a:srgbClr val="FF0000"/>
                </a:solidFill>
              </a:rPr>
              <a:t>Per-VLAN Spanning Tree</a:t>
            </a:r>
            <a:r>
              <a:rPr lang="en-US" sz="2000" dirty="0"/>
              <a:t> (PVST) for use on a VLAN switch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IEEE standard 802.1w introduced the </a:t>
            </a:r>
            <a:r>
              <a:rPr lang="en-US" sz="2000" dirty="0">
                <a:solidFill>
                  <a:srgbClr val="FF0000"/>
                </a:solidFill>
              </a:rPr>
              <a:t>Rapid STP</a:t>
            </a:r>
            <a:r>
              <a:rPr lang="en-US" sz="2000" dirty="0"/>
              <a:t> (RSTP) has been incorporated in 801.1d-2004 (in 1998), and now replaces STP, some versions 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Multiple Instance STP (MISTP)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Multiple STP (MSTP)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Distributed Spanning Tree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001000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An </a:t>
            </a:r>
            <a:r>
              <a:rPr lang="en-US" sz="2800" dirty="0">
                <a:solidFill>
                  <a:srgbClr val="FF0000"/>
                </a:solidFill>
              </a:rPr>
              <a:t>Ethernet switch (a Layer 2 switch)</a:t>
            </a:r>
            <a:endParaRPr lang="en-US" sz="2800" dirty="0"/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a switch provides multiple ports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a switch allows computers to send frames to one another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The difference between a hub and a switch: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a hub operates as an analog device that forwards signals among computers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a switch is a digital device that forwards packets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a hub as simulating a shared transmission medium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a switch as simulating a bridged network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Switching and Layer 2 Switches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1" b="8638"/>
          <a:stretch>
            <a:fillRect/>
          </a:stretch>
        </p:blipFill>
        <p:spPr bwMode="auto">
          <a:xfrm>
            <a:off x="990600" y="1295400"/>
            <a:ext cx="688657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A switch consists of an </a:t>
            </a:r>
            <a:r>
              <a:rPr lang="en-US" sz="2400" dirty="0">
                <a:solidFill>
                  <a:srgbClr val="FF0000"/>
                </a:solidFill>
              </a:rPr>
              <a:t>intelligent interface</a:t>
            </a:r>
            <a:r>
              <a:rPr lang="en-US" sz="2400" dirty="0"/>
              <a:t> attached to each port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 </a:t>
            </a:r>
            <a:r>
              <a:rPr lang="en-US" sz="2000" dirty="0">
                <a:solidFill>
                  <a:srgbClr val="FF0000"/>
                </a:solidFill>
              </a:rPr>
              <a:t>central fabric </a:t>
            </a:r>
            <a:r>
              <a:rPr lang="en-US" sz="2000" dirty="0"/>
              <a:t>that provides simultaneous transfers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An interface contains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 processor, memory, and other hardware needed to accept a packet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 forwarding table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An interface can buffer arriving packets when an output port is busy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Advantage of using a switched LAN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 hub can only support one transmission at a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 switch permits </a:t>
            </a:r>
            <a:r>
              <a:rPr lang="en-US" sz="2000" dirty="0">
                <a:solidFill>
                  <a:srgbClr val="FF0000"/>
                </a:solidFill>
              </a:rPr>
              <a:t>multiple transfers </a:t>
            </a:r>
            <a:r>
              <a:rPr lang="en-US" sz="2000" dirty="0"/>
              <a:t>to occur at the same time, provided the transfers are independent</a:t>
            </a:r>
          </a:p>
          <a:p>
            <a:pPr lvl="2" eaLnBrk="1" hangingPunct="1">
              <a:lnSpc>
                <a:spcPct val="80000"/>
              </a:lnSpc>
            </a:pPr>
            <a:endParaRPr lang="en-US" sz="1800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Switches and hubs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1"/>
          <a:stretch>
            <a:fillRect/>
          </a:stretch>
        </p:blipFill>
        <p:spPr bwMode="auto">
          <a:xfrm>
            <a:off x="1066800" y="1219200"/>
            <a:ext cx="7010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Contention moved from bus to “single point”</a:t>
            </a:r>
          </a:p>
          <a:p>
            <a:r>
              <a:rPr lang="en-US" dirty="0"/>
              <a:t>Ethernet switch emulates CSMA/CD</a:t>
            </a:r>
          </a:p>
          <a:p>
            <a:r>
              <a:rPr lang="en-US" dirty="0"/>
              <a:t>Upon buffer overflow =&gt; collision signal</a:t>
            </a:r>
          </a:p>
          <a:p>
            <a:r>
              <a:rPr lang="en-US" dirty="0"/>
              <a:t>Medium-haul GigE/10GigE (802.3ae): 500m, 5km, 40km</a:t>
            </a:r>
          </a:p>
          <a:p>
            <a:pPr lvl="1"/>
            <a:r>
              <a:rPr lang="en-US" dirty="0"/>
              <a:t>Disable CSMA/CD</a:t>
            </a:r>
          </a:p>
          <a:p>
            <a:pPr lvl="1"/>
            <a:r>
              <a:rPr lang="en-US" dirty="0"/>
              <a:t>Purely point-to-point link</a:t>
            </a:r>
          </a:p>
          <a:p>
            <a:r>
              <a:rPr lang="en-US" dirty="0" err="1"/>
              <a:t>QoS</a:t>
            </a:r>
            <a:r>
              <a:rPr lang="en-US" dirty="0"/>
              <a:t>: IEEE 802.3p</a:t>
            </a:r>
          </a:p>
          <a:p>
            <a:r>
              <a:rPr lang="en-US" dirty="0"/>
              <a:t>Today’s Ethernet: switch, CSMA/CD, short- and long-distance LAN -&gt; a result of incremental legacy-respecting changes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Ethernet</a:t>
            </a:r>
          </a:p>
        </p:txBody>
      </p:sp>
    </p:spTree>
    <p:extLst>
      <p:ext uri="{BB962C8B-B14F-4D97-AF65-F5344CB8AC3E}">
        <p14:creationId xmlns:p14="http://schemas.microsoft.com/office/powerpoint/2010/main" val="42717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9"/>
            <a:ext cx="8229600" cy="286207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Allows a manager to configure a single switch to emulate multiple, independent switches using VLAN tag (defined as 802.1Q by IEEE)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 set of ports on the switch can be specified as virtual LAN 1 and so 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When a computer on virtual LAN 2 broadcasts a packet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only those computers on the virtual LAN 2 receive a copy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VLAN Switches</a:t>
            </a:r>
          </a:p>
        </p:txBody>
      </p:sp>
      <p:pic>
        <p:nvPicPr>
          <p:cNvPr id="4" name="Picture 4" descr="http://www.certprepare.com/images/SWITCHv2/VLAN/802.1q_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00600"/>
            <a:ext cx="414337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15000" y="50292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 Ethernet frame with an 802.1Q VLAN tag</a:t>
            </a:r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>
          <a:xfrm flipH="1">
            <a:off x="4981575" y="5334000"/>
            <a:ext cx="581025" cy="2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/>
              <a:t>It is important to guarantee that a set of computers can communicate </a:t>
            </a:r>
            <a:endParaRPr lang="en-US" sz="1800" dirty="0"/>
          </a:p>
          <a:p>
            <a:pPr eaLnBrk="1" hangingPunct="1"/>
            <a:r>
              <a:rPr lang="en-US" sz="2000" dirty="0"/>
              <a:t>For example, a company may choose to provide a firewall between computers in the CEO's office and other computers in the company</a:t>
            </a:r>
          </a:p>
          <a:p>
            <a:pPr eaLnBrk="1" hangingPunct="1"/>
            <a:r>
              <a:rPr lang="en-US" sz="2000" dirty="0"/>
              <a:t>E.g. computers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A, C, F</a:t>
            </a:r>
            <a:r>
              <a:rPr lang="en-US" sz="2000" dirty="0"/>
              <a:t> can be assigned as VLAN 1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VLAN Switches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153328"/>
            <a:ext cx="1781175" cy="144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191428"/>
            <a:ext cx="1752600" cy="11811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152775" y="4610528"/>
            <a:ext cx="1724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81842" y="4302751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802.1Q format used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72274" y="3816202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VLAN </a:t>
            </a:r>
          </a:p>
          <a:p>
            <a:r>
              <a:rPr lang="en-US" sz="1100" dirty="0"/>
              <a:t>switch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17308" y="3825182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VLAN </a:t>
            </a:r>
          </a:p>
          <a:p>
            <a:r>
              <a:rPr lang="en-US" sz="1100" dirty="0"/>
              <a:t>switch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29200" y="5269468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     E     F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819400" y="4781978"/>
            <a:ext cx="533400" cy="24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29000" y="4947654"/>
            <a:ext cx="1171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Regular Ethernet frames are used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267200" y="4781978"/>
            <a:ext cx="913907" cy="399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LAN technologies are designed with constraints of speed, distance and costs </a:t>
            </a:r>
          </a:p>
          <a:p>
            <a:pPr eaLnBrk="1" hangingPunct="1"/>
            <a:r>
              <a:rPr lang="en-US" dirty="0"/>
              <a:t>Typical LAN technology can span, at most, a few hundred meters </a:t>
            </a:r>
          </a:p>
          <a:p>
            <a:pPr eaLnBrk="1" hangingPunct="1"/>
            <a:r>
              <a:rPr lang="en-US" dirty="0"/>
              <a:t>Factors considered when designing a network technology:</a:t>
            </a:r>
          </a:p>
          <a:p>
            <a:pPr lvl="1" eaLnBrk="1" hangingPunct="1"/>
            <a:r>
              <a:rPr lang="en-US" dirty="0"/>
              <a:t>Capacity</a:t>
            </a:r>
          </a:p>
          <a:p>
            <a:pPr lvl="1" eaLnBrk="1" hangingPunct="1"/>
            <a:r>
              <a:rPr lang="en-US" dirty="0"/>
              <a:t>Max delay</a:t>
            </a:r>
          </a:p>
          <a:p>
            <a:pPr lvl="1" eaLnBrk="1" hangingPunct="1"/>
            <a:r>
              <a:rPr lang="en-US" dirty="0"/>
              <a:t>distance</a:t>
            </a:r>
            <a:br>
              <a:rPr lang="en-US" dirty="0"/>
            </a:br>
            <a:endParaRPr 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Introduction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’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Many LANs use shared medium </a:t>
            </a:r>
          </a:p>
          <a:p>
            <a:pPr eaLnBrk="1" hangingPunct="1"/>
            <a:r>
              <a:rPr lang="en-US" sz="2400" dirty="0"/>
              <a:t>Length of medium affects fair, shared access to medium </a:t>
            </a:r>
          </a:p>
          <a:p>
            <a:pPr eaLnBrk="1" hangingPunct="1"/>
            <a:r>
              <a:rPr lang="en-US" sz="2400" dirty="0"/>
              <a:t>CSMA/CD - delay between frames, minimum frame length </a:t>
            </a:r>
          </a:p>
          <a:p>
            <a:pPr eaLnBrk="1" hangingPunct="1"/>
            <a:r>
              <a:rPr lang="en-US" sz="2400" dirty="0"/>
              <a:t>Length of medium affects strength of electrical signals and noise immunity 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LAN design for distance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Several techniques extend diameter of LAN medium 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Most techniques use additional hardware 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LAN signals relayed between LAN segments 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Resulting mixed technology stays within original engineering constraints while spanning greater distance 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LAN extensions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78"/>
          <a:stretch>
            <a:fillRect/>
          </a:stretch>
        </p:blipFill>
        <p:spPr bwMode="auto">
          <a:xfrm>
            <a:off x="685800" y="3657600"/>
            <a:ext cx="77184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1828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The simplest LAN extension mechanism: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an optical fiber and a pair of  fiber modems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connect a computer to a remote Ethernet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dirty="0"/>
              <a:t>Fiber optic extensions</a:t>
            </a:r>
            <a:r>
              <a:rPr lang="en-US" dirty="0"/>
              <a:t> 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0" y="18653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br>
              <a:rPr lang="en-US" sz="2000">
                <a:latin typeface="Times New Roman" pitchFamily="18" charset="0"/>
              </a:rPr>
            </a:br>
            <a:endParaRPr lang="en-US" sz="2400">
              <a:latin typeface="Times New Roman" pitchFamily="18" charset="0"/>
            </a:endParaRP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0" y="4186238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100"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Fiber modems: </a:t>
            </a:r>
          </a:p>
          <a:p>
            <a:pPr lvl="2" eaLnBrk="1" hangingPunct="1"/>
            <a:r>
              <a:rPr lang="en-US" dirty="0"/>
              <a:t>accept packets over the Ethernet interface and send them over the optical fiber</a:t>
            </a:r>
          </a:p>
          <a:p>
            <a:pPr lvl="2" eaLnBrk="1" hangingPunct="1"/>
            <a:r>
              <a:rPr lang="en-US" dirty="0"/>
              <a:t>accept packets that arrive over the optical fiber and send them over the Ethernet interface</a:t>
            </a:r>
          </a:p>
          <a:p>
            <a:r>
              <a:rPr lang="en-US" dirty="0"/>
              <a:t>Typically connect two LANs in different buildings through a bridge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400" dirty="0"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Fiber optic extensions </a:t>
            </a:r>
            <a:r>
              <a:rPr lang="en-US" dirty="0" err="1"/>
              <a:t>cont</a:t>
            </a:r>
            <a:r>
              <a:rPr lang="en-US" dirty="0"/>
              <a:t>’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b="1"/>
              <a:t>Connecting Devices</a:t>
            </a:r>
          </a:p>
        </p:txBody>
      </p:sp>
      <p:grpSp>
        <p:nvGrpSpPr>
          <p:cNvPr id="10243" name="Group 1030"/>
          <p:cNvGrpSpPr>
            <a:grpSpLocks/>
          </p:cNvGrpSpPr>
          <p:nvPr/>
        </p:nvGrpSpPr>
        <p:grpSpPr bwMode="auto">
          <a:xfrm>
            <a:off x="3581400" y="1828800"/>
            <a:ext cx="1905000" cy="685800"/>
            <a:chOff x="2256" y="1152"/>
            <a:chExt cx="1200" cy="432"/>
          </a:xfrm>
        </p:grpSpPr>
        <p:sp>
          <p:nvSpPr>
            <p:cNvPr id="10274" name="Rectangle 1028"/>
            <p:cNvSpPr>
              <a:spLocks noChangeArrowheads="1"/>
            </p:cNvSpPr>
            <p:nvPr/>
          </p:nvSpPr>
          <p:spPr bwMode="auto">
            <a:xfrm>
              <a:off x="2256" y="1152"/>
              <a:ext cx="120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5" name="Text Box 1029"/>
            <p:cNvSpPr txBox="1">
              <a:spLocks noChangeArrowheads="1"/>
            </p:cNvSpPr>
            <p:nvPr/>
          </p:nvSpPr>
          <p:spPr bwMode="auto">
            <a:xfrm>
              <a:off x="2390" y="1176"/>
              <a:ext cx="8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>
                  <a:latin typeface="Times New Roman" pitchFamily="18" charset="0"/>
                </a:rPr>
                <a:t>Connecting </a:t>
              </a:r>
            </a:p>
            <a:p>
              <a:pPr algn="ctr" eaLnBrk="1" hangingPunct="1"/>
              <a:r>
                <a:rPr lang="en-US">
                  <a:latin typeface="Times New Roman" pitchFamily="18" charset="0"/>
                </a:rPr>
                <a:t>Devices</a:t>
              </a:r>
            </a:p>
          </p:txBody>
        </p:sp>
      </p:grpSp>
      <p:grpSp>
        <p:nvGrpSpPr>
          <p:cNvPr id="10244" name="Group 1031"/>
          <p:cNvGrpSpPr>
            <a:grpSpLocks/>
          </p:cNvGrpSpPr>
          <p:nvPr/>
        </p:nvGrpSpPr>
        <p:grpSpPr bwMode="auto">
          <a:xfrm>
            <a:off x="1447800" y="2971800"/>
            <a:ext cx="1905000" cy="685800"/>
            <a:chOff x="2256" y="1152"/>
            <a:chExt cx="1200" cy="432"/>
          </a:xfrm>
        </p:grpSpPr>
        <p:sp>
          <p:nvSpPr>
            <p:cNvPr id="10272" name="Rectangle 1032"/>
            <p:cNvSpPr>
              <a:spLocks noChangeArrowheads="1"/>
            </p:cNvSpPr>
            <p:nvPr/>
          </p:nvSpPr>
          <p:spPr bwMode="auto">
            <a:xfrm>
              <a:off x="2256" y="1152"/>
              <a:ext cx="120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3" name="Text Box 1033"/>
            <p:cNvSpPr txBox="1">
              <a:spLocks noChangeArrowheads="1"/>
            </p:cNvSpPr>
            <p:nvPr/>
          </p:nvSpPr>
          <p:spPr bwMode="auto">
            <a:xfrm>
              <a:off x="2378" y="1176"/>
              <a:ext cx="8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>
                  <a:latin typeface="Times New Roman" pitchFamily="18" charset="0"/>
                </a:rPr>
                <a:t>Networking </a:t>
              </a:r>
            </a:p>
            <a:p>
              <a:pPr algn="ctr" eaLnBrk="1" hangingPunct="1"/>
              <a:r>
                <a:rPr lang="en-US">
                  <a:latin typeface="Times New Roman" pitchFamily="18" charset="0"/>
                </a:rPr>
                <a:t>Devices</a:t>
              </a:r>
            </a:p>
          </p:txBody>
        </p:sp>
      </p:grpSp>
      <p:grpSp>
        <p:nvGrpSpPr>
          <p:cNvPr id="10245" name="Group 1034"/>
          <p:cNvGrpSpPr>
            <a:grpSpLocks/>
          </p:cNvGrpSpPr>
          <p:nvPr/>
        </p:nvGrpSpPr>
        <p:grpSpPr bwMode="auto">
          <a:xfrm>
            <a:off x="6096000" y="2971800"/>
            <a:ext cx="1905000" cy="685800"/>
            <a:chOff x="2256" y="1152"/>
            <a:chExt cx="1200" cy="432"/>
          </a:xfrm>
        </p:grpSpPr>
        <p:sp>
          <p:nvSpPr>
            <p:cNvPr id="10270" name="Rectangle 1035"/>
            <p:cNvSpPr>
              <a:spLocks noChangeArrowheads="1"/>
            </p:cNvSpPr>
            <p:nvPr/>
          </p:nvSpPr>
          <p:spPr bwMode="auto">
            <a:xfrm>
              <a:off x="2256" y="1152"/>
              <a:ext cx="120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Text Box 1036"/>
            <p:cNvSpPr txBox="1">
              <a:spLocks noChangeArrowheads="1"/>
            </p:cNvSpPr>
            <p:nvPr/>
          </p:nvSpPr>
          <p:spPr bwMode="auto">
            <a:xfrm>
              <a:off x="2258" y="1176"/>
              <a:ext cx="10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>
                  <a:latin typeface="Times New Roman" pitchFamily="18" charset="0"/>
                </a:rPr>
                <a:t>Internetworking </a:t>
              </a:r>
            </a:p>
            <a:p>
              <a:pPr algn="ctr" eaLnBrk="1" hangingPunct="1"/>
              <a:r>
                <a:rPr lang="en-US">
                  <a:latin typeface="Times New Roman" pitchFamily="18" charset="0"/>
                </a:rPr>
                <a:t>Devices</a:t>
              </a:r>
            </a:p>
          </p:txBody>
        </p:sp>
      </p:grpSp>
      <p:grpSp>
        <p:nvGrpSpPr>
          <p:cNvPr id="10246" name="Group 1037"/>
          <p:cNvGrpSpPr>
            <a:grpSpLocks/>
          </p:cNvGrpSpPr>
          <p:nvPr/>
        </p:nvGrpSpPr>
        <p:grpSpPr bwMode="auto">
          <a:xfrm>
            <a:off x="609600" y="4419600"/>
            <a:ext cx="1752600" cy="674688"/>
            <a:chOff x="2256" y="1152"/>
            <a:chExt cx="1200" cy="478"/>
          </a:xfrm>
        </p:grpSpPr>
        <p:sp>
          <p:nvSpPr>
            <p:cNvPr id="10268" name="Rectangle 1038"/>
            <p:cNvSpPr>
              <a:spLocks noChangeArrowheads="1"/>
            </p:cNvSpPr>
            <p:nvPr/>
          </p:nvSpPr>
          <p:spPr bwMode="auto">
            <a:xfrm>
              <a:off x="2256" y="1152"/>
              <a:ext cx="120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Text Box 1039"/>
            <p:cNvSpPr txBox="1">
              <a:spLocks noChangeArrowheads="1"/>
            </p:cNvSpPr>
            <p:nvPr/>
          </p:nvSpPr>
          <p:spPr bwMode="auto">
            <a:xfrm>
              <a:off x="2422" y="1176"/>
              <a:ext cx="752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>
                  <a:latin typeface="Times New Roman" pitchFamily="18" charset="0"/>
                </a:rPr>
                <a:t>Repeaters</a:t>
              </a:r>
            </a:p>
            <a:p>
              <a:pPr algn="ctr" eaLnBrk="1" hangingPunct="1"/>
              <a:r>
                <a:rPr lang="en-US">
                  <a:latin typeface="Times New Roman" pitchFamily="18" charset="0"/>
                </a:rPr>
                <a:t>(physical)</a:t>
              </a:r>
            </a:p>
          </p:txBody>
        </p:sp>
      </p:grpSp>
      <p:grpSp>
        <p:nvGrpSpPr>
          <p:cNvPr id="10247" name="Group 1040"/>
          <p:cNvGrpSpPr>
            <a:grpSpLocks/>
          </p:cNvGrpSpPr>
          <p:nvPr/>
        </p:nvGrpSpPr>
        <p:grpSpPr bwMode="auto">
          <a:xfrm>
            <a:off x="6773863" y="4419600"/>
            <a:ext cx="2127250" cy="674688"/>
            <a:chOff x="2100" y="1152"/>
            <a:chExt cx="1397" cy="478"/>
          </a:xfrm>
        </p:grpSpPr>
        <p:sp>
          <p:nvSpPr>
            <p:cNvPr id="10266" name="Rectangle 1041"/>
            <p:cNvSpPr>
              <a:spLocks noChangeArrowheads="1"/>
            </p:cNvSpPr>
            <p:nvPr/>
          </p:nvSpPr>
          <p:spPr bwMode="auto">
            <a:xfrm>
              <a:off x="2256" y="1152"/>
              <a:ext cx="120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7" name="Text Box 1042"/>
            <p:cNvSpPr txBox="1">
              <a:spLocks noChangeArrowheads="1"/>
            </p:cNvSpPr>
            <p:nvPr/>
          </p:nvSpPr>
          <p:spPr bwMode="auto">
            <a:xfrm>
              <a:off x="2100" y="1176"/>
              <a:ext cx="1397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>
                  <a:latin typeface="Times New Roman" pitchFamily="18" charset="0"/>
                </a:rPr>
                <a:t>Gateways</a:t>
              </a:r>
            </a:p>
            <a:p>
              <a:pPr algn="ctr" eaLnBrk="1" hangingPunct="1"/>
              <a:r>
                <a:rPr lang="en-US">
                  <a:latin typeface="Times New Roman" pitchFamily="18" charset="0"/>
                </a:rPr>
                <a:t>(Network and above)</a:t>
              </a:r>
            </a:p>
          </p:txBody>
        </p:sp>
      </p:grpSp>
      <p:grpSp>
        <p:nvGrpSpPr>
          <p:cNvPr id="10248" name="Group 1043"/>
          <p:cNvGrpSpPr>
            <a:grpSpLocks/>
          </p:cNvGrpSpPr>
          <p:nvPr/>
        </p:nvGrpSpPr>
        <p:grpSpPr bwMode="auto">
          <a:xfrm>
            <a:off x="4800600" y="4419600"/>
            <a:ext cx="1905000" cy="674688"/>
            <a:chOff x="2256" y="1152"/>
            <a:chExt cx="1200" cy="478"/>
          </a:xfrm>
        </p:grpSpPr>
        <p:sp>
          <p:nvSpPr>
            <p:cNvPr id="10264" name="Rectangle 1044"/>
            <p:cNvSpPr>
              <a:spLocks noChangeArrowheads="1"/>
            </p:cNvSpPr>
            <p:nvPr/>
          </p:nvSpPr>
          <p:spPr bwMode="auto">
            <a:xfrm>
              <a:off x="2256" y="1152"/>
              <a:ext cx="120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Text Box 1045"/>
            <p:cNvSpPr txBox="1">
              <a:spLocks noChangeArrowheads="1"/>
            </p:cNvSpPr>
            <p:nvPr/>
          </p:nvSpPr>
          <p:spPr bwMode="auto">
            <a:xfrm>
              <a:off x="2440" y="1176"/>
              <a:ext cx="716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>
                  <a:latin typeface="Times New Roman" pitchFamily="18" charset="0"/>
                </a:rPr>
                <a:t>Routers</a:t>
              </a:r>
            </a:p>
            <a:p>
              <a:pPr algn="ctr" eaLnBrk="1" hangingPunct="1"/>
              <a:r>
                <a:rPr lang="en-US">
                  <a:latin typeface="Times New Roman" pitchFamily="18" charset="0"/>
                </a:rPr>
                <a:t>(Network)</a:t>
              </a:r>
            </a:p>
          </p:txBody>
        </p:sp>
      </p:grpSp>
      <p:grpSp>
        <p:nvGrpSpPr>
          <p:cNvPr id="10249" name="Group 1046"/>
          <p:cNvGrpSpPr>
            <a:grpSpLocks/>
          </p:cNvGrpSpPr>
          <p:nvPr/>
        </p:nvGrpSpPr>
        <p:grpSpPr bwMode="auto">
          <a:xfrm>
            <a:off x="2667000" y="4419600"/>
            <a:ext cx="1828800" cy="674688"/>
            <a:chOff x="2256" y="1152"/>
            <a:chExt cx="1200" cy="478"/>
          </a:xfrm>
        </p:grpSpPr>
        <p:sp>
          <p:nvSpPr>
            <p:cNvPr id="10262" name="Rectangle 1047"/>
            <p:cNvSpPr>
              <a:spLocks noChangeArrowheads="1"/>
            </p:cNvSpPr>
            <p:nvPr/>
          </p:nvSpPr>
          <p:spPr bwMode="auto">
            <a:xfrm>
              <a:off x="2256" y="1152"/>
              <a:ext cx="120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Text Box 1048"/>
            <p:cNvSpPr txBox="1">
              <a:spLocks noChangeArrowheads="1"/>
            </p:cNvSpPr>
            <p:nvPr/>
          </p:nvSpPr>
          <p:spPr bwMode="auto">
            <a:xfrm>
              <a:off x="2386" y="1176"/>
              <a:ext cx="825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>
                  <a:latin typeface="Times New Roman" pitchFamily="18" charset="0"/>
                </a:rPr>
                <a:t>Bridges</a:t>
              </a:r>
            </a:p>
            <a:p>
              <a:pPr algn="ctr" eaLnBrk="1" hangingPunct="1"/>
              <a:r>
                <a:rPr lang="en-US">
                  <a:latin typeface="Times New Roman" pitchFamily="18" charset="0"/>
                </a:rPr>
                <a:t>(Data Link)</a:t>
              </a:r>
            </a:p>
          </p:txBody>
        </p:sp>
      </p:grpSp>
      <p:sp>
        <p:nvSpPr>
          <p:cNvPr id="10250" name="Line 1049"/>
          <p:cNvSpPr>
            <a:spLocks noChangeShapeType="1"/>
          </p:cNvSpPr>
          <p:nvPr/>
        </p:nvSpPr>
        <p:spPr bwMode="auto">
          <a:xfrm>
            <a:off x="2286000" y="2743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1050"/>
          <p:cNvSpPr>
            <a:spLocks noChangeShapeType="1"/>
          </p:cNvSpPr>
          <p:nvPr/>
        </p:nvSpPr>
        <p:spPr bwMode="auto">
          <a:xfrm>
            <a:off x="4572000" y="2514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Line 1051"/>
          <p:cNvSpPr>
            <a:spLocks noChangeShapeType="1"/>
          </p:cNvSpPr>
          <p:nvPr/>
        </p:nvSpPr>
        <p:spPr bwMode="auto">
          <a:xfrm>
            <a:off x="22860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Line 1052"/>
          <p:cNvSpPr>
            <a:spLocks noChangeShapeType="1"/>
          </p:cNvSpPr>
          <p:nvPr/>
        </p:nvSpPr>
        <p:spPr bwMode="auto">
          <a:xfrm>
            <a:off x="70104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Line 1053"/>
          <p:cNvSpPr>
            <a:spLocks noChangeShapeType="1"/>
          </p:cNvSpPr>
          <p:nvPr/>
        </p:nvSpPr>
        <p:spPr bwMode="auto">
          <a:xfrm>
            <a:off x="1447800" y="3962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Line 1054"/>
          <p:cNvSpPr>
            <a:spLocks noChangeShapeType="1"/>
          </p:cNvSpPr>
          <p:nvPr/>
        </p:nvSpPr>
        <p:spPr bwMode="auto">
          <a:xfrm>
            <a:off x="22860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Line 1055"/>
          <p:cNvSpPr>
            <a:spLocks noChangeShapeType="1"/>
          </p:cNvSpPr>
          <p:nvPr/>
        </p:nvSpPr>
        <p:spPr bwMode="auto">
          <a:xfrm>
            <a:off x="14478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Line 1056"/>
          <p:cNvSpPr>
            <a:spLocks noChangeShapeType="1"/>
          </p:cNvSpPr>
          <p:nvPr/>
        </p:nvSpPr>
        <p:spPr bwMode="auto">
          <a:xfrm>
            <a:off x="35052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Line 1057"/>
          <p:cNvSpPr>
            <a:spLocks noChangeShapeType="1"/>
          </p:cNvSpPr>
          <p:nvPr/>
        </p:nvSpPr>
        <p:spPr bwMode="auto">
          <a:xfrm>
            <a:off x="5791200" y="3962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Line 1058"/>
          <p:cNvSpPr>
            <a:spLocks noChangeShapeType="1"/>
          </p:cNvSpPr>
          <p:nvPr/>
        </p:nvSpPr>
        <p:spPr bwMode="auto">
          <a:xfrm>
            <a:off x="69342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Line 1059"/>
          <p:cNvSpPr>
            <a:spLocks noChangeShapeType="1"/>
          </p:cNvSpPr>
          <p:nvPr/>
        </p:nvSpPr>
        <p:spPr bwMode="auto">
          <a:xfrm>
            <a:off x="57912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Line 1060"/>
          <p:cNvSpPr>
            <a:spLocks noChangeShapeType="1"/>
          </p:cNvSpPr>
          <p:nvPr/>
        </p:nvSpPr>
        <p:spPr bwMode="auto">
          <a:xfrm>
            <a:off x="78486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772400" cy="2057400"/>
          </a:xfrm>
        </p:spPr>
        <p:txBody>
          <a:bodyPr/>
          <a:lstStyle/>
          <a:p>
            <a:pPr eaLnBrk="1" hangingPunct="1"/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repeater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/>
              <a:t>an analog device used to propagate LAN signals over long distances</a:t>
            </a:r>
          </a:p>
          <a:p>
            <a:pPr lvl="1" eaLnBrk="1" hangingPunct="1"/>
            <a:r>
              <a:rPr lang="en-US" sz="2000" dirty="0"/>
              <a:t>does not understand packets or signal coding</a:t>
            </a:r>
          </a:p>
          <a:p>
            <a:pPr lvl="1" eaLnBrk="1" hangingPunct="1"/>
            <a:r>
              <a:rPr lang="en-US" sz="2000" dirty="0"/>
              <a:t>amplifies the signal received</a:t>
            </a:r>
          </a:p>
          <a:p>
            <a:pPr lvl="1"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b="1"/>
              <a:t>Repeaters</a:t>
            </a:r>
            <a:r>
              <a:rPr lang="en-US"/>
              <a:t> 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2105025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br>
              <a:rPr lang="en-US" sz="2000">
                <a:latin typeface="Times New Roman" pitchFamily="18" charset="0"/>
              </a:rPr>
            </a:br>
            <a:endParaRPr lang="en-US" sz="2400"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4916269"/>
            <a:ext cx="457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5297269"/>
            <a:ext cx="133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Cable box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38400" y="4916269"/>
            <a:ext cx="457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01914" y="5297269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39000" y="4916269"/>
            <a:ext cx="457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86600" y="5144869"/>
            <a:ext cx="1070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  <a:p>
            <a:r>
              <a:rPr lang="en-US" dirty="0"/>
              <a:t>sensor</a:t>
            </a:r>
          </a:p>
        </p:txBody>
      </p:sp>
      <p:cxnSp>
        <p:nvCxnSpPr>
          <p:cNvPr id="9" name="Straight Connector 8"/>
          <p:cNvCxnSpPr>
            <a:stCxn id="11" idx="3"/>
            <a:endCxn id="13" idx="1"/>
          </p:cNvCxnSpPr>
          <p:nvPr/>
        </p:nvCxnSpPr>
        <p:spPr>
          <a:xfrm>
            <a:off x="2895600" y="5030569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72788" y="482474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((((((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74686" y="3992999"/>
            <a:ext cx="208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Infrared transmitted </a:t>
            </a:r>
          </a:p>
          <a:p>
            <a:r>
              <a:rPr lang="en-US" sz="1400" dirty="0"/>
              <a:t>to Cable box</a:t>
            </a:r>
          </a:p>
        </p:txBody>
      </p:sp>
      <p:cxnSp>
        <p:nvCxnSpPr>
          <p:cNvPr id="18" name="Straight Arrow Connector 17"/>
          <p:cNvCxnSpPr>
            <a:endCxn id="10" idx="0"/>
          </p:cNvCxnSpPr>
          <p:nvPr/>
        </p:nvCxnSpPr>
        <p:spPr>
          <a:xfrm>
            <a:off x="1977706" y="4463991"/>
            <a:ext cx="1" cy="360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430</TotalTime>
  <Words>1145</Words>
  <Application>Microsoft Office PowerPoint</Application>
  <PresentationFormat>On-screen Show (4:3)</PresentationFormat>
  <Paragraphs>185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Extending LANs: Fiber Modems, Repeaters, Bridges, and Switches</vt:lpstr>
      <vt:lpstr>Introduction </vt:lpstr>
      <vt:lpstr>Introduction cont’</vt:lpstr>
      <vt:lpstr>LAN design for distance </vt:lpstr>
      <vt:lpstr>LAN extensions </vt:lpstr>
      <vt:lpstr>Fiber optic extensions </vt:lpstr>
      <vt:lpstr>Fiber optic extensions cont’</vt:lpstr>
      <vt:lpstr>Connecting Devices</vt:lpstr>
      <vt:lpstr>Repeaters </vt:lpstr>
      <vt:lpstr>Bridges </vt:lpstr>
      <vt:lpstr>Bridged LAN segments </vt:lpstr>
      <vt:lpstr>Filtering bridges </vt:lpstr>
      <vt:lpstr>Frame filtering </vt:lpstr>
      <vt:lpstr>How does bridge set up table? </vt:lpstr>
      <vt:lpstr>Filtering example </vt:lpstr>
      <vt:lpstr>Startup behavior of filtering bridges </vt:lpstr>
      <vt:lpstr>Designing with filtering bridges </vt:lpstr>
      <vt:lpstr>Bridges and cycles </vt:lpstr>
      <vt:lpstr>Bridges and cycles cont’</vt:lpstr>
      <vt:lpstr>Distributed Spanning Tree </vt:lpstr>
      <vt:lpstr>Distributed Spanning Tree</vt:lpstr>
      <vt:lpstr>Switching and Layer 2 Switches</vt:lpstr>
      <vt:lpstr>PowerPoint Presentation</vt:lpstr>
      <vt:lpstr>Switches and hubs </vt:lpstr>
      <vt:lpstr>PowerPoint Presentation</vt:lpstr>
      <vt:lpstr>Switched Ethernet</vt:lpstr>
      <vt:lpstr>VLAN Switches</vt:lpstr>
      <vt:lpstr>VLAN Switches</vt:lpstr>
    </vt:vector>
  </TitlesOfParts>
  <Company>Towson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Extending LANs: Fiber Modems, Repeaters, Bridges, and Switches</dc:title>
  <dc:creator>ysong</dc:creator>
  <cp:lastModifiedBy>Yeong-Tae</cp:lastModifiedBy>
  <cp:revision>37</cp:revision>
  <dcterms:created xsi:type="dcterms:W3CDTF">2001-10-15T20:52:54Z</dcterms:created>
  <dcterms:modified xsi:type="dcterms:W3CDTF">2024-10-22T11:07:51Z</dcterms:modified>
</cp:coreProperties>
</file>