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88" r:id="rId14"/>
    <p:sldId id="267" r:id="rId15"/>
    <p:sldId id="268" r:id="rId16"/>
    <p:sldId id="286" r:id="rId17"/>
    <p:sldId id="269" r:id="rId18"/>
    <p:sldId id="270" r:id="rId19"/>
    <p:sldId id="271" r:id="rId20"/>
    <p:sldId id="272" r:id="rId21"/>
    <p:sldId id="273" r:id="rId22"/>
    <p:sldId id="275" r:id="rId23"/>
    <p:sldId id="277" r:id="rId24"/>
    <p:sldId id="289" r:id="rId25"/>
    <p:sldId id="279" r:id="rId26"/>
    <p:sldId id="280" r:id="rId27"/>
    <p:sldId id="281" r:id="rId28"/>
    <p:sldId id="285" r:id="rId29"/>
    <p:sldId id="282" r:id="rId30"/>
    <p:sldId id="290" r:id="rId31"/>
    <p:sldId id="283" r:id="rId32"/>
    <p:sldId id="284" r:id="rId3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90929"/>
  </p:normalViewPr>
  <p:slideViewPr>
    <p:cSldViewPr>
      <p:cViewPr varScale="1">
        <p:scale>
          <a:sx n="99" d="100"/>
          <a:sy n="99" d="100"/>
        </p:scale>
        <p:origin x="1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C46693A-96E4-4B5C-948B-B9F7225376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313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54400-FAE7-4472-96B8-36D9669C748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599B-BF06-4FC8-A583-C4E9A7B7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599B-BF06-4FC8-A583-C4E9A7B71D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D0F3EC-79A8-43BF-BD7B-592EF40ED9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9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1B068-B302-49F9-B7BE-FE19D0E8D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E411A-3AD9-49D5-8E2D-8F8449E52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72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2010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0C092-ED66-4392-8F7B-7BC629319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79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1D08C-ADEF-4424-ACC7-497576D11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66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33E5E-6179-4008-9370-E1FF1E92E0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6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DF2A6-65B9-492F-9755-D69EEC82D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059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9C341-9EA8-4D6D-B7FB-8C2F02750E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55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7DCC5-3CBB-4507-AD75-0D74796D0D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DB8AF-9360-4C92-A4A2-83065A378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147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8EA95-1DD2-4D62-AD7C-A4CD3F012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49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Fall 2010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5B83439-BEE5-4B4C-9FB4-5EF3D20E8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16573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TCP/UDP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smtClean="0"/>
              <a:t>COSC 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Stream interface</a:t>
            </a:r>
            <a:r>
              <a:rPr lang="en-US" altLang="en-US" sz="2400" smtClean="0"/>
              <a:t>: Application delivers data to TCP as a continuous </a:t>
            </a:r>
            <a:r>
              <a:rPr lang="en-US" altLang="en-US" sz="2400" i="1" smtClean="0"/>
              <a:t>stream</a:t>
            </a:r>
            <a:r>
              <a:rPr lang="en-US" altLang="en-US" sz="2400" smtClean="0"/>
              <a:t>, with no record boundaries; TCP makes no guarantees that data will be received in same blocks as transmitted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Reliable connection startup</a:t>
            </a:r>
            <a:r>
              <a:rPr lang="en-US" altLang="en-US" sz="2400" smtClean="0"/>
              <a:t>: </a:t>
            </a:r>
            <a:r>
              <a:rPr lang="en-US" altLang="en-US" sz="2400" i="1" smtClean="0"/>
              <a:t>Three-way handshake</a:t>
            </a:r>
            <a:r>
              <a:rPr lang="en-US" altLang="en-US" sz="2400" smtClean="0"/>
              <a:t> guarantees reliable, synchronized startup between endpoints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Graceful connection shutdown</a:t>
            </a:r>
            <a:r>
              <a:rPr lang="en-US" altLang="en-US" sz="2400" smtClean="0"/>
              <a:t>: TCP guarantees delivery of all data after endpoint shutdown by application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Features of TCP cont’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TCP uses IP for data delivery (like UDP) </a:t>
            </a:r>
          </a:p>
          <a:p>
            <a:pPr eaLnBrk="1" hangingPunct="1"/>
            <a:r>
              <a:rPr lang="en-US" altLang="en-US" smtClean="0"/>
              <a:t>Endpoints are identified by ports (like UDP) </a:t>
            </a:r>
          </a:p>
          <a:p>
            <a:pPr lvl="1" eaLnBrk="1" hangingPunct="1"/>
            <a:r>
              <a:rPr lang="en-US" altLang="en-US" smtClean="0"/>
              <a:t>Allows multiple connections on each host </a:t>
            </a:r>
          </a:p>
          <a:p>
            <a:pPr lvl="1" eaLnBrk="1" hangingPunct="1"/>
            <a:r>
              <a:rPr lang="en-US" altLang="en-US" smtClean="0"/>
              <a:t>Ports may be associated with an application or a process </a:t>
            </a:r>
          </a:p>
          <a:p>
            <a:pPr eaLnBrk="1" hangingPunct="1"/>
            <a:r>
              <a:rPr lang="en-US" altLang="en-US" smtClean="0"/>
              <a:t>IP treats TCP like data and does not interpret any contents of the TCP message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Using IP for data delivery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22860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TCP travels in IP datagrams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Internet routers only look at IP header to forward datagrams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TCP at destination interprets TCP messages</a:t>
            </a:r>
            <a:r>
              <a:rPr lang="en-US" sz="3200" smtClean="0"/>
              <a:t>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88925"/>
            <a:ext cx="7770812" cy="938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TCP Detail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164782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24580" name="Picture 4" descr="f22_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20000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TCP uses many techniques described earlier to provide reliable delivery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Recovers from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Lost packets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Duplicate packets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Delayed packets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Corrupted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Transmission speed mismatches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Congestion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System reboots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TCP and reliable delivery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68475"/>
            <a:ext cx="7772400" cy="3103563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TCP uses </a:t>
            </a:r>
            <a:r>
              <a:rPr lang="en-US" altLang="en-US" sz="2000" i="1" smtClean="0"/>
              <a:t>positive acknowledgment with retransmission</a:t>
            </a:r>
            <a:r>
              <a:rPr lang="en-US" altLang="en-US" sz="2000" smtClean="0"/>
              <a:t> to achieve reliable data delivery </a:t>
            </a:r>
          </a:p>
          <a:p>
            <a:pPr eaLnBrk="1" hangingPunct="1"/>
            <a:r>
              <a:rPr lang="en-US" altLang="en-US" sz="2000" smtClean="0"/>
              <a:t>Recipient sends </a:t>
            </a:r>
            <a:r>
              <a:rPr lang="en-US" altLang="en-US" sz="2000" i="1" smtClean="0"/>
              <a:t>acknowledgment</a:t>
            </a:r>
            <a:r>
              <a:rPr lang="en-US" altLang="en-US" sz="2000" smtClean="0"/>
              <a:t> control messages (ACK) to sender to verify successful receipt of data </a:t>
            </a:r>
          </a:p>
          <a:p>
            <a:pPr eaLnBrk="1" hangingPunct="1"/>
            <a:r>
              <a:rPr lang="en-US" altLang="en-US" sz="2000" smtClean="0"/>
              <a:t>Sender sets timer when data transmitted; if timer expires before acknowledgment arrives, sender retransmits (with new timer)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688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Lost packets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87153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Lost packets con’t</a:t>
            </a:r>
          </a:p>
        </p:txBody>
      </p:sp>
      <p:pic>
        <p:nvPicPr>
          <p:cNvPr id="27652" name="Picture 1028" descr="f22_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3038"/>
            <a:ext cx="6477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Application delivers arbitrarily large chunks of data to TCP as a``stream'' </a:t>
            </a:r>
          </a:p>
          <a:p>
            <a:pPr eaLnBrk="1" hangingPunct="1"/>
            <a:r>
              <a:rPr lang="en-US" altLang="en-US" smtClean="0"/>
              <a:t>TCP breaks this data into </a:t>
            </a:r>
            <a:r>
              <a:rPr lang="en-US" altLang="en-US" i="1" smtClean="0"/>
              <a:t>segments</a:t>
            </a:r>
            <a:r>
              <a:rPr lang="en-US" altLang="en-US" smtClean="0"/>
              <a:t>, each of which fits into an IP datagram </a:t>
            </a:r>
          </a:p>
          <a:p>
            <a:pPr eaLnBrk="1" hangingPunct="1"/>
            <a:r>
              <a:rPr lang="en-US" altLang="en-US" smtClean="0"/>
              <a:t>Original stream is numbered by bytes </a:t>
            </a:r>
          </a:p>
          <a:p>
            <a:pPr eaLnBrk="1" hangingPunct="1"/>
            <a:r>
              <a:rPr lang="en-US" altLang="en-US" smtClean="0"/>
              <a:t>Segment contains </a:t>
            </a:r>
            <a:r>
              <a:rPr lang="en-US" altLang="en-US" i="1" smtClean="0"/>
              <a:t>sequence number</a:t>
            </a:r>
            <a:r>
              <a:rPr lang="en-US" altLang="en-US" smtClean="0"/>
              <a:t> of data bytes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688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TCP segments and sequence numbers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271838"/>
          </a:xfrm>
        </p:spPr>
        <p:txBody>
          <a:bodyPr/>
          <a:lstStyle/>
          <a:p>
            <a:pPr eaLnBrk="1" hangingPunct="1"/>
            <a:r>
              <a:rPr lang="en-US" altLang="en-US" smtClean="0"/>
              <a:t>Receiver sends segment with sequence number of acknowledged </a:t>
            </a:r>
            <a:r>
              <a:rPr lang="en-US" altLang="en-US" i="1" smtClean="0"/>
              <a:t>data</a:t>
            </a:r>
            <a:r>
              <a:rPr lang="en-US" altLang="en-US" smtClean="0"/>
              <a:t> (not segments) </a:t>
            </a:r>
          </a:p>
          <a:p>
            <a:pPr eaLnBrk="1" hangingPunct="1"/>
            <a:r>
              <a:rPr lang="en-US" altLang="en-US" smtClean="0"/>
              <a:t>One ACK can acknowledge many segments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Acknowledgments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Inappropriate timeout can cause poor performance: </a:t>
            </a:r>
          </a:p>
          <a:p>
            <a:pPr lvl="1" eaLnBrk="1" hangingPunct="1"/>
            <a:r>
              <a:rPr lang="en-US" altLang="en-US" sz="2000" smtClean="0"/>
              <a:t>Too long - sender waits longer than necessary before retransmitting </a:t>
            </a:r>
          </a:p>
          <a:p>
            <a:pPr lvl="1" eaLnBrk="1" hangingPunct="1"/>
            <a:r>
              <a:rPr lang="en-US" altLang="en-US" sz="2000" smtClean="0"/>
              <a:t>Too short - sender generates unnecessary traffic </a:t>
            </a:r>
          </a:p>
          <a:p>
            <a:pPr eaLnBrk="1" hangingPunct="1"/>
            <a:r>
              <a:rPr lang="en-US" altLang="en-US" sz="2400" smtClean="0"/>
              <a:t>Timeout must be different for each connection and set dynamically </a:t>
            </a:r>
          </a:p>
          <a:p>
            <a:pPr lvl="1" eaLnBrk="1" hangingPunct="1"/>
            <a:r>
              <a:rPr lang="en-US" altLang="en-US" sz="2000" smtClean="0"/>
              <a:t>Host on same LAN should have shorter timeout than host 20 hops away </a:t>
            </a:r>
          </a:p>
          <a:p>
            <a:pPr lvl="1" eaLnBrk="1" hangingPunct="1"/>
            <a:r>
              <a:rPr lang="en-US" altLang="en-US" sz="2000" smtClean="0"/>
              <a:t>Delivery time across internet may change over time; timeout must accommodate changes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Setting the timeout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Internet Protocol</a:t>
            </a:r>
            <a:r>
              <a:rPr lang="en-US" altLang="en-US" sz="2400" smtClean="0"/>
              <a:t> (IP) provides “unreliable datagram service'' between </a:t>
            </a:r>
            <a:r>
              <a:rPr lang="en-US" altLang="en-US" sz="2400" i="1" smtClean="0"/>
              <a:t>hosts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Transport protocols</a:t>
            </a:r>
            <a:r>
              <a:rPr lang="en-US" altLang="en-US" sz="2400" smtClean="0"/>
              <a:t> provide end-to-end delivery between endpoints of a connection; e.g., processes or programs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User Datagram Protocol</a:t>
            </a:r>
            <a:r>
              <a:rPr lang="en-US" altLang="en-US" sz="2400" smtClean="0"/>
              <a:t> (UDP) provides datagram service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Transmission Control Protocol</a:t>
            </a:r>
            <a:r>
              <a:rPr lang="en-US" altLang="en-US" sz="2400" smtClean="0"/>
              <a:t> (TCP) provides reliable data delivery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RTOs for different network delays</a:t>
            </a:r>
            <a:r>
              <a:rPr lang="en-US" smtClean="0"/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115728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0" y="2620963"/>
            <a:ext cx="9144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>
                <a:latin typeface="Times New Roman" panose="02020603050405020304" pitchFamily="18" charset="0"/>
              </a:rPr>
              <a:t/>
            </a:r>
            <a:br>
              <a:rPr lang="en-US" altLang="en-US" sz="11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31750" name="Picture 6" descr="f22_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334125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Timeout should be based on </a:t>
            </a:r>
            <a:r>
              <a:rPr lang="en-US" altLang="en-US" i="1" dirty="0" smtClean="0"/>
              <a:t>round trip time</a:t>
            </a:r>
            <a:r>
              <a:rPr lang="en-US" altLang="en-US" dirty="0" smtClean="0"/>
              <a:t> (RTT)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Sender can't know RTT of any packet before transmission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Sender picks </a:t>
            </a:r>
            <a:r>
              <a:rPr lang="en-US" altLang="en-US" i="1" dirty="0" smtClean="0"/>
              <a:t>retransmission timeout</a:t>
            </a:r>
            <a:r>
              <a:rPr lang="en-US" altLang="en-US" dirty="0" smtClean="0"/>
              <a:t> (RTO) based on </a:t>
            </a:r>
            <a:r>
              <a:rPr lang="en-US" altLang="en-US" i="1" dirty="0" smtClean="0"/>
              <a:t>previous</a:t>
            </a:r>
            <a:r>
              <a:rPr lang="en-US" altLang="en-US" dirty="0" smtClean="0"/>
              <a:t> RTTs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Specific method is </a:t>
            </a:r>
            <a:r>
              <a:rPr lang="en-US" altLang="en-US" dirty="0" smtClean="0"/>
              <a:t>called </a:t>
            </a:r>
            <a:r>
              <a:rPr lang="en-US" altLang="en-US" i="1" dirty="0" smtClean="0"/>
              <a:t>adaptive retransmission algorithm</a:t>
            </a:r>
            <a:r>
              <a:rPr lang="en-US" altLang="en-US" dirty="0" smtClean="0"/>
              <a:t> 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Picking a timeout value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RTT measured by observing difference between time of transmission and arrival of acknowledgment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However</a:t>
            </a:r>
            <a:r>
              <a:rPr lang="en-US" altLang="en-US" sz="2400" smtClean="0"/>
              <a:t> - acknowledgments carry no information about </a:t>
            </a:r>
            <a:r>
              <a:rPr lang="en-US" altLang="en-US" sz="2400" b="1" smtClean="0"/>
              <a:t>which</a:t>
            </a:r>
            <a:r>
              <a:rPr lang="en-US" altLang="en-US" sz="2400" smtClean="0"/>
              <a:t> packet is acknowledged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Sender cannot determine whether acknowledgment is from original transmission or retransmission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Choosing original transmission </a:t>
            </a:r>
            <a:r>
              <a:rPr lang="en-US" altLang="en-US" sz="2000" i="1" smtClean="0"/>
              <a:t>overestimates</a:t>
            </a:r>
            <a:r>
              <a:rPr lang="en-US" altLang="en-US" sz="2000" smtClean="0"/>
              <a:t> RTT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Choosing retransmission </a:t>
            </a:r>
            <a:r>
              <a:rPr lang="en-US" altLang="en-US" sz="2000" i="1" smtClean="0"/>
              <a:t>underestimates</a:t>
            </a:r>
            <a:r>
              <a:rPr lang="en-US" altLang="en-US" sz="2000" smtClean="0"/>
              <a:t> RTT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Measuring RTT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TCP uses sliding window for flow control </a:t>
            </a:r>
          </a:p>
          <a:p>
            <a:pPr eaLnBrk="1" hangingPunct="1"/>
            <a:r>
              <a:rPr lang="en-US" altLang="en-US" sz="2400" smtClean="0"/>
              <a:t>Receiver specifies window </a:t>
            </a:r>
          </a:p>
          <a:p>
            <a:pPr lvl="1" eaLnBrk="1" hangingPunct="1"/>
            <a:r>
              <a:rPr lang="en-US" altLang="en-US" sz="2000" smtClean="0"/>
              <a:t>Called </a:t>
            </a:r>
            <a:r>
              <a:rPr lang="en-US" altLang="en-US" sz="2000" i="1" smtClean="0"/>
              <a:t>window advertisement</a:t>
            </a:r>
            <a:r>
              <a:rPr lang="en-US" altLang="en-US" sz="2000" smtClean="0"/>
              <a:t> </a:t>
            </a:r>
          </a:p>
          <a:p>
            <a:pPr lvl="1" eaLnBrk="1" hangingPunct="1"/>
            <a:r>
              <a:rPr lang="en-US" altLang="en-US" sz="2000" smtClean="0"/>
              <a:t>Specifies which </a:t>
            </a:r>
            <a:r>
              <a:rPr lang="en-US" altLang="en-US" sz="2000" i="1" smtClean="0"/>
              <a:t>bytes</a:t>
            </a:r>
            <a:r>
              <a:rPr lang="en-US" altLang="en-US" sz="2000" smtClean="0"/>
              <a:t> in the data stream can be sent </a:t>
            </a:r>
          </a:p>
          <a:p>
            <a:pPr lvl="1" eaLnBrk="1" hangingPunct="1"/>
            <a:r>
              <a:rPr lang="en-US" altLang="en-US" sz="2000" smtClean="0"/>
              <a:t>Carried in segment along with ACK </a:t>
            </a:r>
          </a:p>
          <a:p>
            <a:pPr eaLnBrk="1" hangingPunct="1"/>
            <a:r>
              <a:rPr lang="en-US" altLang="en-US" sz="2400" smtClean="0"/>
              <a:t>Sender can transmit any bytes, in any size segment, between last acknowledged byte and within window size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5925"/>
            <a:ext cx="7772400" cy="625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TCP sliding window</a:t>
            </a:r>
            <a:r>
              <a:rPr lang="en-US" smtClean="0"/>
              <a:t> 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65405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539750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35844" name="Picture 4" descr="f14_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172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/>
              <a:t>Sliding window with acknowledgments</a:t>
            </a:r>
            <a:r>
              <a:rPr lang="en-US" sz="3600" smtClean="0"/>
              <a:t> </a:t>
            </a:r>
          </a:p>
        </p:txBody>
      </p:sp>
      <p:pic>
        <p:nvPicPr>
          <p:cNvPr id="36868" name="Picture 6" descr="f22_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6975475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282575"/>
            <a:ext cx="9144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/>
            </a:r>
            <a:br>
              <a:rPr lang="en-US" altLang="en-US" sz="24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TCP segment has header containing: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Same header format used in both directions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Segment can carry both data and acknowledgment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TCP segment format </a:t>
            </a:r>
          </a:p>
        </p:txBody>
      </p:sp>
      <p:pic>
        <p:nvPicPr>
          <p:cNvPr id="37893" name="Picture 6" descr="f22_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4770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0" y="145415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459740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TCP uses </a:t>
            </a:r>
            <a:r>
              <a:rPr lang="en-US" altLang="en-US" sz="2400" i="1" smtClean="0"/>
              <a:t>three-way handshake</a:t>
            </a:r>
            <a:r>
              <a:rPr lang="en-US" altLang="en-US" sz="2400" smtClean="0"/>
              <a:t> for reliable connection establishment and termination </a:t>
            </a:r>
          </a:p>
          <a:p>
            <a:pPr lvl="1" eaLnBrk="1" hangingPunct="1"/>
            <a:r>
              <a:rPr lang="en-US" altLang="en-US" sz="2000" smtClean="0"/>
              <a:t>Host 1 sends segment with SYN bit set and random sequence number </a:t>
            </a:r>
          </a:p>
          <a:p>
            <a:pPr lvl="1" eaLnBrk="1" hangingPunct="1"/>
            <a:r>
              <a:rPr lang="en-US" altLang="en-US" sz="2000" smtClean="0"/>
              <a:t>Host 2 responds with segment with SYN bit set, acknowledgment to Host 1 and random sequence number </a:t>
            </a:r>
          </a:p>
          <a:p>
            <a:pPr lvl="1" eaLnBrk="1" hangingPunct="1"/>
            <a:r>
              <a:rPr lang="en-US" altLang="en-US" sz="2000" smtClean="0"/>
              <a:t>Host 1 responds with acknowledgment </a:t>
            </a:r>
          </a:p>
          <a:p>
            <a:pPr eaLnBrk="1" hangingPunct="1"/>
            <a:r>
              <a:rPr lang="en-US" altLang="en-US" sz="2400" smtClean="0"/>
              <a:t>TCP will retransmit lost segments </a:t>
            </a:r>
          </a:p>
          <a:p>
            <a:pPr eaLnBrk="1" hangingPunct="1"/>
            <a:r>
              <a:rPr lang="en-US" altLang="en-US" sz="2400" smtClean="0"/>
              <a:t>Random sequence numbers ensure synchronization between endpoints </a:t>
            </a:r>
            <a:br>
              <a:rPr lang="en-US" altLang="en-US" sz="2400" smtClean="0"/>
            </a:br>
            <a:endParaRPr lang="en-US" altLang="en-US" sz="2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Three-way handshake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Three-way handshake cont’</a:t>
            </a:r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>
            <a:off x="2514600" y="18288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>
            <a:off x="64008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 rot="900000">
            <a:off x="2819400" y="2362200"/>
            <a:ext cx="3078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Connection Request (SYN=1, seq=client_num)</a:t>
            </a:r>
          </a:p>
        </p:txBody>
      </p:sp>
      <p:sp>
        <p:nvSpPr>
          <p:cNvPr id="39943" name="Line 10"/>
          <p:cNvSpPr>
            <a:spLocks noChangeShapeType="1"/>
          </p:cNvSpPr>
          <p:nvPr/>
        </p:nvSpPr>
        <p:spPr bwMode="auto">
          <a:xfrm>
            <a:off x="2514600" y="2209800"/>
            <a:ext cx="388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 rot="-900000">
            <a:off x="2895600" y="3502025"/>
            <a:ext cx="3097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Connection Granted (SYN=1, seq=server_num,</a:t>
            </a:r>
          </a:p>
        </p:txBody>
      </p:sp>
      <p:sp>
        <p:nvSpPr>
          <p:cNvPr id="39945" name="Line 12"/>
          <p:cNvSpPr>
            <a:spLocks noChangeShapeType="1"/>
          </p:cNvSpPr>
          <p:nvPr/>
        </p:nvSpPr>
        <p:spPr bwMode="auto">
          <a:xfrm flipH="1">
            <a:off x="2514600" y="3276600"/>
            <a:ext cx="388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 rot="-900000">
            <a:off x="3074988" y="3941763"/>
            <a:ext cx="1501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Ack = client_num+1)</a:t>
            </a:r>
          </a:p>
        </p:txBody>
      </p:sp>
      <p:sp>
        <p:nvSpPr>
          <p:cNvPr id="39947" name="Line 14"/>
          <p:cNvSpPr>
            <a:spLocks noChangeShapeType="1"/>
          </p:cNvSpPr>
          <p:nvPr/>
        </p:nvSpPr>
        <p:spPr bwMode="auto">
          <a:xfrm>
            <a:off x="2514600" y="4343400"/>
            <a:ext cx="388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 rot="900000">
            <a:off x="3040063" y="4705350"/>
            <a:ext cx="3516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Ack (SYN=0, seq=client_num+1, ack=server_num+1)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6461125" y="55737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7086600" y="1752600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19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Client</a:t>
            </a:r>
          </a:p>
        </p:txBody>
      </p:sp>
      <p:pic>
        <p:nvPicPr>
          <p:cNvPr id="39952" name="Picture 19" descr="34-201-0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11906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3" name="Picture 20" descr="59-105-380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0"/>
            <a:ext cx="1905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Closing a connection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167163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/>
            </a:r>
            <a:br>
              <a:rPr lang="en-US" altLang="en-US" sz="20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0965" name="Picture 6" descr="f22_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96582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UDP uses  </a:t>
            </a:r>
            <a:r>
              <a:rPr lang="en-US" altLang="en-US" sz="1800" i="1" smtClean="0"/>
              <a:t>datagrams</a:t>
            </a:r>
            <a:r>
              <a:rPr lang="en-US" altLang="en-US" sz="1800" smtClean="0"/>
              <a:t> to deliver messages between applications or processes on host computers </a:t>
            </a:r>
          </a:p>
          <a:p>
            <a:pPr lvl="1" eaLnBrk="1" hangingPunct="1"/>
            <a:r>
              <a:rPr lang="en-US" altLang="en-US" sz="1800" smtClean="0"/>
              <a:t>“Best effort'' delivery – not responsible for lost, out-of-order, or duplicate packets</a:t>
            </a:r>
          </a:p>
          <a:p>
            <a:pPr lvl="1" eaLnBrk="1" hangingPunct="1"/>
            <a:r>
              <a:rPr lang="en-US" altLang="en-US" sz="1800" smtClean="0"/>
              <a:t>Checksum (optionally) guarantees integrity of data </a:t>
            </a:r>
          </a:p>
          <a:p>
            <a:pPr eaLnBrk="1" hangingPunct="1"/>
            <a:r>
              <a:rPr lang="en-US" altLang="en-US" sz="1800" smtClean="0"/>
              <a:t>For generality, endpoints of UDP are called </a:t>
            </a:r>
            <a:r>
              <a:rPr lang="en-US" altLang="en-US" sz="1800" i="1" smtClean="0"/>
              <a:t>protocol ports</a:t>
            </a:r>
            <a:r>
              <a:rPr lang="en-US" altLang="en-US" sz="1800" smtClean="0"/>
              <a:t> or </a:t>
            </a:r>
            <a:r>
              <a:rPr lang="en-US" altLang="en-US" sz="1800" i="1" smtClean="0"/>
              <a:t>ports</a:t>
            </a:r>
            <a:r>
              <a:rPr lang="en-US" altLang="en-US" sz="1800" smtClean="0"/>
              <a:t> </a:t>
            </a:r>
          </a:p>
          <a:p>
            <a:pPr eaLnBrk="1" hangingPunct="1"/>
            <a:r>
              <a:rPr lang="en-US" altLang="en-US" sz="1800" smtClean="0"/>
              <a:t>Each UDP data transmission identifies the internet address and port number of the destination and the source of the message </a:t>
            </a:r>
          </a:p>
          <a:p>
            <a:pPr eaLnBrk="1" hangingPunct="1"/>
            <a:r>
              <a:rPr lang="en-US" altLang="en-US" sz="1800" i="1" smtClean="0"/>
              <a:t>Destination port</a:t>
            </a:r>
            <a:r>
              <a:rPr lang="en-US" altLang="en-US" sz="1800" smtClean="0"/>
              <a:t> and </a:t>
            </a:r>
            <a:r>
              <a:rPr lang="en-US" altLang="en-US" sz="1800" i="1" smtClean="0"/>
              <a:t>source port</a:t>
            </a:r>
            <a:r>
              <a:rPr lang="en-US" altLang="en-US" sz="1800" smtClean="0"/>
              <a:t> may be different</a:t>
            </a:r>
          </a:p>
          <a:p>
            <a:pPr eaLnBrk="1" hangingPunct="1"/>
            <a:r>
              <a:rPr lang="en-US" altLang="en-US" sz="1800" smtClean="0"/>
              <a:t>Commonly used for supporting real-time or delay-sensitive /loss-tolerant services over IP datagram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5925"/>
            <a:ext cx="7772400" cy="563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User Datagram Protocol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66799" y="69394"/>
            <a:ext cx="7086599" cy="66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83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Excessive traffic can cause packet loss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Transport protocols respond with retransmission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Excessive retransmission can cause </a:t>
            </a:r>
            <a:r>
              <a:rPr lang="en-US" altLang="en-US" sz="2000" i="1" smtClean="0"/>
              <a:t>congestion collapse</a:t>
            </a:r>
            <a:r>
              <a:rPr lang="en-US" altLang="en-US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TCP interprets packet loss as an indicator of congestion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Sender uses TCP </a:t>
            </a:r>
            <a:r>
              <a:rPr lang="en-US" altLang="en-US" sz="2400" i="1" smtClean="0"/>
              <a:t>congestion control</a:t>
            </a:r>
            <a:r>
              <a:rPr lang="en-US" altLang="en-US" sz="2400" smtClean="0"/>
              <a:t> and slows transmission of packets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Sends single packet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acknowledgment returns without loss, sends two packets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When TCP sends one-half window size, rate of increase slows 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Congestion control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UDP provides end-to-end best-effort message delivery </a:t>
            </a:r>
          </a:p>
          <a:p>
            <a:pPr lvl="1" eaLnBrk="1" hangingPunct="1"/>
            <a:r>
              <a:rPr lang="en-US" altLang="en-US" sz="1600" smtClean="0"/>
              <a:t>IP used for delivery to destination host </a:t>
            </a:r>
          </a:p>
          <a:p>
            <a:pPr lvl="1" eaLnBrk="1" hangingPunct="1"/>
            <a:r>
              <a:rPr lang="en-US" altLang="en-US" sz="1600" smtClean="0"/>
              <a:t>Protocol ports demultiplex to destination application </a:t>
            </a:r>
          </a:p>
          <a:p>
            <a:pPr eaLnBrk="1" hangingPunct="1"/>
            <a:r>
              <a:rPr lang="en-US" altLang="en-US" sz="1800" smtClean="0"/>
              <a:t>TCP provides end-to-end reliable bytestream delivery </a:t>
            </a:r>
          </a:p>
          <a:p>
            <a:pPr lvl="1" eaLnBrk="1" hangingPunct="1"/>
            <a:r>
              <a:rPr lang="en-US" altLang="en-US" sz="1600" smtClean="0"/>
              <a:t>IP used for delivery to destination host </a:t>
            </a:r>
          </a:p>
          <a:p>
            <a:pPr lvl="1" eaLnBrk="1" hangingPunct="1"/>
            <a:r>
              <a:rPr lang="en-US" altLang="en-US" sz="1600" smtClean="0"/>
              <a:t>Protocol ports demultiplex to destination application </a:t>
            </a:r>
          </a:p>
          <a:p>
            <a:pPr lvl="1" eaLnBrk="1" hangingPunct="1"/>
            <a:r>
              <a:rPr lang="en-US" altLang="en-US" sz="1600" smtClean="0"/>
              <a:t>Additional techniques develop reliable delivery from IP messages </a:t>
            </a:r>
          </a:p>
          <a:p>
            <a:pPr eaLnBrk="1" hangingPunct="1"/>
            <a:r>
              <a:rPr lang="en-US" altLang="en-US" sz="1800" smtClean="0"/>
              <a:t>Positive acknowledgment with retransmission </a:t>
            </a:r>
          </a:p>
          <a:p>
            <a:pPr eaLnBrk="1" hangingPunct="1"/>
            <a:r>
              <a:rPr lang="en-US" altLang="en-US" sz="1800" smtClean="0"/>
              <a:t>Sequence numbers detect missing, duplicate and out-of-order data </a:t>
            </a:r>
          </a:p>
          <a:p>
            <a:pPr eaLnBrk="1" hangingPunct="1"/>
            <a:r>
              <a:rPr lang="en-US" altLang="en-US" sz="1800" smtClean="0"/>
              <a:t>Sliding window flow control </a:t>
            </a:r>
          </a:p>
          <a:p>
            <a:pPr eaLnBrk="1" hangingPunct="1"/>
            <a:r>
              <a:rPr lang="en-US" altLang="en-US" sz="1800" smtClean="0"/>
              <a:t>Three-way handshake </a:t>
            </a:r>
          </a:p>
          <a:p>
            <a:pPr eaLnBrk="1" hangingPunct="1"/>
            <a:r>
              <a:rPr lang="en-US" altLang="en-US" sz="1800" smtClean="0"/>
              <a:t>Congestion control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8925"/>
            <a:ext cx="7773988" cy="938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Summary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Transport protocols use IP to provide data delivery for application protocols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UDP and TCP/IP layering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20812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2000">
              <a:latin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124200" y="3429000"/>
            <a:ext cx="1727200" cy="1943100"/>
            <a:chOff x="-5" y="475"/>
            <a:chExt cx="1088" cy="1224"/>
          </a:xfrm>
        </p:grpSpPr>
        <p:grpSp>
          <p:nvGrpSpPr>
            <p:cNvPr id="15368" name="Group 21"/>
            <p:cNvGrpSpPr>
              <a:grpSpLocks/>
            </p:cNvGrpSpPr>
            <p:nvPr/>
          </p:nvGrpSpPr>
          <p:grpSpPr bwMode="auto">
            <a:xfrm>
              <a:off x="0" y="480"/>
              <a:ext cx="1078" cy="1214"/>
              <a:chOff x="0" y="480"/>
              <a:chExt cx="1078" cy="1214"/>
            </a:xfrm>
          </p:grpSpPr>
          <p:grpSp>
            <p:nvGrpSpPr>
              <p:cNvPr id="15370" name="Group 12"/>
              <p:cNvGrpSpPr>
                <a:grpSpLocks/>
              </p:cNvGrpSpPr>
              <p:nvPr/>
            </p:nvGrpSpPr>
            <p:grpSpPr bwMode="auto">
              <a:xfrm>
                <a:off x="0" y="480"/>
                <a:ext cx="1078" cy="212"/>
                <a:chOff x="0" y="480"/>
                <a:chExt cx="1078" cy="212"/>
              </a:xfrm>
            </p:grpSpPr>
            <p:sp>
              <p:nvSpPr>
                <p:cNvPr id="15383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0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Application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84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078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5371" name="Group 14"/>
              <p:cNvGrpSpPr>
                <a:grpSpLocks/>
              </p:cNvGrpSpPr>
              <p:nvPr/>
            </p:nvGrpSpPr>
            <p:grpSpPr bwMode="auto">
              <a:xfrm>
                <a:off x="0" y="692"/>
                <a:ext cx="1078" cy="366"/>
                <a:chOff x="0" y="692"/>
                <a:chExt cx="1078" cy="366"/>
              </a:xfrm>
            </p:grpSpPr>
            <p:sp>
              <p:nvSpPr>
                <p:cNvPr id="1538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078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Transport</a:t>
                  </a:r>
                  <a:br>
                    <a:rPr lang="en-US" altLang="en-US" sz="1600">
                      <a:latin typeface="Times New Roman" panose="02020603050405020304" pitchFamily="18" charset="0"/>
                    </a:rPr>
                  </a:br>
                  <a:r>
                    <a:rPr lang="en-US" altLang="en-US" sz="1600">
                      <a:latin typeface="Times New Roman" panose="02020603050405020304" pitchFamily="18" charset="0"/>
                    </a:rPr>
                    <a:t>UDP, TCP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82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078" cy="36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5372" name="Group 16"/>
              <p:cNvGrpSpPr>
                <a:grpSpLocks/>
              </p:cNvGrpSpPr>
              <p:nvPr/>
            </p:nvGrpSpPr>
            <p:grpSpPr bwMode="auto">
              <a:xfrm>
                <a:off x="0" y="1058"/>
                <a:ext cx="1078" cy="212"/>
                <a:chOff x="0" y="1058"/>
                <a:chExt cx="1078" cy="212"/>
              </a:xfrm>
            </p:grpSpPr>
            <p:sp>
              <p:nvSpPr>
                <p:cNvPr id="15379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1058"/>
                  <a:ext cx="10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Internet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80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1058"/>
                  <a:ext cx="1078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5373" name="Group 18"/>
              <p:cNvGrpSpPr>
                <a:grpSpLocks/>
              </p:cNvGrpSpPr>
              <p:nvPr/>
            </p:nvGrpSpPr>
            <p:grpSpPr bwMode="auto">
              <a:xfrm>
                <a:off x="0" y="1270"/>
                <a:ext cx="1078" cy="212"/>
                <a:chOff x="0" y="1270"/>
                <a:chExt cx="1078" cy="212"/>
              </a:xfrm>
            </p:grpSpPr>
            <p:sp>
              <p:nvSpPr>
                <p:cNvPr id="15377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1270"/>
                  <a:ext cx="10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Network interface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7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270"/>
                  <a:ext cx="1078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5374" name="Group 20"/>
              <p:cNvGrpSpPr>
                <a:grpSpLocks/>
              </p:cNvGrpSpPr>
              <p:nvPr/>
            </p:nvGrpSpPr>
            <p:grpSpPr bwMode="auto">
              <a:xfrm>
                <a:off x="0" y="1482"/>
                <a:ext cx="1078" cy="212"/>
                <a:chOff x="0" y="1482"/>
                <a:chExt cx="1078" cy="212"/>
              </a:xfrm>
            </p:grpSpPr>
            <p:sp>
              <p:nvSpPr>
                <p:cNvPr id="15375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1482"/>
                  <a:ext cx="10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Hardware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76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482"/>
                  <a:ext cx="1078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5369" name="Rectangle 22"/>
            <p:cNvSpPr>
              <a:spLocks noChangeArrowheads="1"/>
            </p:cNvSpPr>
            <p:nvPr/>
          </p:nvSpPr>
          <p:spPr bwMode="auto">
            <a:xfrm>
              <a:off x="-5" y="475"/>
              <a:ext cx="1088" cy="1224"/>
            </a:xfrm>
            <a:prstGeom prst="rect">
              <a:avLst/>
            </a:prstGeom>
            <a:noFill/>
            <a:ln w="1746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UDP datagrams have a header that follows the hardware and IP headers: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UDP header is very simple: </a:t>
            </a:r>
          </a:p>
          <a:p>
            <a:pPr lvl="1" eaLnBrk="1" hangingPunct="1"/>
            <a:r>
              <a:rPr lang="en-US" altLang="en-US" sz="2000" dirty="0" smtClean="0"/>
              <a:t>Port numbers </a:t>
            </a:r>
          </a:p>
          <a:p>
            <a:pPr lvl="1" eaLnBrk="1" hangingPunct="1"/>
            <a:r>
              <a:rPr lang="en-US" altLang="en-US" sz="2000" dirty="0" smtClean="0"/>
              <a:t>Message length </a:t>
            </a:r>
          </a:p>
          <a:p>
            <a:pPr lvl="1" eaLnBrk="1" hangingPunct="1"/>
            <a:r>
              <a:rPr lang="en-US" altLang="en-US" sz="2000" dirty="0" smtClean="0"/>
              <a:t>Checksum 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8925"/>
            <a:ext cx="7772400" cy="938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UDP headers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87655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2000">
              <a:latin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6391" name="Group 24"/>
          <p:cNvGrpSpPr>
            <a:grpSpLocks/>
          </p:cNvGrpSpPr>
          <p:nvPr/>
        </p:nvGrpSpPr>
        <p:grpSpPr bwMode="auto">
          <a:xfrm>
            <a:off x="1905000" y="2416175"/>
            <a:ext cx="3924300" cy="352425"/>
            <a:chOff x="-5" y="475"/>
            <a:chExt cx="2472" cy="222"/>
          </a:xfrm>
        </p:grpSpPr>
        <p:grpSp>
          <p:nvGrpSpPr>
            <p:cNvPr id="16412" name="Group 22"/>
            <p:cNvGrpSpPr>
              <a:grpSpLocks/>
            </p:cNvGrpSpPr>
            <p:nvPr/>
          </p:nvGrpSpPr>
          <p:grpSpPr bwMode="auto">
            <a:xfrm>
              <a:off x="0" y="480"/>
              <a:ext cx="2462" cy="212"/>
              <a:chOff x="0" y="480"/>
              <a:chExt cx="2462" cy="212"/>
            </a:xfrm>
          </p:grpSpPr>
          <p:grpSp>
            <p:nvGrpSpPr>
              <p:cNvPr id="16414" name="Group 13"/>
              <p:cNvGrpSpPr>
                <a:grpSpLocks/>
              </p:cNvGrpSpPr>
              <p:nvPr/>
            </p:nvGrpSpPr>
            <p:grpSpPr bwMode="auto">
              <a:xfrm>
                <a:off x="0" y="480"/>
                <a:ext cx="653" cy="212"/>
                <a:chOff x="0" y="480"/>
                <a:chExt cx="653" cy="212"/>
              </a:xfrm>
            </p:grpSpPr>
            <p:sp>
              <p:nvSpPr>
                <p:cNvPr id="1642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5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Hardware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28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53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415" name="Group 15"/>
              <p:cNvGrpSpPr>
                <a:grpSpLocks/>
              </p:cNvGrpSpPr>
              <p:nvPr/>
            </p:nvGrpSpPr>
            <p:grpSpPr bwMode="auto">
              <a:xfrm>
                <a:off x="653" y="480"/>
                <a:ext cx="262" cy="212"/>
                <a:chOff x="653" y="480"/>
                <a:chExt cx="262" cy="212"/>
              </a:xfrm>
            </p:grpSpPr>
            <p:sp>
              <p:nvSpPr>
                <p:cNvPr id="16425" name="Rectangle 8"/>
                <p:cNvSpPr>
                  <a:spLocks noChangeArrowheads="1"/>
                </p:cNvSpPr>
                <p:nvPr/>
              </p:nvSpPr>
              <p:spPr bwMode="auto">
                <a:xfrm>
                  <a:off x="653" y="480"/>
                  <a:ext cx="26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IP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26" name="Rectangle 14"/>
                <p:cNvSpPr>
                  <a:spLocks noChangeArrowheads="1"/>
                </p:cNvSpPr>
                <p:nvPr/>
              </p:nvSpPr>
              <p:spPr bwMode="auto">
                <a:xfrm>
                  <a:off x="653" y="480"/>
                  <a:ext cx="262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416" name="Group 17"/>
              <p:cNvGrpSpPr>
                <a:grpSpLocks/>
              </p:cNvGrpSpPr>
              <p:nvPr/>
            </p:nvGrpSpPr>
            <p:grpSpPr bwMode="auto">
              <a:xfrm>
                <a:off x="915" y="480"/>
                <a:ext cx="403" cy="212"/>
                <a:chOff x="915" y="480"/>
                <a:chExt cx="403" cy="212"/>
              </a:xfrm>
            </p:grpSpPr>
            <p:sp>
              <p:nvSpPr>
                <p:cNvPr id="16423" name="Rectangle 9"/>
                <p:cNvSpPr>
                  <a:spLocks noChangeArrowheads="1"/>
                </p:cNvSpPr>
                <p:nvPr/>
              </p:nvSpPr>
              <p:spPr bwMode="auto">
                <a:xfrm>
                  <a:off x="915" y="480"/>
                  <a:ext cx="40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 dirty="0">
                      <a:latin typeface="Times New Roman" panose="02020603050405020304" pitchFamily="18" charset="0"/>
                    </a:rPr>
                    <a:t>UDP </a:t>
                  </a:r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24" name="Rectangle 16"/>
                <p:cNvSpPr>
                  <a:spLocks noChangeArrowheads="1"/>
                </p:cNvSpPr>
                <p:nvPr/>
              </p:nvSpPr>
              <p:spPr bwMode="auto">
                <a:xfrm>
                  <a:off x="915" y="480"/>
                  <a:ext cx="403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418" name="Group 21"/>
              <p:cNvGrpSpPr>
                <a:grpSpLocks/>
              </p:cNvGrpSpPr>
              <p:nvPr/>
            </p:nvGrpSpPr>
            <p:grpSpPr bwMode="auto">
              <a:xfrm>
                <a:off x="1318" y="480"/>
                <a:ext cx="1144" cy="212"/>
                <a:chOff x="1318" y="480"/>
                <a:chExt cx="1144" cy="212"/>
              </a:xfrm>
            </p:grpSpPr>
            <p:sp>
              <p:nvSpPr>
                <p:cNvPr id="16419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7" y="480"/>
                  <a:ext cx="111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 dirty="0">
                      <a:latin typeface="Times New Roman" panose="02020603050405020304" pitchFamily="18" charset="0"/>
                    </a:rPr>
                    <a:t>Data </a:t>
                  </a:r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1318" y="480"/>
                  <a:ext cx="1144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6413" name="Rectangle 23"/>
            <p:cNvSpPr>
              <a:spLocks noChangeArrowheads="1"/>
            </p:cNvSpPr>
            <p:nvPr/>
          </p:nvSpPr>
          <p:spPr bwMode="auto">
            <a:xfrm>
              <a:off x="-5" y="475"/>
              <a:ext cx="2472" cy="222"/>
            </a:xfrm>
            <a:prstGeom prst="rect">
              <a:avLst/>
            </a:prstGeom>
            <a:noFill/>
            <a:ln w="1746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2" name="Group 44"/>
          <p:cNvGrpSpPr>
            <a:grpSpLocks/>
          </p:cNvGrpSpPr>
          <p:nvPr/>
        </p:nvGrpSpPr>
        <p:grpSpPr bwMode="auto">
          <a:xfrm>
            <a:off x="2401888" y="4495800"/>
            <a:ext cx="3922712" cy="1025525"/>
            <a:chOff x="-5" y="475"/>
            <a:chExt cx="2471" cy="646"/>
          </a:xfrm>
        </p:grpSpPr>
        <p:grpSp>
          <p:nvGrpSpPr>
            <p:cNvPr id="16395" name="Group 42"/>
            <p:cNvGrpSpPr>
              <a:grpSpLocks/>
            </p:cNvGrpSpPr>
            <p:nvPr/>
          </p:nvGrpSpPr>
          <p:grpSpPr bwMode="auto">
            <a:xfrm>
              <a:off x="0" y="480"/>
              <a:ext cx="2461" cy="636"/>
              <a:chOff x="0" y="480"/>
              <a:chExt cx="2461" cy="636"/>
            </a:xfrm>
          </p:grpSpPr>
          <p:grpSp>
            <p:nvGrpSpPr>
              <p:cNvPr id="16397" name="Group 33"/>
              <p:cNvGrpSpPr>
                <a:grpSpLocks/>
              </p:cNvGrpSpPr>
              <p:nvPr/>
            </p:nvGrpSpPr>
            <p:grpSpPr bwMode="auto">
              <a:xfrm>
                <a:off x="0" y="480"/>
                <a:ext cx="1223" cy="212"/>
                <a:chOff x="0" y="480"/>
                <a:chExt cx="1223" cy="212"/>
              </a:xfrm>
            </p:grpSpPr>
            <p:sp>
              <p:nvSpPr>
                <p:cNvPr id="16410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22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UDP source port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11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223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398" name="Group 35"/>
              <p:cNvGrpSpPr>
                <a:grpSpLocks/>
              </p:cNvGrpSpPr>
              <p:nvPr/>
            </p:nvGrpSpPr>
            <p:grpSpPr bwMode="auto">
              <a:xfrm>
                <a:off x="1223" y="480"/>
                <a:ext cx="1238" cy="212"/>
                <a:chOff x="1223" y="480"/>
                <a:chExt cx="1238" cy="212"/>
              </a:xfrm>
            </p:grpSpPr>
            <p:sp>
              <p:nvSpPr>
                <p:cNvPr id="16408" name="Rectangle 28"/>
                <p:cNvSpPr>
                  <a:spLocks noChangeArrowheads="1"/>
                </p:cNvSpPr>
                <p:nvPr/>
              </p:nvSpPr>
              <p:spPr bwMode="auto">
                <a:xfrm>
                  <a:off x="1223" y="480"/>
                  <a:ext cx="123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UDP destination port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09" name="Rectangle 34"/>
                <p:cNvSpPr>
                  <a:spLocks noChangeArrowheads="1"/>
                </p:cNvSpPr>
                <p:nvPr/>
              </p:nvSpPr>
              <p:spPr bwMode="auto">
                <a:xfrm>
                  <a:off x="1223" y="480"/>
                  <a:ext cx="1238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399" name="Group 37"/>
              <p:cNvGrpSpPr>
                <a:grpSpLocks/>
              </p:cNvGrpSpPr>
              <p:nvPr/>
            </p:nvGrpSpPr>
            <p:grpSpPr bwMode="auto">
              <a:xfrm>
                <a:off x="0" y="692"/>
                <a:ext cx="1223" cy="212"/>
                <a:chOff x="0" y="692"/>
                <a:chExt cx="1223" cy="212"/>
              </a:xfrm>
            </p:grpSpPr>
            <p:sp>
              <p:nvSpPr>
                <p:cNvPr id="16406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22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UDP message length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07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223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400" name="Group 39"/>
              <p:cNvGrpSpPr>
                <a:grpSpLocks/>
              </p:cNvGrpSpPr>
              <p:nvPr/>
            </p:nvGrpSpPr>
            <p:grpSpPr bwMode="auto">
              <a:xfrm>
                <a:off x="1223" y="692"/>
                <a:ext cx="1238" cy="212"/>
                <a:chOff x="1223" y="692"/>
                <a:chExt cx="1238" cy="212"/>
              </a:xfrm>
            </p:grpSpPr>
            <p:sp>
              <p:nvSpPr>
                <p:cNvPr id="16404" name="Rectangle 30"/>
                <p:cNvSpPr>
                  <a:spLocks noChangeArrowheads="1"/>
                </p:cNvSpPr>
                <p:nvPr/>
              </p:nvSpPr>
              <p:spPr bwMode="auto">
                <a:xfrm>
                  <a:off x="1223" y="692"/>
                  <a:ext cx="123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UDP checksum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223" y="692"/>
                  <a:ext cx="1238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6401" name="Group 41"/>
              <p:cNvGrpSpPr>
                <a:grpSpLocks/>
              </p:cNvGrpSpPr>
              <p:nvPr/>
            </p:nvGrpSpPr>
            <p:grpSpPr bwMode="auto">
              <a:xfrm>
                <a:off x="0" y="904"/>
                <a:ext cx="2461" cy="212"/>
                <a:chOff x="0" y="904"/>
                <a:chExt cx="2461" cy="212"/>
              </a:xfrm>
            </p:grpSpPr>
            <p:sp>
              <p:nvSpPr>
                <p:cNvPr id="16402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904"/>
                  <a:ext cx="246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</a:rPr>
                    <a:t>Data </a:t>
                  </a: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03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904"/>
                  <a:ext cx="2461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6396" name="Rectangle 43"/>
            <p:cNvSpPr>
              <a:spLocks noChangeArrowheads="1"/>
            </p:cNvSpPr>
            <p:nvPr/>
          </p:nvSpPr>
          <p:spPr bwMode="auto">
            <a:xfrm>
              <a:off x="-5" y="475"/>
              <a:ext cx="2471" cy="646"/>
            </a:xfrm>
            <a:prstGeom prst="rect">
              <a:avLst/>
            </a:prstGeom>
            <a:noFill/>
            <a:ln w="1746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393" name="Rectangle 45"/>
          <p:cNvSpPr>
            <a:spLocks noChangeArrowheads="1"/>
          </p:cNvSpPr>
          <p:nvPr/>
        </p:nvSpPr>
        <p:spPr bwMode="auto">
          <a:xfrm>
            <a:off x="0" y="362585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2000">
              <a:latin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4" name="Rectangle 46"/>
          <p:cNvSpPr>
            <a:spLocks noChangeArrowheads="1"/>
          </p:cNvSpPr>
          <p:nvPr/>
        </p:nvSpPr>
        <p:spPr bwMode="auto">
          <a:xfrm>
            <a:off x="0" y="4387850"/>
            <a:ext cx="9144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>
                <a:latin typeface="Times New Roman" panose="02020603050405020304" pitchFamily="18" charset="0"/>
              </a:rPr>
              <a:t/>
            </a:r>
            <a:br>
              <a:rPr lang="en-US" altLang="en-US" sz="11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Communicating computers must agree on a port number </a:t>
            </a:r>
          </a:p>
          <a:p>
            <a:pPr lvl="1" eaLnBrk="1" hangingPunct="1"/>
            <a:r>
              <a:rPr lang="en-US" altLang="en-US" sz="1800" smtClean="0"/>
              <a:t>“Server'' opens selected port and waits for incoming messages </a:t>
            </a:r>
          </a:p>
          <a:p>
            <a:pPr lvl="1" eaLnBrk="1" hangingPunct="1"/>
            <a:r>
              <a:rPr lang="en-US" altLang="en-US" sz="1800" smtClean="0"/>
              <a:t>“Client'' selects local port and sends message to selected port </a:t>
            </a:r>
          </a:p>
          <a:p>
            <a:pPr eaLnBrk="1" hangingPunct="1"/>
            <a:r>
              <a:rPr lang="en-US" altLang="en-US" sz="2000" smtClean="0"/>
              <a:t>Services provided by many computers use reserved, </a:t>
            </a:r>
            <a:r>
              <a:rPr lang="en-US" altLang="en-US" sz="2000" i="1" smtClean="0"/>
              <a:t>well-known port numbers</a:t>
            </a:r>
            <a:r>
              <a:rPr lang="en-US" altLang="en-US" sz="2000" smtClean="0"/>
              <a:t>: </a:t>
            </a:r>
          </a:p>
          <a:p>
            <a:pPr lvl="1" eaLnBrk="1" hangingPunct="1"/>
            <a:r>
              <a:rPr lang="en-US" altLang="en-US" sz="1800" smtClean="0"/>
              <a:t>ECHO </a:t>
            </a:r>
          </a:p>
          <a:p>
            <a:pPr lvl="1" eaLnBrk="1" hangingPunct="1"/>
            <a:r>
              <a:rPr lang="en-US" altLang="en-US" sz="1800" smtClean="0"/>
              <a:t>DISCARD </a:t>
            </a:r>
          </a:p>
          <a:p>
            <a:pPr lvl="1" eaLnBrk="1" hangingPunct="1"/>
            <a:r>
              <a:rPr lang="en-US" altLang="en-US" sz="1800" smtClean="0"/>
              <a:t>NTP </a:t>
            </a:r>
          </a:p>
          <a:p>
            <a:pPr eaLnBrk="1" hangingPunct="1"/>
            <a:r>
              <a:rPr lang="en-US" altLang="en-US" sz="2000" smtClean="0"/>
              <a:t>Other services use </a:t>
            </a:r>
            <a:r>
              <a:rPr lang="en-US" altLang="en-US" sz="2000" i="1" smtClean="0"/>
              <a:t>dynamically assigned</a:t>
            </a:r>
            <a:r>
              <a:rPr lang="en-US" altLang="en-US" sz="2000" smtClean="0"/>
              <a:t> port numbers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Selecting UDP port numbers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Well-known port numbers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99695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/>
            </a:r>
            <a:br>
              <a:rPr lang="en-US" altLang="en-US" sz="24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8438" name="Group 48"/>
          <p:cNvGrpSpPr>
            <a:grpSpLocks/>
          </p:cNvGrpSpPr>
          <p:nvPr/>
        </p:nvGrpSpPr>
        <p:grpSpPr bwMode="auto">
          <a:xfrm>
            <a:off x="1752600" y="1819275"/>
            <a:ext cx="5637213" cy="4041775"/>
            <a:chOff x="0" y="518"/>
            <a:chExt cx="3551" cy="2546"/>
          </a:xfrm>
        </p:grpSpPr>
        <p:grpSp>
          <p:nvGrpSpPr>
            <p:cNvPr id="18439" name="Group 8"/>
            <p:cNvGrpSpPr>
              <a:grpSpLocks/>
            </p:cNvGrpSpPr>
            <p:nvPr/>
          </p:nvGrpSpPr>
          <p:grpSpPr bwMode="auto">
            <a:xfrm>
              <a:off x="0" y="518"/>
              <a:ext cx="362" cy="214"/>
              <a:chOff x="0" y="518"/>
              <a:chExt cx="362" cy="214"/>
            </a:xfrm>
          </p:grpSpPr>
          <p:sp>
            <p:nvSpPr>
              <p:cNvPr id="18479" name="Rectangle 6"/>
              <p:cNvSpPr>
                <a:spLocks noChangeArrowheads="1"/>
              </p:cNvSpPr>
              <p:nvPr/>
            </p:nvSpPr>
            <p:spPr bwMode="auto">
              <a:xfrm>
                <a:off x="0" y="518"/>
                <a:ext cx="36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imes New Roman" panose="02020603050405020304" pitchFamily="18" charset="0"/>
                  </a:rPr>
                  <a:t>Port 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0" name="Rectangle 7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8440" name="Group 11"/>
            <p:cNvGrpSpPr>
              <a:grpSpLocks/>
            </p:cNvGrpSpPr>
            <p:nvPr/>
          </p:nvGrpSpPr>
          <p:grpSpPr bwMode="auto">
            <a:xfrm>
              <a:off x="362" y="518"/>
              <a:ext cx="454" cy="214"/>
              <a:chOff x="0" y="744"/>
              <a:chExt cx="454" cy="214"/>
            </a:xfrm>
          </p:grpSpPr>
          <p:sp>
            <p:nvSpPr>
              <p:cNvPr id="18477" name="Rectangle 9"/>
              <p:cNvSpPr>
                <a:spLocks noChangeArrowheads="1"/>
              </p:cNvSpPr>
              <p:nvPr/>
            </p:nvSpPr>
            <p:spPr bwMode="auto">
              <a:xfrm>
                <a:off x="0" y="744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imes New Roman" panose="02020603050405020304" pitchFamily="18" charset="0"/>
                  </a:rPr>
                  <a:t>Name 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8" name="Rectangle 10"/>
              <p:cNvSpPr>
                <a:spLocks noChangeArrowheads="1"/>
              </p:cNvSpPr>
              <p:nvPr/>
            </p:nvSpPr>
            <p:spPr bwMode="auto">
              <a:xfrm>
                <a:off x="0" y="958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8441" name="Group 14"/>
            <p:cNvGrpSpPr>
              <a:grpSpLocks/>
            </p:cNvGrpSpPr>
            <p:nvPr/>
          </p:nvGrpSpPr>
          <p:grpSpPr bwMode="auto">
            <a:xfrm>
              <a:off x="816" y="518"/>
              <a:ext cx="747" cy="214"/>
              <a:chOff x="0" y="970"/>
              <a:chExt cx="747" cy="214"/>
            </a:xfrm>
          </p:grpSpPr>
          <p:sp>
            <p:nvSpPr>
              <p:cNvPr id="18475" name="Rectangle 12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7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imes New Roman" panose="02020603050405020304" pitchFamily="18" charset="0"/>
                  </a:rPr>
                  <a:t>Description 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6" name="Rectangle 13"/>
              <p:cNvSpPr>
                <a:spLocks noChangeArrowheads="1"/>
              </p:cNvSpPr>
              <p:nvPr/>
            </p:nvSpPr>
            <p:spPr bwMode="auto">
              <a:xfrm>
                <a:off x="0" y="1184"/>
                <a:ext cx="0" cy="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442" name="Rectangle 15"/>
            <p:cNvSpPr>
              <a:spLocks noChangeArrowheads="1"/>
            </p:cNvSpPr>
            <p:nvPr/>
          </p:nvSpPr>
          <p:spPr bwMode="auto">
            <a:xfrm>
              <a:off x="0" y="732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7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3" name="Rectangle 16"/>
            <p:cNvSpPr>
              <a:spLocks noChangeArrowheads="1"/>
            </p:cNvSpPr>
            <p:nvPr/>
          </p:nvSpPr>
          <p:spPr bwMode="auto">
            <a:xfrm>
              <a:off x="362" y="732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echo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4" name="Rectangle 17"/>
            <p:cNvSpPr>
              <a:spLocks noChangeArrowheads="1"/>
            </p:cNvSpPr>
            <p:nvPr/>
          </p:nvSpPr>
          <p:spPr bwMode="auto">
            <a:xfrm>
              <a:off x="924" y="732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Echo input back to sender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5" name="Rectangle 18"/>
            <p:cNvSpPr>
              <a:spLocks noChangeArrowheads="1"/>
            </p:cNvSpPr>
            <p:nvPr/>
          </p:nvSpPr>
          <p:spPr bwMode="auto">
            <a:xfrm>
              <a:off x="0" y="944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9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6" name="Rectangle 19"/>
            <p:cNvSpPr>
              <a:spLocks noChangeArrowheads="1"/>
            </p:cNvSpPr>
            <p:nvPr/>
          </p:nvSpPr>
          <p:spPr bwMode="auto">
            <a:xfrm>
              <a:off x="362" y="944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discard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7" name="Rectangle 20"/>
            <p:cNvSpPr>
              <a:spLocks noChangeArrowheads="1"/>
            </p:cNvSpPr>
            <p:nvPr/>
          </p:nvSpPr>
          <p:spPr bwMode="auto">
            <a:xfrm>
              <a:off x="924" y="944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Discard input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8" name="Rectangle 21"/>
            <p:cNvSpPr>
              <a:spLocks noChangeArrowheads="1"/>
            </p:cNvSpPr>
            <p:nvPr/>
          </p:nvSpPr>
          <p:spPr bwMode="auto">
            <a:xfrm>
              <a:off x="0" y="1156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11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9" name="Rectangle 22"/>
            <p:cNvSpPr>
              <a:spLocks noChangeArrowheads="1"/>
            </p:cNvSpPr>
            <p:nvPr/>
          </p:nvSpPr>
          <p:spPr bwMode="auto">
            <a:xfrm>
              <a:off x="362" y="11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systat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0" name="Rectangle 23"/>
            <p:cNvSpPr>
              <a:spLocks noChangeArrowheads="1"/>
            </p:cNvSpPr>
            <p:nvPr/>
          </p:nvSpPr>
          <p:spPr bwMode="auto">
            <a:xfrm>
              <a:off x="924" y="1156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System statistics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1" name="Rectangle 24"/>
            <p:cNvSpPr>
              <a:spLocks noChangeArrowheads="1"/>
            </p:cNvSpPr>
            <p:nvPr/>
          </p:nvSpPr>
          <p:spPr bwMode="auto">
            <a:xfrm>
              <a:off x="0" y="1368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13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2" name="Rectangle 25"/>
            <p:cNvSpPr>
              <a:spLocks noChangeArrowheads="1"/>
            </p:cNvSpPr>
            <p:nvPr/>
          </p:nvSpPr>
          <p:spPr bwMode="auto">
            <a:xfrm>
              <a:off x="362" y="1368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daytime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3" name="Rectangle 26"/>
            <p:cNvSpPr>
              <a:spLocks noChangeArrowheads="1"/>
            </p:cNvSpPr>
            <p:nvPr/>
          </p:nvSpPr>
          <p:spPr bwMode="auto">
            <a:xfrm>
              <a:off x="924" y="1368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Time of day (ASCII)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4" name="Rectangle 27"/>
            <p:cNvSpPr>
              <a:spLocks noChangeArrowheads="1"/>
            </p:cNvSpPr>
            <p:nvPr/>
          </p:nvSpPr>
          <p:spPr bwMode="auto">
            <a:xfrm>
              <a:off x="0" y="1580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17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5" name="Rectangle 28"/>
            <p:cNvSpPr>
              <a:spLocks noChangeArrowheads="1"/>
            </p:cNvSpPr>
            <p:nvPr/>
          </p:nvSpPr>
          <p:spPr bwMode="auto">
            <a:xfrm>
              <a:off x="362" y="1580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quote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6" name="Rectangle 29"/>
            <p:cNvSpPr>
              <a:spLocks noChangeArrowheads="1"/>
            </p:cNvSpPr>
            <p:nvPr/>
          </p:nvSpPr>
          <p:spPr bwMode="auto">
            <a:xfrm>
              <a:off x="924" y="1580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Quote of the day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7" name="Rectangle 30"/>
            <p:cNvSpPr>
              <a:spLocks noChangeArrowheads="1"/>
            </p:cNvSpPr>
            <p:nvPr/>
          </p:nvSpPr>
          <p:spPr bwMode="auto">
            <a:xfrm>
              <a:off x="0" y="1792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19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8" name="Rectangle 31"/>
            <p:cNvSpPr>
              <a:spLocks noChangeArrowheads="1"/>
            </p:cNvSpPr>
            <p:nvPr/>
          </p:nvSpPr>
          <p:spPr bwMode="auto">
            <a:xfrm>
              <a:off x="362" y="1792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chargen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9" name="Rectangle 32"/>
            <p:cNvSpPr>
              <a:spLocks noChangeArrowheads="1"/>
            </p:cNvSpPr>
            <p:nvPr/>
          </p:nvSpPr>
          <p:spPr bwMode="auto">
            <a:xfrm>
              <a:off x="924" y="1792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Character generator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0" name="Rectangle 33"/>
            <p:cNvSpPr>
              <a:spLocks noChangeArrowheads="1"/>
            </p:cNvSpPr>
            <p:nvPr/>
          </p:nvSpPr>
          <p:spPr bwMode="auto">
            <a:xfrm>
              <a:off x="0" y="2004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37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1" name="Rectangle 34"/>
            <p:cNvSpPr>
              <a:spLocks noChangeArrowheads="1"/>
            </p:cNvSpPr>
            <p:nvPr/>
          </p:nvSpPr>
          <p:spPr bwMode="auto">
            <a:xfrm>
              <a:off x="362" y="2004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time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2" name="Rectangle 35"/>
            <p:cNvSpPr>
              <a:spLocks noChangeArrowheads="1"/>
            </p:cNvSpPr>
            <p:nvPr/>
          </p:nvSpPr>
          <p:spPr bwMode="auto">
            <a:xfrm>
              <a:off x="924" y="2004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System time (seconds since 1970)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3" name="Rectangle 36"/>
            <p:cNvSpPr>
              <a:spLocks noChangeArrowheads="1"/>
            </p:cNvSpPr>
            <p:nvPr/>
          </p:nvSpPr>
          <p:spPr bwMode="auto">
            <a:xfrm>
              <a:off x="0" y="2216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53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4" name="Rectangle 37"/>
            <p:cNvSpPr>
              <a:spLocks noChangeArrowheads="1"/>
            </p:cNvSpPr>
            <p:nvPr/>
          </p:nvSpPr>
          <p:spPr bwMode="auto">
            <a:xfrm>
              <a:off x="362" y="221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domain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5" name="Rectangle 38"/>
            <p:cNvSpPr>
              <a:spLocks noChangeArrowheads="1"/>
            </p:cNvSpPr>
            <p:nvPr/>
          </p:nvSpPr>
          <p:spPr bwMode="auto">
            <a:xfrm>
              <a:off x="924" y="2216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DNS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39"/>
            <p:cNvSpPr>
              <a:spLocks noChangeArrowheads="1"/>
            </p:cNvSpPr>
            <p:nvPr/>
          </p:nvSpPr>
          <p:spPr bwMode="auto">
            <a:xfrm>
              <a:off x="0" y="2428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69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7" name="Rectangle 40"/>
            <p:cNvSpPr>
              <a:spLocks noChangeArrowheads="1"/>
            </p:cNvSpPr>
            <p:nvPr/>
          </p:nvSpPr>
          <p:spPr bwMode="auto">
            <a:xfrm>
              <a:off x="362" y="2428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tftp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8" name="Rectangle 41"/>
            <p:cNvSpPr>
              <a:spLocks noChangeArrowheads="1"/>
            </p:cNvSpPr>
            <p:nvPr/>
          </p:nvSpPr>
          <p:spPr bwMode="auto">
            <a:xfrm>
              <a:off x="924" y="2428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Trivial File Transfer Protocol (TFTP)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42"/>
            <p:cNvSpPr>
              <a:spLocks noChangeArrowheads="1"/>
            </p:cNvSpPr>
            <p:nvPr/>
          </p:nvSpPr>
          <p:spPr bwMode="auto">
            <a:xfrm>
              <a:off x="0" y="2640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123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70" name="Rectangle 43"/>
            <p:cNvSpPr>
              <a:spLocks noChangeArrowheads="1"/>
            </p:cNvSpPr>
            <p:nvPr/>
          </p:nvSpPr>
          <p:spPr bwMode="auto">
            <a:xfrm>
              <a:off x="362" y="2640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ntp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71" name="Rectangle 44"/>
            <p:cNvSpPr>
              <a:spLocks noChangeArrowheads="1"/>
            </p:cNvSpPr>
            <p:nvPr/>
          </p:nvSpPr>
          <p:spPr bwMode="auto">
            <a:xfrm>
              <a:off x="924" y="2640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Network Time Protocol (NTP)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72" name="Rectangle 45"/>
            <p:cNvSpPr>
              <a:spLocks noChangeArrowheads="1"/>
            </p:cNvSpPr>
            <p:nvPr/>
          </p:nvSpPr>
          <p:spPr bwMode="auto">
            <a:xfrm>
              <a:off x="0" y="2852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161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73" name="Rectangle 46"/>
            <p:cNvSpPr>
              <a:spLocks noChangeArrowheads="1"/>
            </p:cNvSpPr>
            <p:nvPr/>
          </p:nvSpPr>
          <p:spPr bwMode="auto">
            <a:xfrm>
              <a:off x="362" y="2852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snmp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74" name="Rectangle 47"/>
            <p:cNvSpPr>
              <a:spLocks noChangeArrowheads="1"/>
            </p:cNvSpPr>
            <p:nvPr/>
          </p:nvSpPr>
          <p:spPr bwMode="auto">
            <a:xfrm>
              <a:off x="924" y="2852"/>
              <a:ext cx="26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Simple Network Management Protocol (SNMP)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smtClean="0"/>
              <a:t>Transmission Control Protocol</a:t>
            </a:r>
            <a:r>
              <a:rPr lang="en-US" altLang="en-US" sz="2400" smtClean="0"/>
              <a:t> (TCP) is most widely used transport protocol </a:t>
            </a:r>
          </a:p>
          <a:p>
            <a:pPr eaLnBrk="1" hangingPunct="1"/>
            <a:r>
              <a:rPr lang="en-US" altLang="en-US" sz="2400" smtClean="0"/>
              <a:t>Provides </a:t>
            </a:r>
            <a:r>
              <a:rPr lang="en-US" altLang="en-US" sz="2400" i="1" smtClean="0"/>
              <a:t>reliable data delivery</a:t>
            </a:r>
            <a:r>
              <a:rPr lang="en-US" altLang="en-US" sz="2400" smtClean="0"/>
              <a:t> by using IP </a:t>
            </a:r>
            <a:r>
              <a:rPr lang="en-US" altLang="en-US" sz="2400" i="1" smtClean="0"/>
              <a:t>unreliable datagram delivery</a:t>
            </a:r>
            <a:r>
              <a:rPr lang="en-US" altLang="en-US" sz="2400" smtClean="0"/>
              <a:t> </a:t>
            </a:r>
          </a:p>
          <a:p>
            <a:pPr eaLnBrk="1" hangingPunct="1"/>
            <a:r>
              <a:rPr lang="en-US" altLang="en-US" sz="2400" smtClean="0"/>
              <a:t>Compensates for loss, delay, duplication and similar problems in Internet components </a:t>
            </a:r>
          </a:p>
          <a:p>
            <a:pPr eaLnBrk="1" hangingPunct="1"/>
            <a:r>
              <a:rPr lang="en-US" altLang="en-US" sz="2400" smtClean="0"/>
              <a:t>Reliable delivery is high-level, familiar model for construction of applications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TCP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6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Connection oriented</a:t>
            </a:r>
            <a:r>
              <a:rPr lang="en-US" altLang="en-US" sz="2400" smtClean="0"/>
              <a:t>: Application requests connection to destination and then uses connection to deliver data to transfer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Point-to-point</a:t>
            </a:r>
            <a:r>
              <a:rPr lang="en-US" altLang="en-US" sz="2400" smtClean="0"/>
              <a:t>: A TCP connection has two endpoints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Reliability</a:t>
            </a:r>
            <a:r>
              <a:rPr lang="en-US" altLang="en-US" sz="2400" smtClean="0"/>
              <a:t>: TCP guarantees data will be delivered without loss, duplication or transmission errors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Full duplex</a:t>
            </a:r>
            <a:r>
              <a:rPr lang="en-US" altLang="en-US" sz="2400" smtClean="0"/>
              <a:t>: The endpoints of a TCP connection can exchange data in both directions simultaneously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8925"/>
            <a:ext cx="7772400" cy="938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Features of TCP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1203</Words>
  <Application>Microsoft Office PowerPoint</Application>
  <PresentationFormat>On-screen Show (4:3)</PresentationFormat>
  <Paragraphs>219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TCP/UDP</vt:lpstr>
      <vt:lpstr>Introduction </vt:lpstr>
      <vt:lpstr>User Datagram Protocol </vt:lpstr>
      <vt:lpstr>UDP and TCP/IP layering </vt:lpstr>
      <vt:lpstr>UDP headers </vt:lpstr>
      <vt:lpstr>Selecting UDP port numbers </vt:lpstr>
      <vt:lpstr>Well-known port numbers </vt:lpstr>
      <vt:lpstr>TCP </vt:lpstr>
      <vt:lpstr>Features of TCP </vt:lpstr>
      <vt:lpstr>Features of TCP cont’</vt:lpstr>
      <vt:lpstr>Using IP for data delivery </vt:lpstr>
      <vt:lpstr>TCP Detail</vt:lpstr>
      <vt:lpstr>PowerPoint Presentation</vt:lpstr>
      <vt:lpstr>TCP and reliable delivery </vt:lpstr>
      <vt:lpstr>Lost packets </vt:lpstr>
      <vt:lpstr>Lost packets con’t</vt:lpstr>
      <vt:lpstr>TCP segments and sequence numbers </vt:lpstr>
      <vt:lpstr>Acknowledgments </vt:lpstr>
      <vt:lpstr>Setting the timeout </vt:lpstr>
      <vt:lpstr>RTOs for different network delays </vt:lpstr>
      <vt:lpstr>Picking a timeout value </vt:lpstr>
      <vt:lpstr>Measuring RTT </vt:lpstr>
      <vt:lpstr>TCP sliding window </vt:lpstr>
      <vt:lpstr>PowerPoint Presentation</vt:lpstr>
      <vt:lpstr>Sliding window with acknowledgments </vt:lpstr>
      <vt:lpstr>TCP segment format </vt:lpstr>
      <vt:lpstr>Three-way handshake </vt:lpstr>
      <vt:lpstr>Three-way handshake cont’</vt:lpstr>
      <vt:lpstr>Closing a connection </vt:lpstr>
      <vt:lpstr>PowerPoint Presentation</vt:lpstr>
      <vt:lpstr>Congestion control </vt:lpstr>
      <vt:lpstr>Summary 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ysong</dc:creator>
  <cp:lastModifiedBy>Song, Yeong-tae</cp:lastModifiedBy>
  <cp:revision>22</cp:revision>
  <dcterms:created xsi:type="dcterms:W3CDTF">2001-12-10T17:32:24Z</dcterms:created>
  <dcterms:modified xsi:type="dcterms:W3CDTF">2015-12-08T17:36:22Z</dcterms:modified>
</cp:coreProperties>
</file>