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308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309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270" r:id="rId37"/>
    <p:sldId id="271" r:id="rId38"/>
    <p:sldId id="307" r:id="rId39"/>
    <p:sldId id="273" r:id="rId40"/>
    <p:sldId id="278" r:id="rId41"/>
    <p:sldId id="280" r:id="rId42"/>
    <p:sldId id="283" r:id="rId43"/>
    <p:sldId id="282" r:id="rId44"/>
    <p:sldId id="274" r:id="rId4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78D9A8-A590-3BFA-6BD8-880FD8A025D2}" v="112" dt="2024-11-12T03:46:48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3" autoAdjust="0"/>
    <p:restoredTop sz="86432" autoAdjust="0"/>
  </p:normalViewPr>
  <p:slideViewPr>
    <p:cSldViewPr>
      <p:cViewPr varScale="1">
        <p:scale>
          <a:sx n="95" d="100"/>
          <a:sy n="95" d="100"/>
        </p:scale>
        <p:origin x="20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Yeong-Tae" userId="S::ysong@towson.edu::da107b74-344f-4f20-9190-49e9596e69b4" providerId="AD" clId="Web-{BA78D9A8-A590-3BFA-6BD8-880FD8A025D2}"/>
    <pc:docChg chg="modSld">
      <pc:chgData name="Song, Yeong-Tae" userId="S::ysong@towson.edu::da107b74-344f-4f20-9190-49e9596e69b4" providerId="AD" clId="Web-{BA78D9A8-A590-3BFA-6BD8-880FD8A025D2}" dt="2024-11-12T03:46:45.145" v="110" actId="20577"/>
      <pc:docMkLst>
        <pc:docMk/>
      </pc:docMkLst>
      <pc:sldChg chg="modSp">
        <pc:chgData name="Song, Yeong-Tae" userId="S::ysong@towson.edu::da107b74-344f-4f20-9190-49e9596e69b4" providerId="AD" clId="Web-{BA78D9A8-A590-3BFA-6BD8-880FD8A025D2}" dt="2024-11-12T03:46:45.145" v="110" actId="20577"/>
        <pc:sldMkLst>
          <pc:docMk/>
          <pc:sldMk cId="0" sldId="266"/>
        </pc:sldMkLst>
        <pc:spChg chg="mod">
          <ac:chgData name="Song, Yeong-Tae" userId="S::ysong@towson.edu::da107b74-344f-4f20-9190-49e9596e69b4" providerId="AD" clId="Web-{BA78D9A8-A590-3BFA-6BD8-880FD8A025D2}" dt="2024-11-12T03:46:45.145" v="110" actId="20577"/>
          <ac:spMkLst>
            <pc:docMk/>
            <pc:sldMk cId="0" sldId="266"/>
            <ac:spMk id="20482" creationId="{00000000-0000-0000-0000-000000000000}"/>
          </ac:spMkLst>
        </pc:spChg>
      </pc:sldChg>
      <pc:sldChg chg="modSp">
        <pc:chgData name="Song, Yeong-Tae" userId="S::ysong@towson.edu::da107b74-344f-4f20-9190-49e9596e69b4" providerId="AD" clId="Web-{BA78D9A8-A590-3BFA-6BD8-880FD8A025D2}" dt="2024-11-12T03:44:59.348" v="103" actId="1076"/>
        <pc:sldMkLst>
          <pc:docMk/>
          <pc:sldMk cId="0" sldId="268"/>
        </pc:sldMkLst>
        <pc:picChg chg="mod">
          <ac:chgData name="Song, Yeong-Tae" userId="S::ysong@towson.edu::da107b74-344f-4f20-9190-49e9596e69b4" providerId="AD" clId="Web-{BA78D9A8-A590-3BFA-6BD8-880FD8A025D2}" dt="2024-11-12T03:44:59.348" v="103" actId="1076"/>
          <ac:picMkLst>
            <pc:docMk/>
            <pc:sldMk cId="0" sldId="268"/>
            <ac:picMk id="21509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fld id="{0164E57E-363D-4C39-9A46-680930654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81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48" charset="0"/>
              </a:defRPr>
            </a:lvl1pPr>
          </a:lstStyle>
          <a:p>
            <a:pPr>
              <a:defRPr/>
            </a:pPr>
            <a:fld id="{906E49F6-C455-43B6-9BC8-F6FBC84BF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555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4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E49F6-C455-43B6-9BC8-F6FBC84BF20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21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6E49F6-C455-43B6-9BC8-F6FBC84BF20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5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F72042C-E982-40EA-963C-AE0E0B7E55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1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AA091-6F09-46BE-AE3C-269D90EDD1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0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D22CB-0900-4F5A-956B-BCEA4A9380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5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D29D8-BBB5-44A8-81F7-5ACF3A91D3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4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CC0F8EE-56F7-4D90-AB24-67FD38CD4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79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71774A-5CBF-439F-87D8-BD40E567AA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67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B5AAEFC-D10E-4962-BBD1-C29637FA7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004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DCFE297-18A0-4157-BECC-7627D0A4A7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14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D63C4-D426-441E-BC15-0874E165A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E61AC3-C228-4CFA-B362-4B9184584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24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B8A0C0B-C622-49F1-BD93-84E8ECDC7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96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Fall 2013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Y.Song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D4FC280-A551-41EE-B5E9-B0D9ECC154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0" r:id="rId2"/>
    <p:sldLayoutId id="2147483745" r:id="rId3"/>
    <p:sldLayoutId id="2147483746" r:id="rId4"/>
    <p:sldLayoutId id="2147483747" r:id="rId5"/>
    <p:sldLayoutId id="2147483748" r:id="rId6"/>
    <p:sldLayoutId id="2147483741" r:id="rId7"/>
    <p:sldLayoutId id="2147483749" r:id="rId8"/>
    <p:sldLayoutId id="2147483750" r:id="rId9"/>
    <p:sldLayoutId id="2147483742" r:id="rId10"/>
    <p:sldLayoutId id="214748374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republic.com/blog/data-center/ip-subnetting-made-easy-12534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ubnet-calculator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1225"/>
            <a:ext cx="7772400" cy="165258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IP Protocol Addresses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/>
              <a:t>COSC 350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Class A, B and C are </a:t>
            </a:r>
            <a:r>
              <a:rPr lang="en-US" sz="2400" i="1"/>
              <a:t>primary classes</a:t>
            </a:r>
            <a:r>
              <a:rPr lang="en-US" sz="240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Used for ordinary host addressing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Class D is used for multicast, a limited form of broadcast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Internet hosts join a </a:t>
            </a:r>
            <a:r>
              <a:rPr lang="en-US" sz="2000" i="1"/>
              <a:t>multicast group</a:t>
            </a:r>
            <a:r>
              <a:rPr lang="en-US" sz="20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Packets are delivered to all members of group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Routers manage delivery of single packet from source to all members of multicast group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Used for </a:t>
            </a:r>
            <a:r>
              <a:rPr lang="en-US" sz="2000" i="1"/>
              <a:t>mbone</a:t>
            </a:r>
            <a:r>
              <a:rPr lang="en-US" sz="2000"/>
              <a:t> (multicast backbone)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Class E is reserved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</a:t>
            </a:r>
            <a:r>
              <a:rPr lang="en-US" sz="2400">
                <a:solidFill>
                  <a:srgbClr val="FF0000"/>
                </a:solidFill>
              </a:rPr>
              <a:t>first four bits </a:t>
            </a:r>
            <a:r>
              <a:rPr lang="en-US" sz="2400"/>
              <a:t>of an IP address determined the class to which the address belonged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It specifies how the remainder of the address was divided into prefix and suffix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Using IP address classes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1752600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/>
              <a:t>Class A, B and C all break between prefix and suffix on byte boundary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 i="1"/>
              <a:t>Dotted decimal notation</a:t>
            </a:r>
            <a:r>
              <a:rPr lang="en-US" sz="1800"/>
              <a:t> is a convention for representing 32-bit internet addresses in decimal 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1800"/>
              <a:t>Convert each byte of address into decimal; display separated by periods (``dots'') 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924800" cy="6842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Dotted decimal notation</a:t>
            </a:r>
            <a:r>
              <a:rPr lang="en-US" sz="4800"/>
              <a:t> </a:t>
            </a:r>
          </a:p>
        </p:txBody>
      </p:sp>
      <p:pic>
        <p:nvPicPr>
          <p:cNvPr id="19461" name="Picture 6" descr="f16_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417887"/>
            <a:ext cx="8458200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4"/>
          <p:cNvSpPr>
            <a:spLocks noChangeArrowheads="1"/>
          </p:cNvSpPr>
          <p:nvPr/>
        </p:nvSpPr>
        <p:spPr bwMode="auto">
          <a:xfrm>
            <a:off x="0" y="195103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038600"/>
          </a:xfrm>
        </p:spPr>
        <p:txBody>
          <a:bodyPr/>
          <a:lstStyle/>
          <a:p>
            <a:pPr indent="-255270" eaLnBrk="1" hangingPunct="1"/>
            <a:r>
              <a:rPr lang="en-US" sz="2000" dirty="0"/>
              <a:t>Towson University has: </a:t>
            </a:r>
            <a:endParaRPr lang="en-US" dirty="0"/>
          </a:p>
          <a:p>
            <a:pPr marL="620395" lvl="1" eaLnBrk="1" hangingPunct="1"/>
            <a:r>
              <a:rPr lang="en-US" sz="1800" dirty="0">
                <a:cs typeface="Lucida Sans Unicode"/>
              </a:rPr>
              <a:t>A total of 21,504 IPv4 addresses distributed across three main IP ranges</a:t>
            </a:r>
          </a:p>
          <a:p>
            <a:pPr marL="858520" lvl="2">
              <a:buClr>
                <a:srgbClr val="DA1F28"/>
              </a:buClr>
              <a:buFont typeface="Wingdings" pitchFamily="34" charset="0"/>
              <a:buChar char="§"/>
            </a:pPr>
            <a:r>
              <a:rPr lang="en-US" sz="1600" dirty="0">
                <a:cs typeface="Lucida Sans Unicode"/>
              </a:rPr>
              <a:t>136.160.128.0/18 (16,384 addresses)</a:t>
            </a:r>
          </a:p>
          <a:p>
            <a:pPr marL="858520" lvl="2">
              <a:buClr>
                <a:srgbClr val="DA1F28"/>
              </a:buClr>
              <a:buFont typeface="Wingdings" pitchFamily="34" charset="0"/>
              <a:buChar char="§"/>
            </a:pPr>
            <a:r>
              <a:rPr lang="en-US" sz="1600" dirty="0">
                <a:cs typeface="Lucida Sans Unicode"/>
              </a:rPr>
              <a:t>204.62.32.0 / 20 (4,096 addresses)</a:t>
            </a:r>
            <a:endParaRPr lang="en-US" sz="1600" dirty="0"/>
          </a:p>
          <a:p>
            <a:pPr marL="858520" lvl="2">
              <a:buClr>
                <a:srgbClr val="DA1F28"/>
              </a:buClr>
              <a:buFont typeface="Wingdings" pitchFamily="34" charset="0"/>
              <a:buChar char="§"/>
            </a:pPr>
            <a:r>
              <a:rPr lang="en-US" sz="1600" dirty="0">
                <a:cs typeface="Lucida Sans Unicode"/>
              </a:rPr>
              <a:t>204.62.48.0 / 22 (1,024 addresses) </a:t>
            </a:r>
            <a:endParaRPr lang="en-US" sz="1600" dirty="0"/>
          </a:p>
          <a:p>
            <a:pPr marL="858520" lvl="2">
              <a:buClr>
                <a:srgbClr val="DA1F28"/>
              </a:buClr>
              <a:buFont typeface="Wingdings" pitchFamily="34" charset="0"/>
              <a:buChar char="§"/>
            </a:pPr>
            <a:r>
              <a:rPr lang="en-US" sz="1600" dirty="0">
                <a:cs typeface="Lucida Sans Unicode"/>
              </a:rPr>
              <a:t>No IP V6 registered</a:t>
            </a:r>
            <a:endParaRPr lang="en-US" sz="1600" dirty="0"/>
          </a:p>
          <a:p>
            <a:pPr marL="620395" lvl="1" eaLnBrk="1" hangingPunct="1"/>
            <a:r>
              <a:rPr lang="en-US" sz="1800" dirty="0"/>
              <a:t>Most of end-user stations use private addresses which must be mapped to some public IP address to communicate with the stations located outside of LAN environment</a:t>
            </a:r>
            <a:endParaRPr lang="en-US" sz="1800" dirty="0">
              <a:cs typeface="Lucida Sans Unicode"/>
            </a:endParaRPr>
          </a:p>
          <a:p>
            <a:pPr indent="-255270" eaLnBrk="1" hangingPunct="1"/>
            <a:r>
              <a:rPr lang="en-US" sz="2000" dirty="0"/>
              <a:t>Suffix bytes are used to determine local network and host through subnetting</a:t>
            </a:r>
            <a:endParaRPr lang="en-US" sz="2000" dirty="0">
              <a:cs typeface="Lucida Sans Unicode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700"/>
              <a:t>Towson's IP addresses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2362200"/>
          </a:xfrm>
        </p:spPr>
        <p:txBody>
          <a:bodyPr/>
          <a:lstStyle/>
          <a:p>
            <a:pPr eaLnBrk="1" hangingPunct="1"/>
            <a:r>
              <a:rPr lang="en-US" sz="2000"/>
              <a:t>Classing scheme does not yield equal number of networks in each class </a:t>
            </a:r>
          </a:p>
          <a:p>
            <a:pPr eaLnBrk="1" hangingPunct="1"/>
            <a:r>
              <a:rPr lang="en-US" sz="2000"/>
              <a:t>Class A: </a:t>
            </a:r>
          </a:p>
          <a:p>
            <a:pPr lvl="1" eaLnBrk="1" hangingPunct="1"/>
            <a:r>
              <a:rPr lang="en-US" sz="1800"/>
              <a:t>First bit must be </a:t>
            </a:r>
            <a:r>
              <a:rPr lang="en-US" sz="1800">
                <a:latin typeface="Arial Unicode MS" pitchFamily="50" charset="-127"/>
              </a:rPr>
              <a:t>0</a:t>
            </a:r>
            <a:r>
              <a:rPr lang="en-US" sz="1800"/>
              <a:t> </a:t>
            </a:r>
          </a:p>
          <a:p>
            <a:pPr lvl="1" eaLnBrk="1" hangingPunct="1"/>
            <a:r>
              <a:rPr lang="en-US" sz="1800"/>
              <a:t>7 remaining bits identify Class A net </a:t>
            </a:r>
          </a:p>
          <a:p>
            <a:pPr lvl="1" eaLnBrk="1" hangingPunct="1"/>
            <a:r>
              <a:rPr lang="en-US" sz="1800"/>
              <a:t>2</a:t>
            </a:r>
            <a:r>
              <a:rPr lang="en-US" sz="1800" baseline="30000"/>
              <a:t>7</a:t>
            </a:r>
            <a:r>
              <a:rPr lang="en-US" sz="1800"/>
              <a:t> (= 128) possible class A nets – contains half of all addresses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7813"/>
            <a:ext cx="8001000" cy="101758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700"/>
              <a:t>Networks and hosts in each class</a:t>
            </a:r>
            <a:r>
              <a:rPr lang="en-US"/>
              <a:t> </a:t>
            </a:r>
          </a:p>
        </p:txBody>
      </p:sp>
      <p:pic>
        <p:nvPicPr>
          <p:cNvPr id="21509" name="Picture 6" descr="f16_5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888074"/>
            <a:ext cx="7696200" cy="238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0" y="203676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Addresses in the Internet are not used efficiently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Large organizations may not be able to get as many addresses in the Internet as they need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Example - UPS needs addresses for </a:t>
            </a:r>
            <a:r>
              <a:rPr lang="en-US" sz="2400" b="1" dirty="0"/>
              <a:t>millions</a:t>
            </a:r>
            <a:r>
              <a:rPr lang="en-US" sz="2400" dirty="0"/>
              <a:t> of computers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Solution - set up </a:t>
            </a:r>
            <a:r>
              <a:rPr lang="en-US" sz="2400" i="1" dirty="0"/>
              <a:t>private internet</a:t>
            </a:r>
            <a:r>
              <a:rPr lang="en-US" sz="2400" dirty="0"/>
              <a:t> and allocate addresses from entire 32-bit address space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Connection to the Internet through IP masquerading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Internet address allocation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Internet Corporation for Assigned Names and Numbers (</a:t>
            </a:r>
            <a:r>
              <a:rPr lang="en-US" sz="2400" dirty="0">
                <a:solidFill>
                  <a:srgbClr val="FF0000"/>
                </a:solidFill>
              </a:rPr>
              <a:t>ICANN</a:t>
            </a:r>
            <a:r>
              <a:rPr lang="en-US" sz="2400" dirty="0"/>
              <a:t>) authority has been established</a:t>
            </a:r>
          </a:p>
          <a:p>
            <a:pPr lvl="1" eaLnBrk="1" hangingPunct="1"/>
            <a:r>
              <a:rPr lang="en-US" sz="2000" dirty="0"/>
              <a:t>to handle address assignment and adjudicate disputes</a:t>
            </a:r>
          </a:p>
          <a:p>
            <a:pPr eaLnBrk="1" hangingPunct="1"/>
            <a:r>
              <a:rPr lang="en-US" sz="2400" dirty="0"/>
              <a:t>ICANN does not assign individual prefixes</a:t>
            </a:r>
          </a:p>
          <a:p>
            <a:pPr lvl="1" eaLnBrk="1" hangingPunct="1"/>
            <a:r>
              <a:rPr lang="en-US" sz="2000" dirty="0"/>
              <a:t>Instead, ICANN authorizes a set of </a:t>
            </a:r>
            <a:r>
              <a:rPr lang="en-US" sz="2000" dirty="0">
                <a:solidFill>
                  <a:srgbClr val="FF0000"/>
                </a:solidFill>
              </a:rPr>
              <a:t>registrars</a:t>
            </a:r>
            <a:r>
              <a:rPr lang="en-US" sz="2000" dirty="0"/>
              <a:t> to do so</a:t>
            </a:r>
          </a:p>
          <a:p>
            <a:pPr eaLnBrk="1" hangingPunct="1"/>
            <a:r>
              <a:rPr lang="en-US" sz="2400" dirty="0"/>
              <a:t>Registrars make blocks of addresses available to ISPs</a:t>
            </a:r>
          </a:p>
          <a:p>
            <a:pPr lvl="1" eaLnBrk="1" hangingPunct="1"/>
            <a:r>
              <a:rPr lang="en-US" sz="2000" dirty="0"/>
              <a:t>ISPs provide addresses to subscribers</a:t>
            </a:r>
          </a:p>
          <a:p>
            <a:pPr eaLnBrk="1" hangingPunct="1"/>
            <a:r>
              <a:rPr lang="en-US" sz="2400" dirty="0"/>
              <a:t>To obtain a prefix</a:t>
            </a:r>
          </a:p>
          <a:p>
            <a:pPr lvl="1" eaLnBrk="1" hangingPunct="1"/>
            <a:r>
              <a:rPr lang="en-US" sz="2000" dirty="0"/>
              <a:t>a corporation usually contacts an ISP</a:t>
            </a:r>
          </a:p>
          <a:p>
            <a:pPr eaLnBrk="1" hangingPunct="1"/>
            <a:endParaRPr lang="en-US" sz="2400" dirty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Authority for Addresses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/>
              <a:t>Classful addressing scheme became a limitation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demands for </a:t>
            </a:r>
            <a:r>
              <a:rPr lang="en-US" sz="2200" dirty="0">
                <a:solidFill>
                  <a:srgbClr val="FF0000"/>
                </a:solidFill>
              </a:rPr>
              <a:t>class A </a:t>
            </a:r>
            <a:r>
              <a:rPr lang="en-US" sz="2200" dirty="0"/>
              <a:t>or </a:t>
            </a:r>
            <a:r>
              <a:rPr lang="en-US" sz="2200" dirty="0">
                <a:solidFill>
                  <a:srgbClr val="FF0000"/>
                </a:solidFill>
              </a:rPr>
              <a:t>class B </a:t>
            </a:r>
            <a:r>
              <a:rPr lang="en-US" sz="2200" dirty="0"/>
              <a:t>exceed the capacity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Many class C addresses still remained but less demands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Two mechanisms to overcome the limitation: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Subnet addressing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Classless addressing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The two mechanisms are closely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Multiple IP address classes can be combined by using prefix/suffix appropriately</a:t>
            </a: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Subnet and Classless Addressing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Subnet addressing: used within large organizations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Classless addressing extended the approach to all Internet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Consider a network that contains </a:t>
            </a:r>
            <a:r>
              <a:rPr lang="en-US" sz="2400" dirty="0">
                <a:solidFill>
                  <a:srgbClr val="FF0000"/>
                </a:solidFill>
              </a:rPr>
              <a:t>55</a:t>
            </a:r>
            <a:r>
              <a:rPr lang="en-US" sz="2400" dirty="0"/>
              <a:t> hosts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classful addressing requires a complete </a:t>
            </a:r>
            <a:r>
              <a:rPr lang="en-US" sz="2000" dirty="0">
                <a:solidFill>
                  <a:srgbClr val="FF0000"/>
                </a:solidFill>
              </a:rPr>
              <a:t>class C </a:t>
            </a:r>
            <a:r>
              <a:rPr lang="en-US" sz="2000" dirty="0"/>
              <a:t>prefix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In classless addressing: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a prefix that is </a:t>
            </a:r>
            <a:r>
              <a:rPr lang="en-US" sz="1800" dirty="0">
                <a:solidFill>
                  <a:srgbClr val="FF0000"/>
                </a:solidFill>
              </a:rPr>
              <a:t>26</a:t>
            </a:r>
            <a:r>
              <a:rPr lang="en-US" sz="1800" dirty="0"/>
              <a:t> bits long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a suffix that is </a:t>
            </a:r>
            <a:r>
              <a:rPr lang="en-US" sz="1800" dirty="0">
                <a:solidFill>
                  <a:srgbClr val="FF0000"/>
                </a:solidFill>
              </a:rPr>
              <a:t>6</a:t>
            </a:r>
            <a:r>
              <a:rPr lang="en-US" sz="1800" dirty="0"/>
              <a:t> bits long</a:t>
            </a:r>
          </a:p>
          <a:p>
            <a:pPr eaLnBrk="1" hangingPunct="1"/>
            <a:endParaRPr lang="en-US" sz="3200" dirty="0"/>
          </a:p>
          <a:p>
            <a:pPr eaLnBrk="1" hangingPunct="1">
              <a:lnSpc>
                <a:spcPct val="80000"/>
              </a:lnSpc>
            </a:pPr>
            <a:endParaRPr lang="en-US" sz="21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Subnet and Classless Addressing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With classless addressing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Divide the prefix into several longer prefixes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Figure 21.4 illustrates how to divide a class C prefix into four (</a:t>
            </a:r>
            <a:r>
              <a:rPr lang="en-US" sz="2400" dirty="0">
                <a:solidFill>
                  <a:srgbClr val="FF0000"/>
                </a:solidFill>
              </a:rPr>
              <a:t>4</a:t>
            </a:r>
            <a:r>
              <a:rPr lang="en-US" sz="2400" dirty="0"/>
              <a:t>) longer prefixes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Each one contains up to </a:t>
            </a:r>
            <a:r>
              <a:rPr lang="en-US" sz="2000" dirty="0">
                <a:solidFill>
                  <a:srgbClr val="FF0000"/>
                </a:solidFill>
              </a:rPr>
              <a:t>62</a:t>
            </a:r>
            <a:r>
              <a:rPr lang="en-US" sz="2000" dirty="0"/>
              <a:t> hosts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original class C address has </a:t>
            </a:r>
            <a:r>
              <a:rPr lang="en-US" sz="2400" dirty="0">
                <a:solidFill>
                  <a:srgbClr val="FF0000"/>
                </a:solidFill>
              </a:rPr>
              <a:t>8</a:t>
            </a:r>
            <a:r>
              <a:rPr lang="en-US" sz="2400" dirty="0"/>
              <a:t> bits of suffix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classless addresses has</a:t>
            </a:r>
            <a:r>
              <a:rPr lang="en-US" sz="2000" dirty="0">
                <a:solidFill>
                  <a:srgbClr val="FF0000"/>
                </a:solidFill>
              </a:rPr>
              <a:t> 6 </a:t>
            </a:r>
            <a:r>
              <a:rPr lang="en-US" sz="2000" dirty="0"/>
              <a:t>bits of suffix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ISP can assign each of the</a:t>
            </a:r>
            <a:r>
              <a:rPr lang="en-US" sz="2400" dirty="0">
                <a:solidFill>
                  <a:srgbClr val="FF0000"/>
                </a:solidFill>
              </a:rPr>
              <a:t> four (4) </a:t>
            </a:r>
            <a:r>
              <a:rPr lang="en-US" sz="2400" dirty="0"/>
              <a:t>classless prefixes to a subscriber</a:t>
            </a:r>
          </a:p>
          <a:p>
            <a:pPr eaLnBrk="1" hangingPunct="1">
              <a:lnSpc>
                <a:spcPct val="80000"/>
              </a:lnSpc>
            </a:pPr>
            <a:endParaRPr lang="en-US" sz="1600" dirty="0"/>
          </a:p>
          <a:p>
            <a:pPr eaLnBrk="1" hangingPunct="1">
              <a:lnSpc>
                <a:spcPct val="80000"/>
              </a:lnSpc>
            </a:pPr>
            <a:endParaRPr lang="en-US" sz="1800" dirty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Subnet and Classless Addressing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8"/>
          <a:stretch>
            <a:fillRect/>
          </a:stretch>
        </p:blipFill>
        <p:spPr bwMode="auto">
          <a:xfrm>
            <a:off x="1143000" y="685800"/>
            <a:ext cx="6940550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One key aspect of virtual network is single, uniform address format -&gt; seamless communication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Can't use hardware (MAC) addresses because different technologies have different address formats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Address format must be independent of any particular hardware address format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Sending host puts destination internet address in packet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Destination address can be interpreted by any intermediate router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Routers examine address and forward packet on to the destination 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Motivation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The classless and subnet addressing schemes require an additional piece of information: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A value that specifies the exact boundary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To mark the boundary, IP uses a </a:t>
            </a:r>
            <a:r>
              <a:rPr lang="en-US" sz="2000" dirty="0">
                <a:solidFill>
                  <a:srgbClr val="FF0000"/>
                </a:solidFill>
              </a:rPr>
              <a:t>32-bit</a:t>
            </a:r>
            <a:r>
              <a:rPr lang="en-US" sz="2000" dirty="0"/>
              <a:t> value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/>
              <a:t>known as an </a:t>
            </a:r>
            <a:r>
              <a:rPr lang="en-US" sz="1800" dirty="0">
                <a:solidFill>
                  <a:srgbClr val="FF0000"/>
                </a:solidFill>
              </a:rPr>
              <a:t>address mask</a:t>
            </a:r>
            <a:r>
              <a:rPr lang="en-US" sz="1800" dirty="0"/>
              <a:t>, also called a </a:t>
            </a:r>
            <a:r>
              <a:rPr lang="en-US" sz="1800" dirty="0">
                <a:solidFill>
                  <a:srgbClr val="FF0000"/>
                </a:solidFill>
              </a:rPr>
              <a:t>subnet mask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/>
              <a:t>A mask makes processing efficient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Hosts and routers compare the network prefix portion of the address to a value in their forwarding tables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Address Masks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Suppose a router is given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destination address, </a:t>
            </a:r>
            <a:r>
              <a:rPr lang="en-US" sz="2000">
                <a:solidFill>
                  <a:srgbClr val="FF0000"/>
                </a:solidFill>
              </a:rPr>
              <a:t>D</a:t>
            </a:r>
            <a:endParaRPr lang="en-US" sz="2000"/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network prefix represented as a </a:t>
            </a:r>
            <a:r>
              <a:rPr lang="en-US" sz="2000">
                <a:solidFill>
                  <a:srgbClr val="FF0000"/>
                </a:solidFill>
              </a:rPr>
              <a:t>32-bit</a:t>
            </a:r>
            <a:r>
              <a:rPr lang="en-US" sz="2000"/>
              <a:t> value, </a:t>
            </a:r>
            <a:r>
              <a:rPr lang="en-US" sz="2000">
                <a:solidFill>
                  <a:srgbClr val="FF0000"/>
                </a:solidFill>
              </a:rPr>
              <a:t>N</a:t>
            </a:r>
            <a:endParaRPr lang="en-US" sz="2000"/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</a:t>
            </a:r>
            <a:r>
              <a:rPr lang="en-US" sz="2000">
                <a:solidFill>
                  <a:srgbClr val="FF0000"/>
                </a:solidFill>
              </a:rPr>
              <a:t>32-bit</a:t>
            </a:r>
            <a:r>
              <a:rPr lang="en-US" sz="2000"/>
              <a:t> address mask, </a:t>
            </a:r>
            <a:r>
              <a:rPr lang="en-US" sz="2000">
                <a:solidFill>
                  <a:srgbClr val="FF0000"/>
                </a:solidFill>
              </a:rPr>
              <a:t>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Assume the top bits of </a:t>
            </a:r>
            <a:r>
              <a:rPr lang="en-US" sz="2400">
                <a:solidFill>
                  <a:srgbClr val="FF0000"/>
                </a:solidFill>
              </a:rPr>
              <a:t>N</a:t>
            </a:r>
            <a:r>
              <a:rPr lang="en-US" sz="2400"/>
              <a:t> contain a network prefix, and the remaining bits have been set to zero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To test whether the destination lies on the specified network, the router tests the condition: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	</a:t>
            </a:r>
            <a:r>
              <a:rPr lang="en-US" sz="2400" i="1"/>
              <a:t>N == (D &amp; M)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router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uses the mask with a “</a:t>
            </a:r>
            <a:r>
              <a:rPr lang="en-US" sz="2000">
                <a:solidFill>
                  <a:srgbClr val="FF0000"/>
                </a:solidFill>
              </a:rPr>
              <a:t>logical and (&amp;)</a:t>
            </a:r>
            <a:r>
              <a:rPr lang="en-US" sz="2000"/>
              <a:t>” operation to set the host bits of address </a:t>
            </a:r>
            <a:r>
              <a:rPr lang="en-US" sz="2000">
                <a:solidFill>
                  <a:srgbClr val="FF0000"/>
                </a:solidFill>
              </a:rPr>
              <a:t>D</a:t>
            </a:r>
            <a:r>
              <a:rPr lang="en-US" sz="2000"/>
              <a:t> to zero (0)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and then compares the result with the network prefix </a:t>
            </a:r>
            <a:r>
              <a:rPr lang="en-US" sz="2000">
                <a:solidFill>
                  <a:srgbClr val="FF0000"/>
                </a:solidFill>
              </a:rPr>
              <a:t>N</a:t>
            </a:r>
            <a:endParaRPr lang="en-US" sz="2000"/>
          </a:p>
          <a:p>
            <a:pPr eaLnBrk="1" hangingPunct="1">
              <a:lnSpc>
                <a:spcPct val="80000"/>
              </a:lnSpc>
            </a:pPr>
            <a:endParaRPr lang="en-US" sz="240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Address Masks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As an example: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Consider the following </a:t>
            </a:r>
            <a:r>
              <a:rPr lang="en-US" sz="2000">
                <a:solidFill>
                  <a:srgbClr val="FF0000"/>
                </a:solidFill>
              </a:rPr>
              <a:t>32-bit</a:t>
            </a:r>
            <a:r>
              <a:rPr lang="en-US" sz="2000"/>
              <a:t> network prefix: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i="1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/>
              <a:t>10000000   00001010   00000000   00000000 = 128.10.0.0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i="1"/>
          </a:p>
          <a:p>
            <a:pPr eaLnBrk="1" hangingPunct="1">
              <a:lnSpc>
                <a:spcPct val="90000"/>
              </a:lnSpc>
            </a:pPr>
            <a:r>
              <a:rPr lang="en-US" sz="2000"/>
              <a:t>Consider a 32-bit mask:</a:t>
            </a:r>
          </a:p>
          <a:p>
            <a:pPr eaLnBrk="1" hangingPunct="1">
              <a:lnSpc>
                <a:spcPct val="90000"/>
              </a:lnSpc>
            </a:pPr>
            <a:endParaRPr lang="en-US" sz="50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i="1"/>
              <a:t>	11111111   11111111   00000000   00000000 = 255.255.0.0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i="1"/>
          </a:p>
          <a:p>
            <a:pPr eaLnBrk="1" hangingPunct="1">
              <a:lnSpc>
                <a:spcPct val="90000"/>
              </a:lnSpc>
            </a:pPr>
            <a:r>
              <a:rPr lang="en-US" sz="2000"/>
              <a:t>Consider a 32-bit destination address, which has a</a:t>
            </a:r>
          </a:p>
          <a:p>
            <a:pPr eaLnBrk="1" hangingPunct="1">
              <a:lnSpc>
                <a:spcPct val="90000"/>
              </a:lnSpc>
            </a:pPr>
            <a:endParaRPr lang="en-US" sz="50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	</a:t>
            </a:r>
            <a:r>
              <a:rPr lang="en-US" sz="1800" i="1"/>
              <a:t>10000000   00001010   00000010   00000011 = 128.10.2.3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500" i="1"/>
          </a:p>
          <a:p>
            <a:pPr eaLnBrk="1" hangingPunct="1">
              <a:lnSpc>
                <a:spcPct val="90000"/>
              </a:lnSpc>
            </a:pPr>
            <a:r>
              <a:rPr lang="en-US" sz="2000"/>
              <a:t>A logical and between the destination address and the address mask extracts the high-order </a:t>
            </a:r>
            <a:r>
              <a:rPr lang="en-US" sz="2000">
                <a:solidFill>
                  <a:srgbClr val="FF0000"/>
                </a:solidFill>
              </a:rPr>
              <a:t>16-bits</a:t>
            </a:r>
          </a:p>
          <a:p>
            <a:pPr eaLnBrk="1" hangingPunct="1">
              <a:lnSpc>
                <a:spcPct val="90000"/>
              </a:lnSpc>
            </a:pPr>
            <a:endParaRPr lang="en-US" sz="50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	</a:t>
            </a:r>
            <a:r>
              <a:rPr lang="en-US" sz="1800" i="1"/>
              <a:t>10000000   00001010   00000000   00000000 = 128.10.0.0</a:t>
            </a:r>
          </a:p>
          <a:p>
            <a:pPr eaLnBrk="1" hangingPunct="1">
              <a:lnSpc>
                <a:spcPct val="90000"/>
              </a:lnSpc>
            </a:pPr>
            <a:endParaRPr lang="en-US" sz="2000" i="1"/>
          </a:p>
          <a:p>
            <a:pPr eaLnBrk="1" hangingPunct="1">
              <a:lnSpc>
                <a:spcPct val="90000"/>
              </a:lnSpc>
            </a:pPr>
            <a:endParaRPr lang="en-US" sz="20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Address Masks </a:t>
            </a:r>
            <a:r>
              <a:rPr lang="en-US" dirty="0" err="1"/>
              <a:t>cont</a:t>
            </a:r>
            <a:r>
              <a:rPr lang="en-US" dirty="0"/>
              <a:t>’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Classless Inter-Domain Routing (CIDR)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Make it easy for a human to specify a mask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Consider the mask needed for the example in Figure 21.4b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It  has </a:t>
            </a:r>
            <a:r>
              <a:rPr lang="en-US" sz="2000" dirty="0">
                <a:solidFill>
                  <a:srgbClr val="FF0000"/>
                </a:solidFill>
              </a:rPr>
              <a:t>26</a:t>
            </a:r>
            <a:r>
              <a:rPr lang="en-US" sz="2000" dirty="0"/>
              <a:t> bits of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s followed by </a:t>
            </a:r>
            <a:r>
              <a:rPr lang="en-US" sz="2000" dirty="0">
                <a:solidFill>
                  <a:srgbClr val="FF0000"/>
                </a:solidFill>
              </a:rPr>
              <a:t>6 </a:t>
            </a:r>
            <a:r>
              <a:rPr lang="en-US" sz="2000" dirty="0"/>
              <a:t>bits of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In dotted decimal, the mask is: </a:t>
            </a:r>
            <a:r>
              <a:rPr lang="en-US" sz="2000" i="1" dirty="0"/>
              <a:t>255.255.255.192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The general form -&gt; </a:t>
            </a:r>
            <a:r>
              <a:rPr lang="en-US" sz="2400" dirty="0" err="1">
                <a:solidFill>
                  <a:srgbClr val="FF0000"/>
                </a:solidFill>
              </a:rPr>
              <a:t>ddd.ddd.ddd.ddd</a:t>
            </a:r>
            <a:r>
              <a:rPr lang="en-US" sz="2400" dirty="0">
                <a:solidFill>
                  <a:srgbClr val="FF0000"/>
                </a:solidFill>
              </a:rPr>
              <a:t>/m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ddd</a:t>
            </a:r>
            <a:r>
              <a:rPr lang="en-US" sz="2000" dirty="0"/>
              <a:t> is the decimal value for an octet of the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 </a:t>
            </a:r>
            <a:r>
              <a:rPr lang="en-US" sz="2000" dirty="0"/>
              <a:t>is the number of one bits in the mask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E.g.: </a:t>
            </a:r>
            <a:r>
              <a:rPr lang="en-US" sz="2400" i="1" dirty="0"/>
              <a:t>192.5.48.69/26</a:t>
            </a:r>
            <a:r>
              <a:rPr lang="en-US" sz="2000" dirty="0"/>
              <a:t> specifies a mask of </a:t>
            </a:r>
            <a:r>
              <a:rPr lang="en-US" sz="2000" dirty="0">
                <a:solidFill>
                  <a:srgbClr val="FF0000"/>
                </a:solidFill>
              </a:rPr>
              <a:t>26</a:t>
            </a:r>
            <a:r>
              <a:rPr lang="en-US" sz="2000" dirty="0"/>
              <a:t> bits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CIDR Notation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452076"/>
              </p:ext>
            </p:extLst>
          </p:nvPr>
        </p:nvGraphicFramePr>
        <p:xfrm>
          <a:off x="457200" y="1692276"/>
          <a:ext cx="8229600" cy="73152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Figure 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tr1.cbsistatic.com/hub/i/2015/06/03/e12590c5-0987-11e5-940f-14feb5cc3d2a/subnetting_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5562600" cy="567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29401" y="1692276"/>
            <a:ext cx="2057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**Eight special numbers that reoccur when dealing with subnets:</a:t>
            </a:r>
          </a:p>
          <a:p>
            <a:r>
              <a:rPr lang="en-US" dirty="0">
                <a:solidFill>
                  <a:srgbClr val="FF0000"/>
                </a:solidFill>
              </a:rPr>
              <a:t>255, 254, 252, 248, 240, 224, 192, 128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1" y="44196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Useful links: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IP </a:t>
            </a:r>
            <a:r>
              <a:rPr lang="en-US" dirty="0" err="1">
                <a:hlinkClick r:id="rId3"/>
              </a:rPr>
              <a:t>subnetting</a:t>
            </a:r>
            <a:r>
              <a:rPr lang="en-US" dirty="0">
                <a:hlinkClick r:id="rId3"/>
              </a:rPr>
              <a:t> made easy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Subnet-calculate.com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07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/>
              <a:t>Assume an ISP has the following block </a:t>
            </a:r>
            <a:r>
              <a:rPr lang="en-US" sz="1800">
                <a:solidFill>
                  <a:srgbClr val="FF0000"/>
                </a:solidFill>
              </a:rPr>
              <a:t>128.211.0.0/16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Suppose the ISP has </a:t>
            </a:r>
            <a:r>
              <a:rPr lang="en-US" sz="1800">
                <a:solidFill>
                  <a:srgbClr val="FF0000"/>
                </a:solidFill>
              </a:rPr>
              <a:t>2</a:t>
            </a:r>
            <a:r>
              <a:rPr lang="en-US" sz="1800"/>
              <a:t> customers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one customer needs </a:t>
            </a:r>
            <a:r>
              <a:rPr lang="en-US" sz="1600">
                <a:solidFill>
                  <a:srgbClr val="FF0000"/>
                </a:solidFill>
              </a:rPr>
              <a:t>12</a:t>
            </a:r>
            <a:r>
              <a:rPr lang="en-US" sz="1600"/>
              <a:t> IP addresses and the other needs </a:t>
            </a:r>
            <a:r>
              <a:rPr lang="en-US" sz="1600">
                <a:solidFill>
                  <a:srgbClr val="FF0000"/>
                </a:solidFill>
              </a:rPr>
              <a:t>9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The ISP can assign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customer1 CIDR: </a:t>
            </a:r>
            <a:r>
              <a:rPr lang="en-US" sz="1600">
                <a:solidFill>
                  <a:srgbClr val="FF0000"/>
                </a:solidFill>
              </a:rPr>
              <a:t>128.211.0.16/28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customer2 CIDR: </a:t>
            </a:r>
            <a:r>
              <a:rPr lang="en-US" sz="1600">
                <a:solidFill>
                  <a:srgbClr val="FF0000"/>
                </a:solidFill>
              </a:rPr>
              <a:t>128.211.0.32/28</a:t>
            </a:r>
            <a:endParaRPr lang="en-US" sz="1600"/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both customers have the same mask size (28 bits), the prefixes differ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The binary value assigned to customer1 is: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/>
              <a:t>	</a:t>
            </a:r>
            <a:r>
              <a:rPr lang="en-US" sz="1600" i="1"/>
              <a:t>10000000   11010011   00000000   0001  0000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The binary value assigned to customer2 is: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600" i="1"/>
              <a:t>	10000000   11010011   00000000   0010  0000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There is no ambiguity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Each customer has a unique prefix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/>
              <a:t>More important, the ISP retains most of the original address block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400"/>
              <a:t> it can then allocate to other customers</a:t>
            </a:r>
          </a:p>
          <a:p>
            <a:pPr eaLnBrk="1" hangingPunct="1">
              <a:lnSpc>
                <a:spcPct val="80000"/>
              </a:lnSpc>
            </a:pPr>
            <a:endParaRPr lang="en-US" sz="18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 CIDR Example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Once CIDR prefix is given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the customer can assign host addresses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 </a:t>
            </a:r>
            <a:r>
              <a:rPr lang="en-US" sz="2000" dirty="0">
                <a:solidFill>
                  <a:srgbClr val="FF0000"/>
                </a:solidFill>
              </a:rPr>
              <a:t>128.211.0.16/28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Figure 21.6 illustrates </a:t>
            </a:r>
            <a:r>
              <a:rPr lang="en-US" sz="2400" dirty="0">
                <a:solidFill>
                  <a:srgbClr val="FF0000"/>
                </a:solidFill>
              </a:rPr>
              <a:t>4-bit </a:t>
            </a:r>
            <a:r>
              <a:rPr lang="en-US" sz="2400" dirty="0"/>
              <a:t>host address field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Avoid assigning the all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s and all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s host addresses 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Figure 21.6 illustrates a disadvantage of classless addressing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the host suffix can start on an arbitrary boundary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/>
              <a:t>E.g.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/>
              <a:t>Decimal values from </a:t>
            </a:r>
            <a:r>
              <a:rPr lang="en-US" sz="1800" dirty="0">
                <a:solidFill>
                  <a:srgbClr val="FF0000"/>
                </a:solidFill>
              </a:rPr>
              <a:t>128.211.0.17</a:t>
            </a:r>
            <a:r>
              <a:rPr lang="en-US" sz="1800" dirty="0"/>
              <a:t> through </a:t>
            </a:r>
            <a:r>
              <a:rPr lang="en-US" sz="1800" dirty="0">
                <a:solidFill>
                  <a:srgbClr val="FF0000"/>
                </a:solidFill>
              </a:rPr>
              <a:t>128.211.0.30</a:t>
            </a:r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CIDR Host Addresses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58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7"/>
          <a:stretch>
            <a:fillRect/>
          </a:stretch>
        </p:blipFill>
        <p:spPr bwMode="auto">
          <a:xfrm>
            <a:off x="914400" y="838200"/>
            <a:ext cx="7250113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IP defines a set of special address forms that are </a:t>
            </a:r>
            <a:r>
              <a:rPr lang="en-US">
                <a:solidFill>
                  <a:srgbClr val="FF0000"/>
                </a:solidFill>
              </a:rPr>
              <a:t>reserved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That is, special addresses are never assigned to hosts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This section describes both the </a:t>
            </a:r>
            <a:r>
              <a:rPr lang="en-US">
                <a:solidFill>
                  <a:srgbClr val="FF0000"/>
                </a:solidFill>
              </a:rPr>
              <a:t>syntax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semantics</a:t>
            </a:r>
            <a:r>
              <a:rPr lang="en-US"/>
              <a:t> of each </a:t>
            </a:r>
            <a:r>
              <a:rPr lang="en-US">
                <a:solidFill>
                  <a:srgbClr val="FF0000"/>
                </a:solidFill>
              </a:rPr>
              <a:t>special address</a:t>
            </a:r>
            <a:r>
              <a:rPr lang="en-US"/>
              <a:t> form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21.14.1  Network Address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21.14.2  Directed Broadcast Address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21.14.3  Limited Broadcast Address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21.14.4  This Computer Address 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21.14.5  Loopback Address   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Special IP Addresses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IP reserves host address </a:t>
            </a:r>
            <a:r>
              <a:rPr lang="en-US" sz="2400" dirty="0">
                <a:solidFill>
                  <a:srgbClr val="FF0000"/>
                </a:solidFill>
              </a:rPr>
              <a:t>zero</a:t>
            </a:r>
            <a:r>
              <a:rPr lang="en-US" sz="2000" dirty="0"/>
              <a:t> to denote a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E.g., the address </a:t>
            </a:r>
            <a:r>
              <a:rPr lang="en-US" sz="2400" dirty="0">
                <a:solidFill>
                  <a:srgbClr val="FF0000"/>
                </a:solidFill>
              </a:rPr>
              <a:t>128.211.0.16/28</a:t>
            </a:r>
            <a:r>
              <a:rPr lang="en-US" sz="2400" dirty="0"/>
              <a:t> denotes a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network address should never appear as the destination address in a packet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Network Address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Addressing in TCP/IP is specified by the </a:t>
            </a:r>
            <a:r>
              <a:rPr lang="en-US" sz="2400" i="1"/>
              <a:t>Internet Protocol</a:t>
            </a:r>
            <a:r>
              <a:rPr lang="en-US" sz="2400"/>
              <a:t> (IP) </a:t>
            </a:r>
          </a:p>
          <a:p>
            <a:pPr eaLnBrk="1" hangingPunct="1"/>
            <a:r>
              <a:rPr lang="en-US" sz="2400"/>
              <a:t>Each host is assigned a 32-bit number </a:t>
            </a:r>
          </a:p>
          <a:p>
            <a:pPr eaLnBrk="1" hangingPunct="1"/>
            <a:r>
              <a:rPr lang="en-US" sz="2400"/>
              <a:t>Called the </a:t>
            </a:r>
            <a:r>
              <a:rPr lang="en-US" sz="2400" i="1"/>
              <a:t>IP address</a:t>
            </a:r>
            <a:r>
              <a:rPr lang="en-US" sz="2400"/>
              <a:t> or </a:t>
            </a:r>
            <a:r>
              <a:rPr lang="en-US" sz="2400" i="1"/>
              <a:t>Internet address</a:t>
            </a:r>
            <a:r>
              <a:rPr lang="en-US" sz="2400"/>
              <a:t> </a:t>
            </a:r>
          </a:p>
          <a:p>
            <a:pPr eaLnBrk="1" hangingPunct="1"/>
            <a:r>
              <a:rPr lang="en-US" sz="2400"/>
              <a:t>Unique across entire Internet </a:t>
            </a:r>
          </a:p>
          <a:p>
            <a:pPr eaLnBrk="1" hangingPunct="1"/>
            <a:r>
              <a:rPr lang="en-US" sz="2400"/>
              <a:t>When sending a packet across the Internet, sender’s protocol software must specify </a:t>
            </a:r>
          </a:p>
          <a:p>
            <a:pPr lvl="1" eaLnBrk="1" hangingPunct="1"/>
            <a:r>
              <a:rPr lang="en-US" sz="2000"/>
              <a:t>its own 32-bit IP address (the source address) </a:t>
            </a:r>
          </a:p>
          <a:p>
            <a:pPr lvl="1" eaLnBrk="1" hangingPunct="1"/>
            <a:r>
              <a:rPr lang="en-US" sz="2000"/>
              <a:t>and the address of the intended recipient (the destination address)</a:t>
            </a:r>
          </a:p>
          <a:p>
            <a:pPr eaLnBrk="1" hangingPunct="1"/>
            <a:endParaRPr lang="en-US" sz="2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TCP/IP addresses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To simplify broadcasting (send to all)</a:t>
            </a:r>
          </a:p>
          <a:p>
            <a:pPr lvl="1" eaLnBrk="1" hangingPunct="1"/>
            <a:r>
              <a:rPr lang="en-US" sz="2000" dirty="0"/>
              <a:t>IP defines a directed broadcast address for each physical network</a:t>
            </a:r>
          </a:p>
          <a:p>
            <a:pPr eaLnBrk="1" hangingPunct="1"/>
            <a:r>
              <a:rPr lang="en-US" sz="2400" dirty="0"/>
              <a:t>When a packet is sent to a network's directed broadcast</a:t>
            </a:r>
          </a:p>
          <a:p>
            <a:pPr lvl="1" eaLnBrk="1" hangingPunct="1"/>
            <a:r>
              <a:rPr lang="en-US" sz="2000" dirty="0"/>
              <a:t>a single copy of the packet travels across the Internet </a:t>
            </a:r>
          </a:p>
          <a:p>
            <a:pPr lvl="2" eaLnBrk="1" hangingPunct="1"/>
            <a:r>
              <a:rPr lang="en-US" sz="1800" dirty="0"/>
              <a:t>until it reaches the specified network</a:t>
            </a:r>
          </a:p>
          <a:p>
            <a:pPr lvl="1" eaLnBrk="1" hangingPunct="1"/>
            <a:r>
              <a:rPr lang="en-US" sz="2000" dirty="0"/>
              <a:t>the packet is then delivered to all hosts on the network</a:t>
            </a:r>
          </a:p>
          <a:p>
            <a:pPr eaLnBrk="1" hangingPunct="1"/>
            <a:r>
              <a:rPr lang="en-US" sz="2400" dirty="0"/>
              <a:t>The directed broadcast address for a network is formed by adding a suffix that consists of all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 bits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Directed Broadcast Address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How does broadcast work?</a:t>
            </a:r>
          </a:p>
          <a:p>
            <a:pPr eaLnBrk="1" hangingPunct="1"/>
            <a:r>
              <a:rPr lang="en-US"/>
              <a:t>If network hardware supports broadcast</a:t>
            </a:r>
          </a:p>
          <a:p>
            <a:pPr lvl="1" eaLnBrk="1" hangingPunct="1"/>
            <a:r>
              <a:rPr lang="en-US"/>
              <a:t>a directed broadcast will be delivered using the hardware broadcast capability</a:t>
            </a:r>
          </a:p>
          <a:p>
            <a:pPr eaLnBrk="1" hangingPunct="1"/>
            <a:r>
              <a:rPr lang="en-US"/>
              <a:t>If a particular network does not have hardware support for broadcast</a:t>
            </a:r>
          </a:p>
          <a:p>
            <a:pPr lvl="1" eaLnBrk="1" hangingPunct="1"/>
            <a:r>
              <a:rPr lang="en-US" sz="2000"/>
              <a:t> </a:t>
            </a:r>
            <a:r>
              <a:rPr lang="en-US"/>
              <a:t>software must send a separate copy of the packet to each host on the network</a:t>
            </a:r>
          </a:p>
          <a:p>
            <a:pPr eaLnBrk="1" hangingPunct="1"/>
            <a:endParaRPr lang="en-US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Directed Broadcast Address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Limited broadcast </a:t>
            </a:r>
            <a:r>
              <a:rPr lang="en-US" sz="2400" dirty="0"/>
              <a:t>refers to a broadcast on a directly-connected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Limited broadcast is used during </a:t>
            </a:r>
            <a:r>
              <a:rPr lang="en-US" sz="2400" dirty="0">
                <a:solidFill>
                  <a:srgbClr val="FF0000"/>
                </a:solidFill>
              </a:rPr>
              <a:t>system startup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IP reserves the address consisting of </a:t>
            </a:r>
            <a:r>
              <a:rPr lang="en-US" sz="2400" dirty="0">
                <a:solidFill>
                  <a:srgbClr val="FF0000"/>
                </a:solidFill>
              </a:rPr>
              <a:t>32-bits</a:t>
            </a:r>
            <a:r>
              <a:rPr lang="en-US" sz="2400" dirty="0"/>
              <a:t> of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s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IP will broadcast any packet sent to the all-1s address across the local network</a:t>
            </a:r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/>
              <a:t>Limited Broadcast Address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 computer needs to know its IP address </a:t>
            </a:r>
          </a:p>
          <a:p>
            <a:pPr eaLnBrk="1" hangingPunct="1"/>
            <a:r>
              <a:rPr lang="en-US" sz="2400" dirty="0"/>
              <a:t>When the computer boots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startup protocols </a:t>
            </a:r>
            <a:r>
              <a:rPr lang="en-US" sz="2000" dirty="0"/>
              <a:t>also use an IP to communicate</a:t>
            </a:r>
          </a:p>
          <a:p>
            <a:pPr eaLnBrk="1" hangingPunct="1"/>
            <a:r>
              <a:rPr lang="en-US" sz="2400" dirty="0"/>
              <a:t>When using such startup protocols</a:t>
            </a:r>
          </a:p>
          <a:p>
            <a:pPr lvl="1" eaLnBrk="1" hangingPunct="1"/>
            <a:r>
              <a:rPr lang="en-US" sz="2000" dirty="0"/>
              <a:t>IP reserves the address that consists of all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s to mean </a:t>
            </a:r>
            <a:r>
              <a:rPr lang="en-US" sz="2000" dirty="0">
                <a:solidFill>
                  <a:srgbClr val="FF0000"/>
                </a:solidFill>
              </a:rPr>
              <a:t>this computer</a:t>
            </a:r>
          </a:p>
          <a:p>
            <a:pPr lvl="1" eaLnBrk="1" hangingPunct="1"/>
            <a:endParaRPr lang="en-US" sz="2000" dirty="0"/>
          </a:p>
          <a:p>
            <a:pPr eaLnBrk="1" hangingPunct="1"/>
            <a:endParaRPr lang="en-US" sz="2400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This Computer Address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Loopback</a:t>
            </a:r>
            <a:r>
              <a:rPr lang="en-US" sz="2400" dirty="0"/>
              <a:t> address used to test network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Used for preliminary debugging for two application programs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programs Use a loopback address when communicating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one application sends data to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data travels entire protocol stack to the IP software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400" dirty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Loopback</a:t>
            </a:r>
            <a:r>
              <a:rPr lang="en-US" sz="3200" dirty="0"/>
              <a:t> </a:t>
            </a:r>
            <a:r>
              <a:rPr lang="en-US" sz="3600" dirty="0"/>
              <a:t>Address</a:t>
            </a:r>
            <a:endParaRPr lang="en-US"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A programmer can test the </a:t>
            </a:r>
            <a:r>
              <a:rPr lang="en-US" sz="2400" dirty="0">
                <a:solidFill>
                  <a:srgbClr val="FF0000"/>
                </a:solidFill>
              </a:rPr>
              <a:t>program logic </a:t>
            </a:r>
            <a:r>
              <a:rPr lang="en-US" sz="2400" dirty="0"/>
              <a:t>quickly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IP reserves the network prefix </a:t>
            </a:r>
            <a:r>
              <a:rPr lang="en-US" sz="2400" dirty="0">
                <a:solidFill>
                  <a:srgbClr val="FF0000"/>
                </a:solidFill>
              </a:rPr>
              <a:t>127/8</a:t>
            </a:r>
            <a:r>
              <a:rPr lang="en-US" sz="2400" dirty="0"/>
              <a:t> for use with loopback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host address used with </a:t>
            </a:r>
            <a:r>
              <a:rPr lang="en-US" sz="2400" dirty="0">
                <a:solidFill>
                  <a:srgbClr val="FF0000"/>
                </a:solidFill>
              </a:rPr>
              <a:t>127 </a:t>
            </a:r>
            <a:r>
              <a:rPr lang="en-US" sz="2400" dirty="0"/>
              <a:t>is irrelevant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all host addresses are treated the same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programmers often use host number </a:t>
            </a:r>
            <a:r>
              <a:rPr lang="en-US" sz="2000" dirty="0">
                <a:solidFill>
                  <a:srgbClr val="FF0000"/>
                </a:solidFill>
              </a:rPr>
              <a:t>1 -&gt; 127.0.0.1</a:t>
            </a: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During loopback testing no packets ever leave a computer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loopback address never appears in a packet traveling across a network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/>
              <a:t>Loopback Address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772400" cy="1752600"/>
          </a:xfrm>
        </p:spPr>
        <p:txBody>
          <a:bodyPr/>
          <a:lstStyle/>
          <a:p>
            <a:pPr eaLnBrk="1" hangingPunct="1"/>
            <a:r>
              <a:rPr lang="en-US" sz="2000"/>
              <a:t>Select address class for each network depending on expected number of hosts </a:t>
            </a:r>
          </a:p>
          <a:p>
            <a:pPr eaLnBrk="1" hangingPunct="1"/>
            <a:r>
              <a:rPr lang="en-US" sz="2000"/>
              <a:t>Assign network numbers from appropriate classes </a:t>
            </a:r>
          </a:p>
          <a:p>
            <a:pPr eaLnBrk="1" hangingPunct="1"/>
            <a:r>
              <a:rPr lang="en-US" sz="2000"/>
              <a:t>Assign host suffixes to form internet addresses for all hosts 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700"/>
              <a:t>Example</a:t>
            </a:r>
            <a:r>
              <a:rPr lang="en-US"/>
              <a:t> </a:t>
            </a:r>
          </a:p>
        </p:txBody>
      </p:sp>
      <p:pic>
        <p:nvPicPr>
          <p:cNvPr id="45061" name="Picture 6" descr="f16_6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32668"/>
            <a:ext cx="57150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0" y="785813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Special IP addresses </a:t>
            </a:r>
          </a:p>
        </p:txBody>
      </p:sp>
      <p:pic>
        <p:nvPicPr>
          <p:cNvPr id="46084" name="Picture 6" descr="f16_7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905000"/>
            <a:ext cx="86058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Two or more IP addresses per router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A router has connections to multiple physical networks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Each IP address contains a prefix that specifies a physical network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Each address identifies a connection between a computer and a network</a:t>
            </a:r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/>
              <a:t>Routers and the IP Addressing Principle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77724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 dirty="0"/>
              <a:t>IP address depends on network address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What about routers - connected to two networks?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IP address specifies an </a:t>
            </a:r>
            <a:r>
              <a:rPr lang="en-US" sz="1800" i="1" dirty="0"/>
              <a:t>interface</a:t>
            </a:r>
            <a:r>
              <a:rPr lang="en-US" sz="1800" dirty="0"/>
              <a:t>, or network attachment point, </a:t>
            </a:r>
            <a:r>
              <a:rPr lang="en-US" sz="1800" i="1" dirty="0"/>
              <a:t>not</a:t>
            </a:r>
            <a:r>
              <a:rPr lang="en-US" sz="1800" dirty="0"/>
              <a:t> a computer </a:t>
            </a:r>
          </a:p>
          <a:p>
            <a:pPr eaLnBrk="1" hangingPunct="1">
              <a:lnSpc>
                <a:spcPct val="90000"/>
              </a:lnSpc>
            </a:pPr>
            <a:r>
              <a:rPr lang="en-US" sz="1800" dirty="0"/>
              <a:t>Router has multiple IP addresses - one for each interface 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Routers and IP addressing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24200"/>
            <a:ext cx="5362875" cy="3293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Each IP address is divided into a prefix and a suffix </a:t>
            </a:r>
          </a:p>
          <a:p>
            <a:pPr lvl="1" eaLnBrk="1" hangingPunct="1"/>
            <a:r>
              <a:rPr lang="en-US"/>
              <a:t>Prefix identifies network to which computer is attached -&gt; network (+ sub network) address</a:t>
            </a:r>
          </a:p>
          <a:p>
            <a:pPr lvl="1" eaLnBrk="1" hangingPunct="1"/>
            <a:r>
              <a:rPr lang="en-US"/>
              <a:t>Suffix identifies computer within that network  -&gt; host address</a:t>
            </a:r>
          </a:p>
          <a:p>
            <a:pPr eaLnBrk="1" hangingPunct="1"/>
            <a:r>
              <a:rPr lang="en-US"/>
              <a:t>Address format makes routing efficient </a:t>
            </a:r>
          </a:p>
          <a:p>
            <a:pPr lvl="1" eaLnBrk="1" hangingPunct="1"/>
            <a:r>
              <a:rPr lang="en-US"/>
              <a:t>Routers look for network address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IP address hierarchy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sz="2400"/>
              <a:t>The basic IP configuration:</a:t>
            </a:r>
          </a:p>
          <a:p>
            <a:pPr lvl="1" eaLnBrk="1" hangingPunct="1"/>
            <a:r>
              <a:rPr lang="en-US" sz="2100"/>
              <a:t>The IP address</a:t>
            </a:r>
          </a:p>
          <a:p>
            <a:pPr lvl="1" eaLnBrk="1" hangingPunct="1"/>
            <a:r>
              <a:rPr lang="en-US" sz="2100"/>
              <a:t>The subnet mask</a:t>
            </a:r>
          </a:p>
          <a:p>
            <a:pPr lvl="1" eaLnBrk="1" hangingPunct="1"/>
            <a:r>
              <a:rPr lang="en-US" sz="2100"/>
              <a:t>The default gateway</a:t>
            </a:r>
          </a:p>
          <a:p>
            <a:pPr lvl="1" eaLnBrk="1" hangingPunct="1"/>
            <a:endParaRPr lang="en-US" sz="21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The default gateway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7813"/>
            <a:ext cx="8229600" cy="11398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Assigning IP addresses</a:t>
            </a:r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685800" y="1752600"/>
            <a:ext cx="77724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All devices on a subnet must share the same network ID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Subnets must have different network Ids than each other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Nodes on a local subnet must have unique node Ids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Node Ids on a remote subnet can duplicate node Ids on the local subnet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127.0.0.1 is reserved for loopback testing and can’t be used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</a:rPr>
              <a:t>The node address can’t be all ones or all zeros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Non-routable IP address ranges:</a:t>
            </a:r>
          </a:p>
          <a:p>
            <a:pPr lvl="1" eaLnBrk="1" hangingPunct="1"/>
            <a:r>
              <a:rPr lang="en-US"/>
              <a:t>10.0.0.0  ~ 10.255.255.255</a:t>
            </a:r>
          </a:p>
          <a:p>
            <a:pPr lvl="1" eaLnBrk="1" hangingPunct="1"/>
            <a:r>
              <a:rPr lang="en-US"/>
              <a:t>168.254.0.0 ~ 168.254.255.255</a:t>
            </a:r>
          </a:p>
          <a:p>
            <a:pPr lvl="1" eaLnBrk="1" hangingPunct="1"/>
            <a:r>
              <a:rPr lang="en-US"/>
              <a:t>172.16.0.0 ~ 172.31.255.255</a:t>
            </a:r>
          </a:p>
          <a:p>
            <a:pPr lvl="1" eaLnBrk="1" hangingPunct="1"/>
            <a:r>
              <a:rPr lang="en-US"/>
              <a:t>192.168.0.0. ~ 192.168.255.255</a:t>
            </a:r>
          </a:p>
          <a:p>
            <a:pPr eaLnBrk="1" hangingPunct="1"/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/>
              <a:t>Assigning IP addresses cont’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/>
              <a:t>	1. Subnetting 192.168.10.0 into 4 subnets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subnet mask? =&gt; 255.255.255.192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2. Calculating base network Ids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/>
              <a:t>	203.121.45.6/22 = 203.121.44.0, 224.210.100.5.18 = 224.210.64.0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Subnetting example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Can a host connect to multiple networks? Yes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A host computer with multiple network connections is said to be </a:t>
            </a:r>
            <a:r>
              <a:rPr lang="en-US" sz="2000">
                <a:solidFill>
                  <a:srgbClr val="FF0000"/>
                </a:solidFill>
              </a:rPr>
              <a:t>multi-homed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Multi-homing is sometimes used to increase </a:t>
            </a:r>
            <a:r>
              <a:rPr lang="en-US" sz="2000">
                <a:solidFill>
                  <a:srgbClr val="FF0000"/>
                </a:solidFill>
              </a:rPr>
              <a:t>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if one network fails, the host can still reach the Internet through the second connection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Alternatively, multi-homing is used to increase </a:t>
            </a:r>
            <a:r>
              <a:rPr lang="en-US" sz="2000">
                <a:solidFill>
                  <a:srgbClr val="FF0000"/>
                </a:solidFill>
              </a:rPr>
              <a:t>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connections to multiple networks can make it possible to send traffic directly and avoid routers, which are sometimes congested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Like a router, a multi-homed host has multiple protocol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 one for each network connection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Multi-homed hosts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Every network (LAN) in a TCP/IP internet is assigned a unique </a:t>
            </a:r>
            <a:r>
              <a:rPr lang="en-US" i="1"/>
              <a:t>network number</a:t>
            </a:r>
            <a:r>
              <a:rPr lang="en-US"/>
              <a:t> that must be coordinated globally</a:t>
            </a:r>
          </a:p>
          <a:p>
            <a:pPr eaLnBrk="1" hangingPunct="1"/>
            <a:r>
              <a:rPr lang="en-US"/>
              <a:t>Each host on a specific network is assigned a </a:t>
            </a:r>
            <a:r>
              <a:rPr lang="en-US" i="1"/>
              <a:t>host number</a:t>
            </a:r>
            <a:r>
              <a:rPr lang="en-US"/>
              <a:t> or </a:t>
            </a:r>
            <a:r>
              <a:rPr lang="en-US" i="1"/>
              <a:t>host address</a:t>
            </a:r>
            <a:r>
              <a:rPr lang="en-US"/>
              <a:t> that is unique </a:t>
            </a:r>
            <a:r>
              <a:rPr lang="en-US" i="1"/>
              <a:t>within that network</a:t>
            </a:r>
            <a:r>
              <a:rPr lang="en-US"/>
              <a:t> </a:t>
            </a:r>
          </a:p>
          <a:p>
            <a:pPr eaLnBrk="1" hangingPunct="1"/>
            <a:r>
              <a:rPr lang="en-US"/>
              <a:t>Host address may be reused and should be managed locally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Network and host numbers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Network numbers are unique </a:t>
            </a:r>
          </a:p>
          <a:p>
            <a:pPr eaLnBrk="1" hangingPunct="1"/>
            <a:r>
              <a:rPr lang="en-US" dirty="0"/>
              <a:t>IP address = Network number (prefix) + Host address (suffix)</a:t>
            </a:r>
          </a:p>
          <a:p>
            <a:pPr eaLnBrk="1" hangingPunct="1"/>
            <a:r>
              <a:rPr lang="en-US" dirty="0"/>
              <a:t>Host addresses may be reused on different networks</a:t>
            </a:r>
          </a:p>
          <a:p>
            <a:pPr eaLnBrk="1" hangingPunct="1"/>
            <a:r>
              <a:rPr lang="en-US" dirty="0"/>
              <a:t>Assignment of network numbers must be coordinated </a:t>
            </a:r>
            <a:r>
              <a:rPr lang="en-US" dirty="0">
                <a:solidFill>
                  <a:srgbClr val="FF0000"/>
                </a:solidFill>
              </a:rPr>
              <a:t>globally</a:t>
            </a:r>
          </a:p>
          <a:p>
            <a:pPr eaLnBrk="1" hangingPunct="1"/>
            <a:r>
              <a:rPr lang="en-US" dirty="0"/>
              <a:t>Assignment of host addresses can be managed </a:t>
            </a:r>
            <a:r>
              <a:rPr lang="en-US" dirty="0">
                <a:solidFill>
                  <a:srgbClr val="FF0000"/>
                </a:solidFill>
              </a:rPr>
              <a:t>locally</a:t>
            </a:r>
            <a:r>
              <a:rPr lang="en-US" dirty="0"/>
              <a:t> 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Properties of IP addresses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19200"/>
          </a:xfrm>
        </p:spPr>
        <p:txBody>
          <a:bodyPr/>
          <a:lstStyle/>
          <a:p>
            <a:pPr eaLnBrk="1" hangingPunct="1"/>
            <a:r>
              <a:rPr lang="en-US" dirty="0"/>
              <a:t>Make sense </a:t>
            </a:r>
            <a:r>
              <a:rPr lang="en-US" dirty="0">
                <a:solidFill>
                  <a:srgbClr val="FF0000"/>
                </a:solidFill>
              </a:rPr>
              <a:t>only when </a:t>
            </a:r>
            <a:r>
              <a:rPr lang="en-US" dirty="0"/>
              <a:t>it is converted to a binary number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Properties of IP addresses cont’</a:t>
            </a: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3733800" y="3276600"/>
            <a:ext cx="381000" cy="3810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R</a:t>
            </a:r>
          </a:p>
        </p:txBody>
      </p:sp>
      <p:sp>
        <p:nvSpPr>
          <p:cNvPr id="8" name="Cloud 7"/>
          <p:cNvSpPr/>
          <p:nvPr/>
        </p:nvSpPr>
        <p:spPr bwMode="auto">
          <a:xfrm>
            <a:off x="5105400" y="3352800"/>
            <a:ext cx="1524000" cy="533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LAN B</a:t>
            </a:r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1219200" y="38862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1447800" y="41910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Rectangle 10"/>
          <p:cNvSpPr>
            <a:spLocks noChangeArrowheads="1"/>
          </p:cNvSpPr>
          <p:nvPr/>
        </p:nvSpPr>
        <p:spPr bwMode="auto">
          <a:xfrm>
            <a:off x="1752600" y="44196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0" name="Rectangle 11"/>
          <p:cNvSpPr>
            <a:spLocks noChangeArrowheads="1"/>
          </p:cNvSpPr>
          <p:nvPr/>
        </p:nvSpPr>
        <p:spPr bwMode="auto">
          <a:xfrm>
            <a:off x="2209800" y="45720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1" name="Rectangle 12"/>
          <p:cNvSpPr>
            <a:spLocks noChangeArrowheads="1"/>
          </p:cNvSpPr>
          <p:nvPr/>
        </p:nvSpPr>
        <p:spPr bwMode="auto">
          <a:xfrm>
            <a:off x="2514600" y="45720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72" name="Rectangle 13"/>
          <p:cNvSpPr>
            <a:spLocks noChangeArrowheads="1"/>
          </p:cNvSpPr>
          <p:nvPr/>
        </p:nvSpPr>
        <p:spPr bwMode="auto">
          <a:xfrm>
            <a:off x="2971800" y="4343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373" name="Straight Connector 21"/>
          <p:cNvCxnSpPr>
            <a:cxnSpLocks noChangeShapeType="1"/>
            <a:stCxn id="15372" idx="0"/>
          </p:cNvCxnSpPr>
          <p:nvPr/>
        </p:nvCxnSpPr>
        <p:spPr bwMode="auto">
          <a:xfrm rot="16200000" flipV="1">
            <a:off x="2590800" y="3810000"/>
            <a:ext cx="3810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Straight Connector 23"/>
          <p:cNvCxnSpPr>
            <a:cxnSpLocks noChangeShapeType="1"/>
            <a:stCxn id="15371" idx="0"/>
          </p:cNvCxnSpPr>
          <p:nvPr/>
        </p:nvCxnSpPr>
        <p:spPr bwMode="auto">
          <a:xfrm rot="16200000" flipV="1">
            <a:off x="2247900" y="4152900"/>
            <a:ext cx="609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Straight Connector 25"/>
          <p:cNvCxnSpPr>
            <a:cxnSpLocks noChangeShapeType="1"/>
            <a:stCxn id="15370" idx="0"/>
          </p:cNvCxnSpPr>
          <p:nvPr/>
        </p:nvCxnSpPr>
        <p:spPr bwMode="auto">
          <a:xfrm rot="16200000" flipV="1">
            <a:off x="1981200" y="4191000"/>
            <a:ext cx="6096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Straight Connector 26"/>
          <p:cNvCxnSpPr>
            <a:cxnSpLocks noChangeShapeType="1"/>
            <a:stCxn id="15367" idx="0"/>
          </p:cNvCxnSpPr>
          <p:nvPr/>
        </p:nvCxnSpPr>
        <p:spPr bwMode="auto">
          <a:xfrm rot="5400000" flipH="1" flipV="1">
            <a:off x="1714500" y="3543300"/>
            <a:ext cx="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Straight Connector 27"/>
          <p:cNvCxnSpPr>
            <a:cxnSpLocks noChangeShapeType="1"/>
            <a:stCxn id="15368" idx="0"/>
          </p:cNvCxnSpPr>
          <p:nvPr/>
        </p:nvCxnSpPr>
        <p:spPr bwMode="auto">
          <a:xfrm rot="5400000" flipH="1" flipV="1">
            <a:off x="1638300" y="3848100"/>
            <a:ext cx="3048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Straight Connector 38"/>
          <p:cNvCxnSpPr>
            <a:cxnSpLocks noChangeShapeType="1"/>
          </p:cNvCxnSpPr>
          <p:nvPr/>
        </p:nvCxnSpPr>
        <p:spPr bwMode="auto">
          <a:xfrm rot="5400000" flipH="1" flipV="1">
            <a:off x="1828800" y="4114800"/>
            <a:ext cx="4572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9" name="Rectangle 40"/>
          <p:cNvSpPr>
            <a:spLocks noChangeArrowheads="1"/>
          </p:cNvSpPr>
          <p:nvPr/>
        </p:nvSpPr>
        <p:spPr bwMode="auto">
          <a:xfrm>
            <a:off x="4648200" y="38100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0" name="Rectangle 41"/>
          <p:cNvSpPr>
            <a:spLocks noChangeArrowheads="1"/>
          </p:cNvSpPr>
          <p:nvPr/>
        </p:nvSpPr>
        <p:spPr bwMode="auto">
          <a:xfrm>
            <a:off x="4876800" y="41148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Rectangle 42"/>
          <p:cNvSpPr>
            <a:spLocks noChangeArrowheads="1"/>
          </p:cNvSpPr>
          <p:nvPr/>
        </p:nvSpPr>
        <p:spPr bwMode="auto">
          <a:xfrm>
            <a:off x="5181600" y="43434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2" name="Rectangle 43"/>
          <p:cNvSpPr>
            <a:spLocks noChangeArrowheads="1"/>
          </p:cNvSpPr>
          <p:nvPr/>
        </p:nvSpPr>
        <p:spPr bwMode="auto">
          <a:xfrm>
            <a:off x="5638800" y="44958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3" name="Rectangle 44"/>
          <p:cNvSpPr>
            <a:spLocks noChangeArrowheads="1"/>
          </p:cNvSpPr>
          <p:nvPr/>
        </p:nvSpPr>
        <p:spPr bwMode="auto">
          <a:xfrm>
            <a:off x="5943600" y="44958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4" name="Rectangle 45"/>
          <p:cNvSpPr>
            <a:spLocks noChangeArrowheads="1"/>
          </p:cNvSpPr>
          <p:nvPr/>
        </p:nvSpPr>
        <p:spPr bwMode="auto">
          <a:xfrm>
            <a:off x="6400800" y="4267200"/>
            <a:ext cx="304800" cy="2286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5385" name="Straight Connector 46"/>
          <p:cNvCxnSpPr>
            <a:cxnSpLocks noChangeShapeType="1"/>
            <a:stCxn id="15384" idx="0"/>
          </p:cNvCxnSpPr>
          <p:nvPr/>
        </p:nvCxnSpPr>
        <p:spPr bwMode="auto">
          <a:xfrm rot="16200000" flipV="1">
            <a:off x="6019800" y="3733800"/>
            <a:ext cx="38100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6" name="Straight Connector 47"/>
          <p:cNvCxnSpPr>
            <a:cxnSpLocks noChangeShapeType="1"/>
            <a:stCxn id="15383" idx="0"/>
          </p:cNvCxnSpPr>
          <p:nvPr/>
        </p:nvCxnSpPr>
        <p:spPr bwMode="auto">
          <a:xfrm rot="16200000" flipV="1">
            <a:off x="5676900" y="4076700"/>
            <a:ext cx="6096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7" name="Straight Connector 48"/>
          <p:cNvCxnSpPr>
            <a:cxnSpLocks noChangeShapeType="1"/>
            <a:stCxn id="15382" idx="0"/>
          </p:cNvCxnSpPr>
          <p:nvPr/>
        </p:nvCxnSpPr>
        <p:spPr bwMode="auto">
          <a:xfrm rot="16200000" flipV="1">
            <a:off x="5410200" y="4114800"/>
            <a:ext cx="6096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Straight Connector 49"/>
          <p:cNvCxnSpPr>
            <a:cxnSpLocks noChangeShapeType="1"/>
            <a:stCxn id="15379" idx="0"/>
          </p:cNvCxnSpPr>
          <p:nvPr/>
        </p:nvCxnSpPr>
        <p:spPr bwMode="auto">
          <a:xfrm rot="5400000" flipH="1" flipV="1">
            <a:off x="5143500" y="3467100"/>
            <a:ext cx="0" cy="685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Straight Connector 50"/>
          <p:cNvCxnSpPr>
            <a:cxnSpLocks noChangeShapeType="1"/>
            <a:stCxn id="15380" idx="0"/>
          </p:cNvCxnSpPr>
          <p:nvPr/>
        </p:nvCxnSpPr>
        <p:spPr bwMode="auto">
          <a:xfrm rot="5400000" flipH="1" flipV="1">
            <a:off x="5067300" y="3771900"/>
            <a:ext cx="304800" cy="381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0" name="Straight Connector 51"/>
          <p:cNvCxnSpPr>
            <a:cxnSpLocks noChangeShapeType="1"/>
          </p:cNvCxnSpPr>
          <p:nvPr/>
        </p:nvCxnSpPr>
        <p:spPr bwMode="auto">
          <a:xfrm rot="5400000" flipH="1" flipV="1">
            <a:off x="5257800" y="4038600"/>
            <a:ext cx="4572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1" name="Straight Connector 53"/>
          <p:cNvCxnSpPr>
            <a:cxnSpLocks noChangeShapeType="1"/>
            <a:stCxn id="15365" idx="1"/>
          </p:cNvCxnSpPr>
          <p:nvPr/>
        </p:nvCxnSpPr>
        <p:spPr bwMode="auto">
          <a:xfrm rot="10800000" flipV="1">
            <a:off x="3046413" y="3467100"/>
            <a:ext cx="687387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92" name="Straight Connector 55"/>
          <p:cNvCxnSpPr>
            <a:cxnSpLocks noChangeShapeType="1"/>
            <a:stCxn id="15365" idx="3"/>
            <a:endCxn id="8" idx="2"/>
          </p:cNvCxnSpPr>
          <p:nvPr/>
        </p:nvCxnSpPr>
        <p:spPr bwMode="auto">
          <a:xfrm>
            <a:off x="4114800" y="3467100"/>
            <a:ext cx="995363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3" name="Curved Right Arrow 56"/>
          <p:cNvSpPr>
            <a:spLocks noChangeArrowheads="1"/>
          </p:cNvSpPr>
          <p:nvPr/>
        </p:nvSpPr>
        <p:spPr bwMode="auto">
          <a:xfrm>
            <a:off x="4191000" y="4343400"/>
            <a:ext cx="381000" cy="9144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4" name="TextBox 57"/>
          <p:cNvSpPr txBox="1">
            <a:spLocks noChangeArrowheads="1"/>
          </p:cNvSpPr>
          <p:nvPr/>
        </p:nvSpPr>
        <p:spPr bwMode="auto">
          <a:xfrm>
            <a:off x="4572000" y="4953000"/>
            <a:ext cx="2971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1600"/>
              <a:t>All these stations share the same network ID but have unique host address in LAN B (network ID + host address)</a:t>
            </a:r>
          </a:p>
        </p:txBody>
      </p:sp>
      <p:sp>
        <p:nvSpPr>
          <p:cNvPr id="15395" name="Freeform 58"/>
          <p:cNvSpPr>
            <a:spLocks/>
          </p:cNvSpPr>
          <p:nvPr/>
        </p:nvSpPr>
        <p:spPr bwMode="auto">
          <a:xfrm>
            <a:off x="4267200" y="3630613"/>
            <a:ext cx="2771775" cy="1246187"/>
          </a:xfrm>
          <a:custGeom>
            <a:avLst/>
            <a:gdLst>
              <a:gd name="T0" fmla="*/ 2344562 w 2643059"/>
              <a:gd name="T1" fmla="*/ 371035 h 1222601"/>
              <a:gd name="T2" fmla="*/ 1354648 w 2643059"/>
              <a:gd name="T3" fmla="*/ 356139 h 1222601"/>
              <a:gd name="T4" fmla="*/ 1062542 w 2643059"/>
              <a:gd name="T5" fmla="*/ 326348 h 1222601"/>
              <a:gd name="T6" fmla="*/ 1013859 w 2643059"/>
              <a:gd name="T7" fmla="*/ 296556 h 1222601"/>
              <a:gd name="T8" fmla="*/ 965174 w 2643059"/>
              <a:gd name="T9" fmla="*/ 281660 h 1222601"/>
              <a:gd name="T10" fmla="*/ 900261 w 2643059"/>
              <a:gd name="T11" fmla="*/ 236972 h 1222601"/>
              <a:gd name="T12" fmla="*/ 867804 w 2643059"/>
              <a:gd name="T13" fmla="*/ 207179 h 1222601"/>
              <a:gd name="T14" fmla="*/ 802893 w 2643059"/>
              <a:gd name="T15" fmla="*/ 177388 h 1222601"/>
              <a:gd name="T16" fmla="*/ 673068 w 2643059"/>
              <a:gd name="T17" fmla="*/ 88012 h 1222601"/>
              <a:gd name="T18" fmla="*/ 527015 w 2643059"/>
              <a:gd name="T19" fmla="*/ 43324 h 1222601"/>
              <a:gd name="T20" fmla="*/ 478330 w 2643059"/>
              <a:gd name="T21" fmla="*/ 28428 h 1222601"/>
              <a:gd name="T22" fmla="*/ 429647 w 2643059"/>
              <a:gd name="T23" fmla="*/ 13531 h 1222601"/>
              <a:gd name="T24" fmla="*/ 72627 w 2643059"/>
              <a:gd name="T25" fmla="*/ 28428 h 1222601"/>
              <a:gd name="T26" fmla="*/ 7715 w 2643059"/>
              <a:gd name="T27" fmla="*/ 117804 h 1222601"/>
              <a:gd name="T28" fmla="*/ 72627 w 2643059"/>
              <a:gd name="T29" fmla="*/ 385932 h 1222601"/>
              <a:gd name="T30" fmla="*/ 137540 w 2643059"/>
              <a:gd name="T31" fmla="*/ 430620 h 1222601"/>
              <a:gd name="T32" fmla="*/ 169996 w 2643059"/>
              <a:gd name="T33" fmla="*/ 490203 h 1222601"/>
              <a:gd name="T34" fmla="*/ 202453 w 2643059"/>
              <a:gd name="T35" fmla="*/ 519995 h 1222601"/>
              <a:gd name="T36" fmla="*/ 234908 w 2643059"/>
              <a:gd name="T37" fmla="*/ 564684 h 1222601"/>
              <a:gd name="T38" fmla="*/ 316049 w 2643059"/>
              <a:gd name="T39" fmla="*/ 639163 h 1222601"/>
              <a:gd name="T40" fmla="*/ 348504 w 2643059"/>
              <a:gd name="T41" fmla="*/ 668955 h 1222601"/>
              <a:gd name="T42" fmla="*/ 380962 w 2643059"/>
              <a:gd name="T43" fmla="*/ 698748 h 1222601"/>
              <a:gd name="T44" fmla="*/ 413417 w 2643059"/>
              <a:gd name="T45" fmla="*/ 728540 h 1222601"/>
              <a:gd name="T46" fmla="*/ 494557 w 2643059"/>
              <a:gd name="T47" fmla="*/ 743435 h 1222601"/>
              <a:gd name="T48" fmla="*/ 705523 w 2643059"/>
              <a:gd name="T49" fmla="*/ 773227 h 1222601"/>
              <a:gd name="T50" fmla="*/ 754209 w 2643059"/>
              <a:gd name="T51" fmla="*/ 788122 h 1222601"/>
              <a:gd name="T52" fmla="*/ 802893 w 2643059"/>
              <a:gd name="T53" fmla="*/ 832811 h 1222601"/>
              <a:gd name="T54" fmla="*/ 867804 w 2643059"/>
              <a:gd name="T55" fmla="*/ 862603 h 1222601"/>
              <a:gd name="T56" fmla="*/ 884033 w 2643059"/>
              <a:gd name="T57" fmla="*/ 907292 h 1222601"/>
              <a:gd name="T58" fmla="*/ 932717 w 2643059"/>
              <a:gd name="T59" fmla="*/ 937083 h 1222601"/>
              <a:gd name="T60" fmla="*/ 981401 w 2643059"/>
              <a:gd name="T61" fmla="*/ 1071146 h 1222601"/>
              <a:gd name="T62" fmla="*/ 997630 w 2643059"/>
              <a:gd name="T63" fmla="*/ 1115836 h 1222601"/>
              <a:gd name="T64" fmla="*/ 1111227 w 2643059"/>
              <a:gd name="T65" fmla="*/ 1145627 h 1222601"/>
              <a:gd name="T66" fmla="*/ 1841492 w 2643059"/>
              <a:gd name="T67" fmla="*/ 1175420 h 1222601"/>
              <a:gd name="T68" fmla="*/ 1890177 w 2643059"/>
              <a:gd name="T69" fmla="*/ 1190316 h 1222601"/>
              <a:gd name="T70" fmla="*/ 1955089 w 2643059"/>
              <a:gd name="T71" fmla="*/ 1220106 h 1222601"/>
              <a:gd name="T72" fmla="*/ 2068685 w 2643059"/>
              <a:gd name="T73" fmla="*/ 1249900 h 1222601"/>
              <a:gd name="T74" fmla="*/ 2117370 w 2643059"/>
              <a:gd name="T75" fmla="*/ 1279691 h 1222601"/>
              <a:gd name="T76" fmla="*/ 2166054 w 2643059"/>
              <a:gd name="T77" fmla="*/ 1294587 h 1222601"/>
              <a:gd name="T78" fmla="*/ 2782721 w 2643059"/>
              <a:gd name="T79" fmla="*/ 1279691 h 1222601"/>
              <a:gd name="T80" fmla="*/ 2831406 w 2643059"/>
              <a:gd name="T81" fmla="*/ 1249900 h 1222601"/>
              <a:gd name="T82" fmla="*/ 2993686 w 2643059"/>
              <a:gd name="T83" fmla="*/ 1115836 h 1222601"/>
              <a:gd name="T84" fmla="*/ 3009914 w 2643059"/>
              <a:gd name="T85" fmla="*/ 1071146 h 1222601"/>
              <a:gd name="T86" fmla="*/ 3042373 w 2643059"/>
              <a:gd name="T87" fmla="*/ 1011563 h 1222601"/>
              <a:gd name="T88" fmla="*/ 3009914 w 2643059"/>
              <a:gd name="T89" fmla="*/ 668955 h 1222601"/>
              <a:gd name="T90" fmla="*/ 2993686 w 2643059"/>
              <a:gd name="T91" fmla="*/ 624268 h 1222601"/>
              <a:gd name="T92" fmla="*/ 2977459 w 2643059"/>
              <a:gd name="T93" fmla="*/ 549788 h 1222601"/>
              <a:gd name="T94" fmla="*/ 2928776 w 2643059"/>
              <a:gd name="T95" fmla="*/ 519995 h 1222601"/>
              <a:gd name="T96" fmla="*/ 2896319 w 2643059"/>
              <a:gd name="T97" fmla="*/ 475308 h 1222601"/>
              <a:gd name="T98" fmla="*/ 2847634 w 2643059"/>
              <a:gd name="T99" fmla="*/ 445515 h 1222601"/>
              <a:gd name="T100" fmla="*/ 2636669 w 2643059"/>
              <a:gd name="T101" fmla="*/ 400827 h 1222601"/>
              <a:gd name="T102" fmla="*/ 2344562 w 2643059"/>
              <a:gd name="T103" fmla="*/ 371035 h 122260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2643059"/>
              <a:gd name="T157" fmla="*/ 0 h 1222601"/>
              <a:gd name="T158" fmla="*/ 2643059 w 2643059"/>
              <a:gd name="T159" fmla="*/ 1222601 h 1222601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2643059" h="1222601">
                <a:moveTo>
                  <a:pt x="2032435" y="350404"/>
                </a:moveTo>
                <a:cubicBezTo>
                  <a:pt x="1847210" y="343370"/>
                  <a:pt x="1460283" y="344065"/>
                  <a:pt x="1174306" y="336336"/>
                </a:cubicBezTo>
                <a:cubicBezTo>
                  <a:pt x="1027211" y="332361"/>
                  <a:pt x="1028061" y="329596"/>
                  <a:pt x="921088" y="308201"/>
                </a:cubicBezTo>
                <a:cubicBezTo>
                  <a:pt x="907020" y="298822"/>
                  <a:pt x="894007" y="287626"/>
                  <a:pt x="878885" y="280065"/>
                </a:cubicBezTo>
                <a:cubicBezTo>
                  <a:pt x="865622" y="273433"/>
                  <a:pt x="849557" y="273355"/>
                  <a:pt x="836682" y="265998"/>
                </a:cubicBezTo>
                <a:cubicBezTo>
                  <a:pt x="816325" y="254366"/>
                  <a:pt x="798423" y="238805"/>
                  <a:pt x="780411" y="223795"/>
                </a:cubicBezTo>
                <a:cubicBezTo>
                  <a:pt x="770222" y="215304"/>
                  <a:pt x="763311" y="203016"/>
                  <a:pt x="752275" y="195659"/>
                </a:cubicBezTo>
                <a:cubicBezTo>
                  <a:pt x="734826" y="184027"/>
                  <a:pt x="712781" y="180106"/>
                  <a:pt x="696005" y="167524"/>
                </a:cubicBezTo>
                <a:cubicBezTo>
                  <a:pt x="603029" y="97792"/>
                  <a:pt x="680755" y="122035"/>
                  <a:pt x="583463" y="83118"/>
                </a:cubicBezTo>
                <a:cubicBezTo>
                  <a:pt x="583421" y="83101"/>
                  <a:pt x="477977" y="47956"/>
                  <a:pt x="456854" y="40915"/>
                </a:cubicBezTo>
                <a:lnTo>
                  <a:pt x="414651" y="26847"/>
                </a:lnTo>
                <a:lnTo>
                  <a:pt x="372448" y="12779"/>
                </a:lnTo>
                <a:cubicBezTo>
                  <a:pt x="269285" y="17468"/>
                  <a:pt x="162677" y="0"/>
                  <a:pt x="62958" y="26847"/>
                </a:cubicBezTo>
                <a:cubicBezTo>
                  <a:pt x="30306" y="35638"/>
                  <a:pt x="6688" y="111253"/>
                  <a:pt x="6688" y="111253"/>
                </a:cubicBezTo>
                <a:cubicBezTo>
                  <a:pt x="15295" y="214544"/>
                  <a:pt x="0" y="283525"/>
                  <a:pt x="62958" y="364472"/>
                </a:cubicBezTo>
                <a:cubicBezTo>
                  <a:pt x="77353" y="382979"/>
                  <a:pt x="100472" y="392607"/>
                  <a:pt x="119229" y="406675"/>
                </a:cubicBezTo>
                <a:cubicBezTo>
                  <a:pt x="128608" y="425432"/>
                  <a:pt x="135732" y="445496"/>
                  <a:pt x="147365" y="462945"/>
                </a:cubicBezTo>
                <a:cubicBezTo>
                  <a:pt x="154722" y="473981"/>
                  <a:pt x="167215" y="480724"/>
                  <a:pt x="175500" y="491081"/>
                </a:cubicBezTo>
                <a:cubicBezTo>
                  <a:pt x="186062" y="504283"/>
                  <a:pt x="192502" y="520560"/>
                  <a:pt x="203635" y="533284"/>
                </a:cubicBezTo>
                <a:cubicBezTo>
                  <a:pt x="225470" y="558238"/>
                  <a:pt x="250528" y="580176"/>
                  <a:pt x="273974" y="603622"/>
                </a:cubicBezTo>
                <a:lnTo>
                  <a:pt x="302109" y="631758"/>
                </a:lnTo>
                <a:lnTo>
                  <a:pt x="330245" y="659893"/>
                </a:lnTo>
                <a:cubicBezTo>
                  <a:pt x="339624" y="669272"/>
                  <a:pt x="345374" y="685428"/>
                  <a:pt x="358380" y="688029"/>
                </a:cubicBezTo>
                <a:cubicBezTo>
                  <a:pt x="381826" y="692718"/>
                  <a:pt x="405133" y="698165"/>
                  <a:pt x="428718" y="702096"/>
                </a:cubicBezTo>
                <a:cubicBezTo>
                  <a:pt x="473598" y="709576"/>
                  <a:pt x="564879" y="719850"/>
                  <a:pt x="611598" y="730232"/>
                </a:cubicBezTo>
                <a:cubicBezTo>
                  <a:pt x="626074" y="733449"/>
                  <a:pt x="639734" y="739610"/>
                  <a:pt x="653802" y="744299"/>
                </a:cubicBezTo>
                <a:cubicBezTo>
                  <a:pt x="667870" y="758367"/>
                  <a:pt x="679816" y="774938"/>
                  <a:pt x="696005" y="786502"/>
                </a:cubicBezTo>
                <a:cubicBezTo>
                  <a:pt x="713069" y="798691"/>
                  <a:pt x="737447" y="799809"/>
                  <a:pt x="752275" y="814638"/>
                </a:cubicBezTo>
                <a:cubicBezTo>
                  <a:pt x="762760" y="825124"/>
                  <a:pt x="757080" y="845262"/>
                  <a:pt x="766343" y="856841"/>
                </a:cubicBezTo>
                <a:cubicBezTo>
                  <a:pt x="776905" y="870043"/>
                  <a:pt x="794478" y="875598"/>
                  <a:pt x="808546" y="884976"/>
                </a:cubicBezTo>
                <a:lnTo>
                  <a:pt x="850749" y="1011585"/>
                </a:lnTo>
                <a:cubicBezTo>
                  <a:pt x="855438" y="1025653"/>
                  <a:pt x="850749" y="1049100"/>
                  <a:pt x="864817" y="1053789"/>
                </a:cubicBezTo>
                <a:cubicBezTo>
                  <a:pt x="887764" y="1061438"/>
                  <a:pt x="941656" y="1080599"/>
                  <a:pt x="963291" y="1081924"/>
                </a:cubicBezTo>
                <a:cubicBezTo>
                  <a:pt x="1174120" y="1094832"/>
                  <a:pt x="1596337" y="1110059"/>
                  <a:pt x="1596337" y="1110059"/>
                </a:cubicBezTo>
                <a:cubicBezTo>
                  <a:pt x="1610405" y="1114748"/>
                  <a:pt x="1624910" y="1118286"/>
                  <a:pt x="1638540" y="1124127"/>
                </a:cubicBezTo>
                <a:cubicBezTo>
                  <a:pt x="1657815" y="1132388"/>
                  <a:pt x="1675103" y="1145095"/>
                  <a:pt x="1694811" y="1152262"/>
                </a:cubicBezTo>
                <a:cubicBezTo>
                  <a:pt x="1726894" y="1163929"/>
                  <a:pt x="1760460" y="1171019"/>
                  <a:pt x="1793285" y="1180398"/>
                </a:cubicBezTo>
                <a:cubicBezTo>
                  <a:pt x="1807353" y="1189776"/>
                  <a:pt x="1820366" y="1200972"/>
                  <a:pt x="1835488" y="1208533"/>
                </a:cubicBezTo>
                <a:cubicBezTo>
                  <a:pt x="1848751" y="1215165"/>
                  <a:pt x="1862862" y="1222601"/>
                  <a:pt x="1877691" y="1222601"/>
                </a:cubicBezTo>
                <a:cubicBezTo>
                  <a:pt x="2055943" y="1222601"/>
                  <a:pt x="2234072" y="1213222"/>
                  <a:pt x="2412263" y="1208533"/>
                </a:cubicBezTo>
                <a:cubicBezTo>
                  <a:pt x="2426331" y="1199155"/>
                  <a:pt x="2441899" y="1191708"/>
                  <a:pt x="2454466" y="1180398"/>
                </a:cubicBezTo>
                <a:cubicBezTo>
                  <a:pt x="2612222" y="1038418"/>
                  <a:pt x="2497078" y="1119165"/>
                  <a:pt x="2595143" y="1053789"/>
                </a:cubicBezTo>
                <a:cubicBezTo>
                  <a:pt x="2599832" y="1039721"/>
                  <a:pt x="2603370" y="1025215"/>
                  <a:pt x="2609211" y="1011585"/>
                </a:cubicBezTo>
                <a:cubicBezTo>
                  <a:pt x="2617472" y="992310"/>
                  <a:pt x="2636435" y="976266"/>
                  <a:pt x="2637346" y="955315"/>
                </a:cubicBezTo>
                <a:cubicBezTo>
                  <a:pt x="2643059" y="823918"/>
                  <a:pt x="2640409" y="740952"/>
                  <a:pt x="2609211" y="631758"/>
                </a:cubicBezTo>
                <a:cubicBezTo>
                  <a:pt x="2605137" y="617500"/>
                  <a:pt x="2598740" y="603941"/>
                  <a:pt x="2595143" y="589555"/>
                </a:cubicBezTo>
                <a:cubicBezTo>
                  <a:pt x="2589344" y="566358"/>
                  <a:pt x="2592938" y="539976"/>
                  <a:pt x="2581075" y="519216"/>
                </a:cubicBezTo>
                <a:cubicBezTo>
                  <a:pt x="2572687" y="504536"/>
                  <a:pt x="2552940" y="500459"/>
                  <a:pt x="2538872" y="491081"/>
                </a:cubicBezTo>
                <a:cubicBezTo>
                  <a:pt x="2529494" y="477013"/>
                  <a:pt x="2522692" y="460833"/>
                  <a:pt x="2510737" y="448878"/>
                </a:cubicBezTo>
                <a:cubicBezTo>
                  <a:pt x="2498782" y="436923"/>
                  <a:pt x="2483984" y="427609"/>
                  <a:pt x="2468534" y="420742"/>
                </a:cubicBezTo>
                <a:cubicBezTo>
                  <a:pt x="2389221" y="385491"/>
                  <a:pt x="2372624" y="393034"/>
                  <a:pt x="2285654" y="378539"/>
                </a:cubicBezTo>
                <a:cubicBezTo>
                  <a:pt x="2129522" y="352517"/>
                  <a:pt x="2217660" y="357438"/>
                  <a:pt x="2032435" y="350404"/>
                </a:cubicBez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Cloud 60"/>
          <p:cNvSpPr/>
          <p:nvPr/>
        </p:nvSpPr>
        <p:spPr bwMode="auto">
          <a:xfrm>
            <a:off x="1676400" y="3505200"/>
            <a:ext cx="1524000" cy="533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dirty="0"/>
              <a:t>LAN A</a:t>
            </a:r>
          </a:p>
        </p:txBody>
      </p:sp>
      <p:sp>
        <p:nvSpPr>
          <p:cNvPr id="15397" name="TextBox 63"/>
          <p:cNvSpPr txBox="1">
            <a:spLocks noChangeArrowheads="1"/>
          </p:cNvSpPr>
          <p:nvPr/>
        </p:nvSpPr>
        <p:spPr bwMode="auto">
          <a:xfrm>
            <a:off x="4343400" y="2209800"/>
            <a:ext cx="3048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1400"/>
              <a:t>Main responsibility is to find out network address from IP address and to route to corresponding LAN</a:t>
            </a:r>
          </a:p>
        </p:txBody>
      </p:sp>
      <p:cxnSp>
        <p:nvCxnSpPr>
          <p:cNvPr id="15398" name="Straight Arrow Connector 65"/>
          <p:cNvCxnSpPr>
            <a:cxnSpLocks noChangeShapeType="1"/>
            <a:endCxn id="15365" idx="0"/>
          </p:cNvCxnSpPr>
          <p:nvPr/>
        </p:nvCxnSpPr>
        <p:spPr bwMode="auto">
          <a:xfrm rot="5400000">
            <a:off x="3790950" y="2800350"/>
            <a:ext cx="609600" cy="342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IP designers chose 32-bit addresses </a:t>
            </a:r>
          </a:p>
          <a:p>
            <a:pPr eaLnBrk="1" hangingPunct="1"/>
            <a:r>
              <a:rPr lang="en-US"/>
              <a:t>Allocate some bits for prefix, some for suffix </a:t>
            </a:r>
          </a:p>
          <a:p>
            <a:pPr lvl="1" eaLnBrk="1" hangingPunct="1"/>
            <a:r>
              <a:rPr lang="en-US"/>
              <a:t>Large prefix, small suffix - many networks, few hosts per network </a:t>
            </a:r>
          </a:p>
          <a:p>
            <a:pPr lvl="1" eaLnBrk="1" hangingPunct="1"/>
            <a:r>
              <a:rPr lang="en-US"/>
              <a:t>Small prefix, large suffix - few networks, many hosts per network </a:t>
            </a:r>
          </a:p>
          <a:p>
            <a:pPr eaLnBrk="1" hangingPunct="1"/>
            <a:r>
              <a:rPr lang="en-US"/>
              <a:t>Because of variety of technologies, need to allow for both large and small networks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700"/>
              <a:t>Designing the format of IP addresses</a:t>
            </a: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012950"/>
          </a:xfrm>
        </p:spPr>
        <p:txBody>
          <a:bodyPr/>
          <a:lstStyle/>
          <a:p>
            <a:pPr eaLnBrk="1" hangingPunct="1"/>
            <a:r>
              <a:rPr lang="en-US" sz="2300"/>
              <a:t>Designers chose a compromise - multiple address formats that allow both large and small prefixes </a:t>
            </a:r>
          </a:p>
          <a:p>
            <a:pPr eaLnBrk="1" hangingPunct="1"/>
            <a:r>
              <a:rPr lang="en-US" sz="2300"/>
              <a:t>Each format is called an address </a:t>
            </a:r>
            <a:r>
              <a:rPr lang="en-US" sz="2300" i="1"/>
              <a:t>class</a:t>
            </a:r>
            <a:r>
              <a:rPr lang="en-US" sz="2300"/>
              <a:t> </a:t>
            </a:r>
          </a:p>
          <a:p>
            <a:pPr eaLnBrk="1" hangingPunct="1"/>
            <a:r>
              <a:rPr lang="en-US" sz="2300"/>
              <a:t>Class of an address is identified by first four bits </a:t>
            </a:r>
          </a:p>
          <a:p>
            <a:pPr eaLnBrk="1" hangingPunct="1"/>
            <a:endParaRPr lang="en-US" sz="23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Classes of addresses </a:t>
            </a:r>
          </a:p>
        </p:txBody>
      </p:sp>
      <p:pic>
        <p:nvPicPr>
          <p:cNvPr id="17413" name="Picture 6" descr="f16_1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6286500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0" y="144303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br>
              <a:rPr lang="en-US" sz="2000">
                <a:latin typeface="Times New Roman" pitchFamily="18" charset="0"/>
              </a:rPr>
            </a:br>
            <a:endParaRPr lang="en-US" sz="2400">
              <a:latin typeface="Times New Roman" pitchFamily="18" charset="0"/>
            </a:endParaRP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4608513"/>
            <a:ext cx="9144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1100">
                <a:latin typeface="Times New Roman" pitchFamily="18" charset="0"/>
              </a:rPr>
              <a:t> 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610</TotalTime>
  <Words>2348</Words>
  <Application>Microsoft Office PowerPoint</Application>
  <PresentationFormat>On-screen Show (4:3)</PresentationFormat>
  <Paragraphs>305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Unicode MS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IP Protocol Addresses </vt:lpstr>
      <vt:lpstr>Motivation </vt:lpstr>
      <vt:lpstr>TCP/IP addresses </vt:lpstr>
      <vt:lpstr>IP address hierarchy </vt:lpstr>
      <vt:lpstr>Network and host numbers </vt:lpstr>
      <vt:lpstr>Properties of IP addresses </vt:lpstr>
      <vt:lpstr>Properties of IP addresses cont’</vt:lpstr>
      <vt:lpstr>Designing the format of IP addresses </vt:lpstr>
      <vt:lpstr>Classes of addresses </vt:lpstr>
      <vt:lpstr>Using IP address classes </vt:lpstr>
      <vt:lpstr>Dotted decimal notation </vt:lpstr>
      <vt:lpstr>Towson's IP addresses </vt:lpstr>
      <vt:lpstr>Networks and hosts in each class </vt:lpstr>
      <vt:lpstr>Internet address allocation </vt:lpstr>
      <vt:lpstr>Authority for Addresses</vt:lpstr>
      <vt:lpstr>Subnet and Classless Addressing</vt:lpstr>
      <vt:lpstr>Subnet and Classless Addressing</vt:lpstr>
      <vt:lpstr>Subnet and Classless Addressing</vt:lpstr>
      <vt:lpstr>PowerPoint Presentation</vt:lpstr>
      <vt:lpstr>Address Masks</vt:lpstr>
      <vt:lpstr>Address Masks cont’</vt:lpstr>
      <vt:lpstr>Address Masks cont’</vt:lpstr>
      <vt:lpstr>CIDR Notation</vt:lpstr>
      <vt:lpstr>PowerPoint Presentation</vt:lpstr>
      <vt:lpstr>A CIDR Example</vt:lpstr>
      <vt:lpstr>CIDR Host Addresses</vt:lpstr>
      <vt:lpstr>PowerPoint Presentation</vt:lpstr>
      <vt:lpstr>Special IP Addresses</vt:lpstr>
      <vt:lpstr>Network Address</vt:lpstr>
      <vt:lpstr>Directed Broadcast Address</vt:lpstr>
      <vt:lpstr>Directed Broadcast Address</vt:lpstr>
      <vt:lpstr>Limited Broadcast Address</vt:lpstr>
      <vt:lpstr>This Computer Address</vt:lpstr>
      <vt:lpstr>Loopback Address</vt:lpstr>
      <vt:lpstr>Loopback Address</vt:lpstr>
      <vt:lpstr>Example </vt:lpstr>
      <vt:lpstr>Special IP addresses </vt:lpstr>
      <vt:lpstr>Routers and the IP Addressing Principle</vt:lpstr>
      <vt:lpstr>Routers and IP addressing </vt:lpstr>
      <vt:lpstr>The default gateway</vt:lpstr>
      <vt:lpstr>Assigning IP addresses</vt:lpstr>
      <vt:lpstr>Assigning IP addresses cont’</vt:lpstr>
      <vt:lpstr>Subnetting example</vt:lpstr>
      <vt:lpstr>Multi-homed hosts 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Protocol Addresses</dc:title>
  <dc:creator>ysong</dc:creator>
  <cp:lastModifiedBy>Ketterlinus, Nathan</cp:lastModifiedBy>
  <cp:revision>92</cp:revision>
  <dcterms:created xsi:type="dcterms:W3CDTF">2001-11-26T16:18:11Z</dcterms:created>
  <dcterms:modified xsi:type="dcterms:W3CDTF">2024-12-11T23:32:56Z</dcterms:modified>
</cp:coreProperties>
</file>