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73" r:id="rId14"/>
    <p:sldId id="267" r:id="rId15"/>
    <p:sldId id="268" r:id="rId16"/>
    <p:sldId id="269" r:id="rId17"/>
    <p:sldId id="270" r:id="rId18"/>
    <p:sldId id="271" r:id="rId19"/>
    <p:sldId id="276" r:id="rId20"/>
    <p:sldId id="278" r:id="rId21"/>
    <p:sldId id="277" r:id="rId22"/>
    <p:sldId id="287" r:id="rId23"/>
    <p:sldId id="279" r:id="rId24"/>
    <p:sldId id="288" r:id="rId25"/>
    <p:sldId id="280" r:id="rId26"/>
    <p:sldId id="281" r:id="rId27"/>
    <p:sldId id="282" r:id="rId28"/>
    <p:sldId id="283" r:id="rId29"/>
    <p:sldId id="284" r:id="rId30"/>
    <p:sldId id="285" r:id="rId31"/>
    <p:sldId id="286" r:id="rId32"/>
    <p:sldId id="272"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94590" autoAdjust="0"/>
  </p:normalViewPr>
  <p:slideViewPr>
    <p:cSldViewPr>
      <p:cViewPr varScale="1">
        <p:scale>
          <a:sx n="89" d="100"/>
          <a:sy n="89" d="100"/>
        </p:scale>
        <p:origin x="5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8026C96-7F1F-4A1A-870E-B48D11BBC46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1E8FD1-2D30-495A-8092-520D8B4AC13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5CD6FC4-49B3-4919-A6EA-BD4061D8D61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F01484-1B4F-45E3-A26B-39136FEF77B1}"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2293124-EDB2-433C-9CD2-D6C53232E1B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4FC1C8B-67B1-4891-8880-77B391343E84}"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5AD191B-E9E1-4AAF-B79D-22E51633F4A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31E4C-B313-494F-8F4F-5ECAD76C1854}"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D688F3A-A8C8-4C16-9F88-B796ECA524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6DE9E3C-63BC-49FE-8436-1B46C9931B2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184DE19-A248-43B5-A3A8-06020970E1B0}"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B5A10F-5D3F-4665-98BE-3D1EEB554DF3}" type="slidenum">
              <a:rPr lang="en-US" smtClean="0"/>
              <a:pPr>
                <a:defRPr/>
              </a:pPr>
              <a:t>‹#›</a:t>
            </a:fld>
            <a:endParaRPr lang="en-US"/>
          </a:p>
        </p:txBody>
      </p:sp>
      <p:pic>
        <p:nvPicPr>
          <p:cNvPr id="11" name="Picture 11" descr="j028120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228600"/>
            <a:ext cx="13525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911225"/>
            <a:ext cx="7772400" cy="1652588"/>
          </a:xfrm>
        </p:spPr>
        <p:txBody>
          <a:bodyPr/>
          <a:lstStyle/>
          <a:p>
            <a:pPr eaLnBrk="1" hangingPunct="1"/>
            <a:r>
              <a:rPr lang="en-US"/>
              <a:t>IP Datagrams and Datagram Forwarding</a:t>
            </a:r>
          </a:p>
        </p:txBody>
      </p:sp>
      <p:sp>
        <p:nvSpPr>
          <p:cNvPr id="3075" name="Rectangle 3"/>
          <p:cNvSpPr>
            <a:spLocks noGrp="1" noChangeArrowheads="1"/>
          </p:cNvSpPr>
          <p:nvPr>
            <p:ph type="subTitle" idx="1"/>
          </p:nvPr>
        </p:nvSpPr>
        <p:spPr/>
        <p:txBody>
          <a:bodyPr/>
          <a:lstStyle/>
          <a:p>
            <a:pPr eaLnBrk="1" hangingPunct="1"/>
            <a:r>
              <a:rPr lang="en-US"/>
              <a:t>COSC350</a:t>
            </a:r>
          </a:p>
        </p:txBody>
      </p:sp>
      <p:pic>
        <p:nvPicPr>
          <p:cNvPr id="3076" name="Picture 4" descr="j0318090"/>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899025"/>
            <a:ext cx="1295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r>
              <a:rPr lang="en-US"/>
              <a:t>Routing table kept small by listing destination networks rather than hosts </a:t>
            </a:r>
          </a:p>
          <a:p>
            <a:pPr eaLnBrk="1" hangingPunct="1"/>
            <a:r>
              <a:rPr lang="en-US"/>
              <a:t>Can be further reduced through </a:t>
            </a:r>
            <a:r>
              <a:rPr lang="en-US" i="1"/>
              <a:t>default route</a:t>
            </a:r>
            <a:r>
              <a:rPr lang="en-US"/>
              <a:t> </a:t>
            </a:r>
          </a:p>
          <a:p>
            <a:pPr eaLnBrk="1" hangingPunct="1"/>
            <a:r>
              <a:rPr lang="en-US"/>
              <a:t>Entry used if destination network not explicitly listed in routing table </a:t>
            </a:r>
          </a:p>
        </p:txBody>
      </p:sp>
      <p:sp>
        <p:nvSpPr>
          <p:cNvPr id="12290" name="Rectangle 2"/>
          <p:cNvSpPr>
            <a:spLocks noGrp="1" noChangeArrowheads="1"/>
          </p:cNvSpPr>
          <p:nvPr>
            <p:ph type="title"/>
          </p:nvPr>
        </p:nvSpPr>
        <p:spPr/>
        <p:txBody>
          <a:bodyPr/>
          <a:lstStyle/>
          <a:p>
            <a:pPr eaLnBrk="1" hangingPunct="1"/>
            <a:r>
              <a:rPr lang="en-US" b="1"/>
              <a:t>Default routes</a:t>
            </a: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685800" y="1371600"/>
            <a:ext cx="7772400" cy="4114800"/>
          </a:xfrm>
        </p:spPr>
        <p:txBody>
          <a:bodyPr/>
          <a:lstStyle/>
          <a:p>
            <a:pPr eaLnBrk="1" hangingPunct="1"/>
            <a:r>
              <a:rPr lang="en-US" sz="2000"/>
              <a:t>In practice, additional information is kept in routing table </a:t>
            </a:r>
          </a:p>
          <a:p>
            <a:pPr eaLnBrk="1" hangingPunct="1"/>
            <a:r>
              <a:rPr lang="en-US" sz="2000"/>
              <a:t>Destination stored as </a:t>
            </a:r>
            <a:r>
              <a:rPr lang="en-US" sz="2000" i="1"/>
              <a:t>network address</a:t>
            </a:r>
            <a:r>
              <a:rPr lang="en-US" sz="2000"/>
              <a:t> </a:t>
            </a:r>
          </a:p>
          <a:p>
            <a:pPr eaLnBrk="1" hangingPunct="1"/>
            <a:r>
              <a:rPr lang="en-US" sz="2000"/>
              <a:t>Next hop stored as IP address of router </a:t>
            </a:r>
          </a:p>
          <a:p>
            <a:pPr eaLnBrk="1" hangingPunct="1"/>
            <a:r>
              <a:rPr lang="en-US" sz="2000" i="1"/>
              <a:t>Address mask</a:t>
            </a:r>
            <a:r>
              <a:rPr lang="en-US" sz="2000"/>
              <a:t> defines how many bits of address are in </a:t>
            </a:r>
            <a:r>
              <a:rPr lang="en-US" sz="2000">
                <a:latin typeface="Arial Unicode MS" pitchFamily="50" charset="-127"/>
              </a:rPr>
              <a:t>prefix</a:t>
            </a:r>
            <a:r>
              <a:rPr lang="en-US" sz="2000"/>
              <a:t> </a:t>
            </a:r>
          </a:p>
          <a:p>
            <a:pPr eaLnBrk="1" hangingPunct="1"/>
            <a:r>
              <a:rPr lang="en-US" sz="2000"/>
              <a:t>Prefix defines how much of address used to identify network </a:t>
            </a:r>
          </a:p>
          <a:p>
            <a:pPr eaLnBrk="1" hangingPunct="1"/>
            <a:r>
              <a:rPr lang="en-US" sz="2000"/>
              <a:t>E.g., class A mask is 255.0.0.0 </a:t>
            </a:r>
          </a:p>
          <a:p>
            <a:pPr eaLnBrk="1" hangingPunct="1"/>
            <a:r>
              <a:rPr lang="en-US" sz="2000"/>
              <a:t>Used for subnetting </a:t>
            </a:r>
          </a:p>
        </p:txBody>
      </p:sp>
      <p:sp>
        <p:nvSpPr>
          <p:cNvPr id="13314" name="Rectangle 2"/>
          <p:cNvSpPr>
            <a:spLocks noGrp="1" noChangeArrowheads="1"/>
          </p:cNvSpPr>
          <p:nvPr>
            <p:ph type="title"/>
          </p:nvPr>
        </p:nvSpPr>
        <p:spPr>
          <a:xfrm>
            <a:off x="685800" y="307975"/>
            <a:ext cx="7772400" cy="911225"/>
          </a:xfrm>
        </p:spPr>
        <p:txBody>
          <a:bodyPr>
            <a:normAutofit fontScale="90000"/>
          </a:bodyPr>
          <a:lstStyle/>
          <a:p>
            <a:pPr eaLnBrk="1" hangingPunct="1"/>
            <a:r>
              <a:rPr lang="en-US" sz="4000" b="1"/>
              <a:t>Routing tables and address masks</a:t>
            </a:r>
            <a:r>
              <a:rPr lang="en-US" sz="54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609600" y="1600200"/>
            <a:ext cx="7772400" cy="4572000"/>
          </a:xfrm>
        </p:spPr>
        <p:txBody>
          <a:bodyPr/>
          <a:lstStyle/>
          <a:p>
            <a:pPr eaLnBrk="1" hangingPunct="1"/>
            <a:r>
              <a:rPr lang="en-US" sz="2000" dirty="0"/>
              <a:t>To identify destination network, apply </a:t>
            </a:r>
            <a:r>
              <a:rPr lang="en-US" sz="2000" i="1" dirty="0"/>
              <a:t>address mask</a:t>
            </a:r>
            <a:r>
              <a:rPr lang="en-US" sz="2000" dirty="0"/>
              <a:t> to </a:t>
            </a:r>
            <a:r>
              <a:rPr lang="en-US" sz="2000" i="1" dirty="0"/>
              <a:t>destination address</a:t>
            </a:r>
            <a:r>
              <a:rPr lang="en-US" sz="2000" dirty="0"/>
              <a:t> and compare to </a:t>
            </a:r>
            <a:r>
              <a:rPr lang="en-US" sz="2000" i="1" dirty="0"/>
              <a:t>network address</a:t>
            </a:r>
            <a:r>
              <a:rPr lang="en-US" sz="2000" dirty="0"/>
              <a:t> in routing table </a:t>
            </a:r>
          </a:p>
          <a:p>
            <a:pPr eaLnBrk="1" hangingPunct="1"/>
            <a:r>
              <a:rPr lang="en-US" sz="2000" dirty="0"/>
              <a:t>Can use Boolean </a:t>
            </a:r>
            <a:r>
              <a:rPr lang="en-US" sz="2000" dirty="0">
                <a:latin typeface="Arial Unicode MS" pitchFamily="50" charset="-127"/>
              </a:rPr>
              <a:t>and</a:t>
            </a:r>
            <a:r>
              <a:rPr lang="en-US" sz="2000" dirty="0"/>
              <a:t> </a:t>
            </a:r>
          </a:p>
          <a:p>
            <a:pPr algn="ctr" eaLnBrk="1" hangingPunct="1"/>
            <a:r>
              <a:rPr lang="en-US" sz="2000" dirty="0">
                <a:latin typeface="Arial Unicode MS" pitchFamily="50" charset="-127"/>
              </a:rPr>
              <a:t>if ((Mask[</a:t>
            </a:r>
            <a:r>
              <a:rPr lang="en-US" sz="2000" dirty="0" err="1">
                <a:latin typeface="Arial Unicode MS" pitchFamily="50" charset="-127"/>
              </a:rPr>
              <a:t>i</a:t>
            </a:r>
            <a:r>
              <a:rPr lang="en-US" sz="2000" dirty="0">
                <a:latin typeface="Arial Unicode MS" pitchFamily="50" charset="-127"/>
              </a:rPr>
              <a:t>] &amp; D) == </a:t>
            </a:r>
            <a:r>
              <a:rPr lang="en-US" sz="2000" dirty="0" err="1">
                <a:latin typeface="Arial Unicode MS" pitchFamily="50" charset="-127"/>
              </a:rPr>
              <a:t>Dest</a:t>
            </a:r>
            <a:r>
              <a:rPr lang="en-US" sz="2000" dirty="0">
                <a:latin typeface="Arial Unicode MS" pitchFamily="50" charset="-127"/>
              </a:rPr>
              <a:t>[</a:t>
            </a:r>
            <a:r>
              <a:rPr lang="en-US" sz="2000" dirty="0" err="1">
                <a:latin typeface="Arial Unicode MS" pitchFamily="50" charset="-127"/>
              </a:rPr>
              <a:t>i</a:t>
            </a:r>
            <a:r>
              <a:rPr lang="en-US" sz="2000" dirty="0">
                <a:latin typeface="Arial Unicode MS" pitchFamily="50" charset="-127"/>
              </a:rPr>
              <a:t>])</a:t>
            </a:r>
            <a:r>
              <a:rPr lang="en-US" sz="2000" dirty="0"/>
              <a:t> forward to </a:t>
            </a:r>
            <a:r>
              <a:rPr lang="en-US" sz="2000" dirty="0" err="1">
                <a:latin typeface="Arial Unicode MS" pitchFamily="50" charset="-127"/>
              </a:rPr>
              <a:t>NextHop</a:t>
            </a:r>
            <a:r>
              <a:rPr lang="en-US" sz="2000" dirty="0">
                <a:latin typeface="Arial Unicode MS" pitchFamily="50" charset="-127"/>
              </a:rPr>
              <a:t>[</a:t>
            </a:r>
            <a:r>
              <a:rPr lang="en-US" sz="2000" dirty="0" err="1">
                <a:latin typeface="Arial Unicode MS" pitchFamily="50" charset="-127"/>
              </a:rPr>
              <a:t>i</a:t>
            </a:r>
            <a:r>
              <a:rPr lang="en-US" sz="2000" dirty="0">
                <a:latin typeface="Arial Unicode MS" pitchFamily="50" charset="-127"/>
              </a:rPr>
              <a:t>]</a:t>
            </a:r>
            <a:r>
              <a:rPr lang="en-US" sz="2000" dirty="0"/>
              <a:t> </a:t>
            </a:r>
          </a:p>
          <a:p>
            <a:pPr eaLnBrk="1" hangingPunct="1"/>
            <a:r>
              <a:rPr lang="en-US" sz="2000" dirty="0"/>
              <a:t>Consider a datagram with 192.4.10.3 as destination arrived at the center router :</a:t>
            </a:r>
          </a:p>
          <a:p>
            <a:pPr lvl="1"/>
            <a:r>
              <a:rPr lang="en-US" sz="1600" dirty="0"/>
              <a:t>First entry fails</a:t>
            </a:r>
          </a:p>
          <a:p>
            <a:pPr lvl="1"/>
            <a:r>
              <a:rPr lang="en-US" sz="1600" dirty="0"/>
              <a:t>Second and third entry fail</a:t>
            </a:r>
          </a:p>
          <a:p>
            <a:pPr lvl="1"/>
            <a:r>
              <a:rPr lang="en-US" sz="1600" dirty="0"/>
              <a:t>Last entry: 255.255.255.0 &amp; 192.4.10.3 == 192.4.10.0</a:t>
            </a:r>
          </a:p>
          <a:p>
            <a:pPr lvl="2"/>
            <a:r>
              <a:rPr lang="en-US" sz="1400" dirty="0"/>
              <a:t>So the next hop would be 128.1.0.9 </a:t>
            </a:r>
          </a:p>
        </p:txBody>
      </p:sp>
      <p:sp>
        <p:nvSpPr>
          <p:cNvPr id="15362" name="Rectangle 2"/>
          <p:cNvSpPr>
            <a:spLocks noGrp="1" noChangeArrowheads="1"/>
          </p:cNvSpPr>
          <p:nvPr>
            <p:ph type="title"/>
          </p:nvPr>
        </p:nvSpPr>
        <p:spPr>
          <a:xfrm>
            <a:off x="685800" y="307975"/>
            <a:ext cx="7772400" cy="760413"/>
          </a:xfrm>
        </p:spPr>
        <p:txBody>
          <a:bodyPr/>
          <a:lstStyle/>
          <a:p>
            <a:pPr eaLnBrk="1" hangingPunct="1"/>
            <a:r>
              <a:rPr lang="en-US" sz="3200" b="1"/>
              <a:t>Address masks</a:t>
            </a:r>
            <a:r>
              <a:rPr lang="en-US"/>
              <a:t> </a:t>
            </a:r>
          </a:p>
        </p:txBody>
      </p:sp>
      <p:sp>
        <p:nvSpPr>
          <p:cNvPr id="15364" name="Rectangle 4"/>
          <p:cNvSpPr>
            <a:spLocks noChangeArrowheads="1"/>
          </p:cNvSpPr>
          <p:nvPr/>
        </p:nvSpPr>
        <p:spPr bwMode="auto">
          <a:xfrm>
            <a:off x="0" y="998538"/>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sz="2000">
              <a:latin typeface="Times New Roman" pitchFamily="18" charset="0"/>
            </a:endParaRPr>
          </a:p>
          <a:p>
            <a:br>
              <a:rPr lang="en-US" sz="2000">
                <a:latin typeface="Times New Roman" pitchFamily="18" charset="0"/>
              </a:rPr>
            </a:br>
            <a:endParaRPr lang="en-US" sz="2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Next hop routing</a:t>
            </a:r>
          </a:p>
        </p:txBody>
      </p:sp>
      <p:pic>
        <p:nvPicPr>
          <p:cNvPr id="16387" name="Picture 4" descr="f18_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696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05000" y="5334000"/>
            <a:ext cx="4171335" cy="830997"/>
          </a:xfrm>
          <a:prstGeom prst="rect">
            <a:avLst/>
          </a:prstGeom>
          <a:noFill/>
        </p:spPr>
        <p:txBody>
          <a:bodyPr wrap="none" rtlCol="0">
            <a:spAutoFit/>
          </a:bodyPr>
          <a:lstStyle/>
          <a:p>
            <a:r>
              <a:rPr lang="en-US" sz="1600" dirty="0"/>
              <a:t>Longest prefix match</a:t>
            </a:r>
          </a:p>
          <a:p>
            <a:pPr marL="285750" indent="-285750">
              <a:buFontTx/>
              <a:buChar char="-"/>
            </a:pPr>
            <a:r>
              <a:rPr lang="en-US" sz="1600" dirty="0"/>
              <a:t>There can be overlapping matches</a:t>
            </a:r>
          </a:p>
          <a:p>
            <a:pPr marL="285750" indent="-285750">
              <a:buFontTx/>
              <a:buChar char="-"/>
            </a:pPr>
            <a:r>
              <a:rPr lang="en-US" sz="1600" dirty="0"/>
              <a:t>Only the longest match will be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85800" y="1524000"/>
            <a:ext cx="7772400" cy="4114800"/>
          </a:xfrm>
        </p:spPr>
        <p:txBody>
          <a:bodyPr/>
          <a:lstStyle/>
          <a:p>
            <a:pPr eaLnBrk="1" hangingPunct="1"/>
            <a:r>
              <a:rPr lang="en-US" sz="2400" i="1" dirty="0"/>
              <a:t>Destination address</a:t>
            </a:r>
            <a:r>
              <a:rPr lang="en-US" sz="2400" dirty="0"/>
              <a:t> in IP datagram is always ultimate destination </a:t>
            </a:r>
          </a:p>
          <a:p>
            <a:pPr eaLnBrk="1" hangingPunct="1"/>
            <a:r>
              <a:rPr lang="en-US" sz="2400" dirty="0"/>
              <a:t>Router looks up </a:t>
            </a:r>
            <a:r>
              <a:rPr lang="en-US" sz="2400" i="1" dirty="0"/>
              <a:t>next-hop address</a:t>
            </a:r>
            <a:r>
              <a:rPr lang="en-US" sz="2400" dirty="0"/>
              <a:t> and forwards datagram </a:t>
            </a:r>
          </a:p>
          <a:p>
            <a:pPr eaLnBrk="1" hangingPunct="1"/>
            <a:r>
              <a:rPr lang="en-US" sz="2400" i="1" dirty="0"/>
              <a:t>Network interface layer</a:t>
            </a:r>
            <a:r>
              <a:rPr lang="en-US" sz="2400" dirty="0"/>
              <a:t> takes two parameters: </a:t>
            </a:r>
          </a:p>
          <a:p>
            <a:pPr lvl="1" eaLnBrk="1" hangingPunct="1"/>
            <a:r>
              <a:rPr lang="en-US" sz="2000" dirty="0"/>
              <a:t>IP datagram </a:t>
            </a:r>
          </a:p>
          <a:p>
            <a:pPr lvl="1" eaLnBrk="1" hangingPunct="1"/>
            <a:r>
              <a:rPr lang="en-US" sz="2000" dirty="0"/>
              <a:t>Next-hop address </a:t>
            </a:r>
          </a:p>
          <a:p>
            <a:pPr eaLnBrk="1" hangingPunct="1"/>
            <a:r>
              <a:rPr lang="en-US" sz="2400" dirty="0"/>
              <a:t>Next-hop address </a:t>
            </a:r>
            <a:r>
              <a:rPr lang="en-US" sz="2400" i="1" dirty="0"/>
              <a:t>never</a:t>
            </a:r>
            <a:r>
              <a:rPr lang="en-US" sz="2400" dirty="0"/>
              <a:t> appears in IP datagram </a:t>
            </a:r>
          </a:p>
        </p:txBody>
      </p:sp>
      <p:sp>
        <p:nvSpPr>
          <p:cNvPr id="17410" name="Rectangle 2"/>
          <p:cNvSpPr>
            <a:spLocks noGrp="1" noChangeArrowheads="1"/>
          </p:cNvSpPr>
          <p:nvPr>
            <p:ph type="title"/>
          </p:nvPr>
        </p:nvSpPr>
        <p:spPr>
          <a:xfrm>
            <a:off x="304800" y="381000"/>
            <a:ext cx="8458200" cy="685800"/>
          </a:xfrm>
        </p:spPr>
        <p:txBody>
          <a:bodyPr>
            <a:noAutofit/>
          </a:bodyPr>
          <a:lstStyle/>
          <a:p>
            <a:pPr eaLnBrk="1" hangingPunct="1"/>
            <a:r>
              <a:rPr lang="en-US" sz="3200" b="1" dirty="0"/>
              <a:t>Forwarding, destination address and </a:t>
            </a:r>
            <a:br>
              <a:rPr lang="en-US" sz="3200" b="1" dirty="0"/>
            </a:br>
            <a:r>
              <a:rPr lang="en-US" sz="3200" b="1" dirty="0"/>
              <a:t>next-hop</a:t>
            </a:r>
            <a:r>
              <a:rPr lang="en-US" sz="4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609600" y="1447800"/>
            <a:ext cx="7772400" cy="4953000"/>
          </a:xfrm>
        </p:spPr>
        <p:txBody>
          <a:bodyPr/>
          <a:lstStyle/>
          <a:p>
            <a:pPr eaLnBrk="1" hangingPunct="1">
              <a:lnSpc>
                <a:spcPct val="90000"/>
              </a:lnSpc>
            </a:pPr>
            <a:r>
              <a:rPr lang="en-US" sz="2400"/>
              <a:t>IP provides service equivalent to LAN </a:t>
            </a:r>
          </a:p>
          <a:p>
            <a:pPr eaLnBrk="1" hangingPunct="1">
              <a:lnSpc>
                <a:spcPct val="90000"/>
              </a:lnSpc>
            </a:pPr>
            <a:r>
              <a:rPr lang="en-US" sz="2400"/>
              <a:t>Does </a:t>
            </a:r>
            <a:r>
              <a:rPr lang="en-US" sz="2400" i="1"/>
              <a:t>not</a:t>
            </a:r>
            <a:r>
              <a:rPr lang="en-US" sz="2400"/>
              <a:t> guarantee to prevent </a:t>
            </a:r>
          </a:p>
          <a:p>
            <a:pPr lvl="1" eaLnBrk="1" hangingPunct="1">
              <a:lnSpc>
                <a:spcPct val="90000"/>
              </a:lnSpc>
            </a:pPr>
            <a:r>
              <a:rPr lang="en-US" sz="2000"/>
              <a:t>Duplicate datagrams </a:t>
            </a:r>
          </a:p>
          <a:p>
            <a:pPr lvl="1" eaLnBrk="1" hangingPunct="1">
              <a:lnSpc>
                <a:spcPct val="90000"/>
              </a:lnSpc>
            </a:pPr>
            <a:r>
              <a:rPr lang="en-US" sz="2000"/>
              <a:t>Delayed or out-of-order delivery </a:t>
            </a:r>
          </a:p>
          <a:p>
            <a:pPr lvl="1" eaLnBrk="1" hangingPunct="1">
              <a:lnSpc>
                <a:spcPct val="90000"/>
              </a:lnSpc>
            </a:pPr>
            <a:r>
              <a:rPr lang="en-US" sz="2000"/>
              <a:t>Corruption of data </a:t>
            </a:r>
          </a:p>
          <a:p>
            <a:pPr lvl="1" eaLnBrk="1" hangingPunct="1">
              <a:lnSpc>
                <a:spcPct val="90000"/>
              </a:lnSpc>
            </a:pPr>
            <a:r>
              <a:rPr lang="en-US" sz="2000"/>
              <a:t>Datagram loss </a:t>
            </a:r>
          </a:p>
          <a:p>
            <a:pPr eaLnBrk="1" hangingPunct="1">
              <a:lnSpc>
                <a:spcPct val="90000"/>
              </a:lnSpc>
            </a:pPr>
            <a:r>
              <a:rPr lang="en-US" sz="2400" i="1"/>
              <a:t>Reliable delivery</a:t>
            </a:r>
            <a:r>
              <a:rPr lang="en-US" sz="2400"/>
              <a:t> provided by </a:t>
            </a:r>
            <a:r>
              <a:rPr lang="en-US" sz="2400" i="1"/>
              <a:t>transport layer</a:t>
            </a:r>
            <a:r>
              <a:rPr lang="en-US" sz="2400"/>
              <a:t> </a:t>
            </a:r>
          </a:p>
          <a:p>
            <a:pPr lvl="1" eaLnBrk="1" hangingPunct="1">
              <a:lnSpc>
                <a:spcPct val="90000"/>
              </a:lnSpc>
            </a:pPr>
            <a:r>
              <a:rPr lang="en-US" sz="2000" i="1"/>
              <a:t>Network layer</a:t>
            </a:r>
            <a:r>
              <a:rPr lang="en-US" sz="2000"/>
              <a:t> - IP - can </a:t>
            </a:r>
            <a:r>
              <a:rPr lang="en-US" sz="2000" i="1"/>
              <a:t>detect</a:t>
            </a:r>
            <a:r>
              <a:rPr lang="en-US" sz="2000"/>
              <a:t> and </a:t>
            </a:r>
            <a:r>
              <a:rPr lang="en-US" sz="2000" i="1"/>
              <a:t>report</a:t>
            </a:r>
            <a:r>
              <a:rPr lang="en-US" sz="2000"/>
              <a:t> errors without actually </a:t>
            </a:r>
            <a:r>
              <a:rPr lang="en-US" sz="2000" i="1"/>
              <a:t>fixing</a:t>
            </a:r>
            <a:r>
              <a:rPr lang="en-US" sz="2000"/>
              <a:t> them </a:t>
            </a:r>
          </a:p>
          <a:p>
            <a:pPr lvl="1" eaLnBrk="1" hangingPunct="1">
              <a:lnSpc>
                <a:spcPct val="90000"/>
              </a:lnSpc>
            </a:pPr>
            <a:r>
              <a:rPr lang="en-US" sz="2000"/>
              <a:t>Network layer focuses on datagram delivery </a:t>
            </a:r>
          </a:p>
          <a:p>
            <a:pPr lvl="1" eaLnBrk="1" hangingPunct="1">
              <a:lnSpc>
                <a:spcPct val="90000"/>
              </a:lnSpc>
            </a:pPr>
            <a:r>
              <a:rPr lang="en-US" sz="2000"/>
              <a:t>Application layer not interested in differentiating among delivery problems at intermediate routers </a:t>
            </a:r>
          </a:p>
        </p:txBody>
      </p:sp>
      <p:sp>
        <p:nvSpPr>
          <p:cNvPr id="18434" name="Rectangle 2"/>
          <p:cNvSpPr>
            <a:spLocks noGrp="1" noChangeArrowheads="1"/>
          </p:cNvSpPr>
          <p:nvPr>
            <p:ph type="title"/>
          </p:nvPr>
        </p:nvSpPr>
        <p:spPr>
          <a:xfrm>
            <a:off x="685800" y="228600"/>
            <a:ext cx="7772400" cy="1143000"/>
          </a:xfrm>
        </p:spPr>
        <p:txBody>
          <a:bodyPr/>
          <a:lstStyle/>
          <a:p>
            <a:pPr eaLnBrk="1" hangingPunct="1"/>
            <a:r>
              <a:rPr lang="en-US" b="1" dirty="0"/>
              <a:t>Best-effort delivery</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b="1"/>
              <a:t>IP datagram header format</a:t>
            </a:r>
            <a:r>
              <a:rPr lang="en-US"/>
              <a:t> </a:t>
            </a:r>
          </a:p>
        </p:txBody>
      </p:sp>
      <p:sp>
        <p:nvSpPr>
          <p:cNvPr id="19459" name="Rectangle 4"/>
          <p:cNvSpPr>
            <a:spLocks noChangeArrowheads="1"/>
          </p:cNvSpPr>
          <p:nvPr/>
        </p:nvSpPr>
        <p:spPr bwMode="auto">
          <a:xfrm>
            <a:off x="0" y="1265238"/>
            <a:ext cx="9144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r>
              <a:rPr lang="en-US" sz="2400">
                <a:latin typeface="Times New Roman" pitchFamily="18" charset="0"/>
              </a:rPr>
            </a:br>
            <a:br>
              <a:rPr lang="en-US" sz="2000">
                <a:latin typeface="Times New Roman" pitchFamily="18" charset="0"/>
              </a:rPr>
            </a:br>
            <a:endParaRPr lang="en-US" sz="2400">
              <a:latin typeface="Times New Roman" pitchFamily="18" charset="0"/>
            </a:endParaRPr>
          </a:p>
        </p:txBody>
      </p:sp>
      <p:pic>
        <p:nvPicPr>
          <p:cNvPr id="19460" name="Picture 6" descr="f18_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296275"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lnSpc>
                <a:spcPct val="90000"/>
              </a:lnSpc>
            </a:pPr>
            <a:r>
              <a:rPr lang="en-US" sz="1800">
                <a:latin typeface="Arial Unicode MS" pitchFamily="50" charset="-127"/>
              </a:rPr>
              <a:t>VERS</a:t>
            </a:r>
            <a:r>
              <a:rPr lang="en-US" sz="1800"/>
              <a:t> - version of IP (currently 4) </a:t>
            </a:r>
          </a:p>
          <a:p>
            <a:pPr eaLnBrk="1" hangingPunct="1">
              <a:lnSpc>
                <a:spcPct val="90000"/>
              </a:lnSpc>
            </a:pPr>
            <a:r>
              <a:rPr lang="en-US" sz="1800">
                <a:latin typeface="Arial Unicode MS" pitchFamily="50" charset="-127"/>
              </a:rPr>
              <a:t>H. LEN</a:t>
            </a:r>
            <a:r>
              <a:rPr lang="en-US" sz="1800"/>
              <a:t> - header length (in units of 32 bits) </a:t>
            </a:r>
          </a:p>
          <a:p>
            <a:pPr eaLnBrk="1" hangingPunct="1">
              <a:lnSpc>
                <a:spcPct val="90000"/>
              </a:lnSpc>
            </a:pPr>
            <a:r>
              <a:rPr lang="en-US" sz="1800">
                <a:latin typeface="Arial Unicode MS" pitchFamily="50" charset="-127"/>
              </a:rPr>
              <a:t>SERVICE TYPE</a:t>
            </a:r>
            <a:r>
              <a:rPr lang="en-US" sz="1800"/>
              <a:t> - sender's preference for low latency, high reliability (rarely used) </a:t>
            </a:r>
          </a:p>
          <a:p>
            <a:pPr eaLnBrk="1" hangingPunct="1">
              <a:lnSpc>
                <a:spcPct val="90000"/>
              </a:lnSpc>
            </a:pPr>
            <a:r>
              <a:rPr lang="en-US" sz="1800">
                <a:latin typeface="Arial Unicode MS" pitchFamily="50" charset="-127"/>
              </a:rPr>
              <a:t>TOTAL LENGTH</a:t>
            </a:r>
            <a:r>
              <a:rPr lang="en-US" sz="1800"/>
              <a:t> - total octets in datagram </a:t>
            </a:r>
          </a:p>
          <a:p>
            <a:pPr eaLnBrk="1" hangingPunct="1">
              <a:lnSpc>
                <a:spcPct val="90000"/>
              </a:lnSpc>
            </a:pPr>
            <a:r>
              <a:rPr lang="en-US" sz="1800">
                <a:latin typeface="Arial Unicode MS" pitchFamily="50" charset="-127"/>
              </a:rPr>
              <a:t>IDENT</a:t>
            </a:r>
            <a:r>
              <a:rPr lang="en-US" sz="1800"/>
              <a:t>, </a:t>
            </a:r>
            <a:r>
              <a:rPr lang="en-US" sz="1800">
                <a:latin typeface="Arial Unicode MS" pitchFamily="50" charset="-127"/>
              </a:rPr>
              <a:t>FLAGS</a:t>
            </a:r>
            <a:r>
              <a:rPr lang="en-US" sz="1800"/>
              <a:t>, </a:t>
            </a:r>
            <a:r>
              <a:rPr lang="en-US" sz="1800">
                <a:latin typeface="Arial Unicode MS" pitchFamily="50" charset="-127"/>
              </a:rPr>
              <a:t>FRAGMENT OFFSET</a:t>
            </a:r>
            <a:r>
              <a:rPr lang="en-US" sz="1800"/>
              <a:t> - used with fragmentation </a:t>
            </a:r>
          </a:p>
          <a:p>
            <a:pPr eaLnBrk="1" hangingPunct="1">
              <a:lnSpc>
                <a:spcPct val="90000"/>
              </a:lnSpc>
            </a:pPr>
            <a:r>
              <a:rPr lang="en-US" sz="1800">
                <a:latin typeface="Arial Unicode MS" pitchFamily="50" charset="-127"/>
              </a:rPr>
              <a:t>TTL</a:t>
            </a:r>
            <a:r>
              <a:rPr lang="en-US" sz="1800"/>
              <a:t> - </a:t>
            </a:r>
            <a:r>
              <a:rPr lang="en-US" sz="1800" i="1"/>
              <a:t>time to live</a:t>
            </a:r>
            <a:r>
              <a:rPr lang="en-US" sz="1800"/>
              <a:t>; decremented in each router; datagram discarded when </a:t>
            </a:r>
            <a:r>
              <a:rPr lang="en-US" sz="1800">
                <a:latin typeface="Arial Unicode MS" pitchFamily="50" charset="-127"/>
              </a:rPr>
              <a:t>TTL</a:t>
            </a:r>
            <a:r>
              <a:rPr lang="en-US" sz="1800"/>
              <a:t> = 0 </a:t>
            </a:r>
          </a:p>
          <a:p>
            <a:pPr eaLnBrk="1" hangingPunct="1">
              <a:lnSpc>
                <a:spcPct val="90000"/>
              </a:lnSpc>
            </a:pPr>
            <a:r>
              <a:rPr lang="en-US" sz="1800">
                <a:latin typeface="Arial Unicode MS" pitchFamily="50" charset="-127"/>
              </a:rPr>
              <a:t>TYPE</a:t>
            </a:r>
            <a:r>
              <a:rPr lang="en-US" sz="1800"/>
              <a:t> - type of protocol carried in datagram; e.g., TCP, UDP </a:t>
            </a:r>
          </a:p>
          <a:p>
            <a:pPr eaLnBrk="1" hangingPunct="1">
              <a:lnSpc>
                <a:spcPct val="90000"/>
              </a:lnSpc>
            </a:pPr>
            <a:r>
              <a:rPr lang="en-US" sz="1800">
                <a:latin typeface="Arial Unicode MS" pitchFamily="50" charset="-127"/>
              </a:rPr>
              <a:t>HEADER CHECKSUM</a:t>
            </a:r>
            <a:r>
              <a:rPr lang="en-US" sz="1800"/>
              <a:t> - 1s complement of 1s complement sum </a:t>
            </a:r>
          </a:p>
          <a:p>
            <a:pPr eaLnBrk="1" hangingPunct="1">
              <a:lnSpc>
                <a:spcPct val="90000"/>
              </a:lnSpc>
            </a:pPr>
            <a:r>
              <a:rPr lang="en-US" sz="1800">
                <a:latin typeface="Arial Unicode MS" pitchFamily="50" charset="-127"/>
              </a:rPr>
              <a:t>SOURCE, DEST IP ADDRESS</a:t>
            </a:r>
            <a:r>
              <a:rPr lang="en-US" sz="1800"/>
              <a:t> - IP addresses of </a:t>
            </a:r>
            <a:r>
              <a:rPr lang="en-US" sz="1800" i="1"/>
              <a:t>original</a:t>
            </a:r>
            <a:r>
              <a:rPr lang="en-US" sz="1800"/>
              <a:t> source and </a:t>
            </a:r>
            <a:r>
              <a:rPr lang="en-US" sz="1800" i="1"/>
              <a:t>ultimate</a:t>
            </a:r>
            <a:r>
              <a:rPr lang="en-US" sz="1800"/>
              <a:t> destination </a:t>
            </a:r>
          </a:p>
        </p:txBody>
      </p:sp>
      <p:sp>
        <p:nvSpPr>
          <p:cNvPr id="20482" name="Rectangle 2"/>
          <p:cNvSpPr>
            <a:spLocks noGrp="1" noChangeArrowheads="1"/>
          </p:cNvSpPr>
          <p:nvPr>
            <p:ph type="title"/>
          </p:nvPr>
        </p:nvSpPr>
        <p:spPr/>
        <p:txBody>
          <a:bodyPr/>
          <a:lstStyle/>
          <a:p>
            <a:pPr eaLnBrk="1" hangingPunct="1"/>
            <a:r>
              <a:rPr lang="en-US" b="1"/>
              <a:t>IP datagram header fields</a:t>
            </a:r>
            <a:r>
              <a:rPr 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85800" y="1447800"/>
            <a:ext cx="7772400" cy="4800600"/>
          </a:xfrm>
        </p:spPr>
        <p:txBody>
          <a:bodyPr/>
          <a:lstStyle/>
          <a:p>
            <a:pPr eaLnBrk="1" hangingPunct="1">
              <a:lnSpc>
                <a:spcPct val="90000"/>
              </a:lnSpc>
            </a:pPr>
            <a:r>
              <a:rPr lang="en-US" sz="2400"/>
              <a:t>Several options can be added to IP header: </a:t>
            </a:r>
          </a:p>
          <a:p>
            <a:pPr lvl="1" eaLnBrk="1" hangingPunct="1">
              <a:lnSpc>
                <a:spcPct val="90000"/>
              </a:lnSpc>
            </a:pPr>
            <a:r>
              <a:rPr lang="en-US" sz="2000"/>
              <a:t>Record route </a:t>
            </a:r>
          </a:p>
          <a:p>
            <a:pPr lvl="1" eaLnBrk="1" hangingPunct="1">
              <a:lnSpc>
                <a:spcPct val="90000"/>
              </a:lnSpc>
            </a:pPr>
            <a:r>
              <a:rPr lang="en-US" sz="2000"/>
              <a:t>Source route </a:t>
            </a:r>
          </a:p>
          <a:p>
            <a:pPr lvl="1" eaLnBrk="1" hangingPunct="1">
              <a:lnSpc>
                <a:spcPct val="90000"/>
              </a:lnSpc>
            </a:pPr>
            <a:r>
              <a:rPr lang="en-US" sz="2000"/>
              <a:t>Timestamp </a:t>
            </a:r>
          </a:p>
          <a:p>
            <a:pPr eaLnBrk="1" hangingPunct="1">
              <a:lnSpc>
                <a:spcPct val="90000"/>
              </a:lnSpc>
            </a:pPr>
            <a:r>
              <a:rPr lang="en-US" sz="2400"/>
              <a:t>Header with no options has </a:t>
            </a:r>
            <a:r>
              <a:rPr lang="en-US" sz="2400">
                <a:latin typeface="Arial Unicode MS" pitchFamily="50" charset="-127"/>
              </a:rPr>
              <a:t>H. LEN</a:t>
            </a:r>
            <a:r>
              <a:rPr lang="en-US" sz="2400"/>
              <a:t> field value 5; data begins immediately after </a:t>
            </a:r>
            <a:r>
              <a:rPr lang="en-US" sz="2400">
                <a:latin typeface="Arial Unicode MS" pitchFamily="50" charset="-127"/>
              </a:rPr>
              <a:t>DESTINATION IP ADDRESS</a:t>
            </a:r>
            <a:r>
              <a:rPr lang="en-US" sz="2400"/>
              <a:t> </a:t>
            </a:r>
          </a:p>
          <a:p>
            <a:pPr eaLnBrk="1" hangingPunct="1">
              <a:lnSpc>
                <a:spcPct val="90000"/>
              </a:lnSpc>
            </a:pPr>
            <a:r>
              <a:rPr lang="en-US" sz="2400"/>
              <a:t>Options added between </a:t>
            </a:r>
            <a:r>
              <a:rPr lang="en-US" sz="2400">
                <a:latin typeface="Arial Unicode MS" pitchFamily="50" charset="-127"/>
              </a:rPr>
              <a:t>DESTINATION IP ADDRESS</a:t>
            </a:r>
            <a:r>
              <a:rPr lang="en-US" sz="2400"/>
              <a:t> and data in multiples of 32 bits </a:t>
            </a:r>
          </a:p>
          <a:p>
            <a:pPr eaLnBrk="1" hangingPunct="1">
              <a:lnSpc>
                <a:spcPct val="90000"/>
              </a:lnSpc>
            </a:pPr>
            <a:r>
              <a:rPr lang="en-US" sz="2400"/>
              <a:t>Header with 96 bits of options has </a:t>
            </a:r>
            <a:r>
              <a:rPr lang="en-US" sz="2400">
                <a:latin typeface="Arial Unicode MS" pitchFamily="50" charset="-127"/>
              </a:rPr>
              <a:t>H. LEN</a:t>
            </a:r>
            <a:r>
              <a:rPr lang="en-US" sz="2400"/>
              <a:t> field value 8 </a:t>
            </a:r>
          </a:p>
        </p:txBody>
      </p:sp>
      <p:sp>
        <p:nvSpPr>
          <p:cNvPr id="21506" name="Rectangle 2"/>
          <p:cNvSpPr>
            <a:spLocks noGrp="1" noChangeArrowheads="1"/>
          </p:cNvSpPr>
          <p:nvPr>
            <p:ph type="title"/>
          </p:nvPr>
        </p:nvSpPr>
        <p:spPr>
          <a:xfrm>
            <a:off x="685800" y="152400"/>
            <a:ext cx="7772400" cy="1143000"/>
          </a:xfrm>
        </p:spPr>
        <p:txBody>
          <a:bodyPr/>
          <a:lstStyle/>
          <a:p>
            <a:pPr eaLnBrk="1" hangingPunct="1"/>
            <a:r>
              <a:rPr lang="en-US" b="1"/>
              <a:t>IP datagram options</a:t>
            </a:r>
            <a:r>
              <a:rPr lang="en-US"/>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physical network, frame is used to deliver IP datagram</a:t>
            </a:r>
          </a:p>
          <a:p>
            <a:r>
              <a:rPr lang="en-US" dirty="0"/>
              <a:t>The technique is called IP encapsulation</a:t>
            </a:r>
          </a:p>
        </p:txBody>
      </p:sp>
      <p:sp>
        <p:nvSpPr>
          <p:cNvPr id="3" name="Title 2"/>
          <p:cNvSpPr>
            <a:spLocks noGrp="1"/>
          </p:cNvSpPr>
          <p:nvPr>
            <p:ph type="title"/>
          </p:nvPr>
        </p:nvSpPr>
        <p:spPr/>
        <p:txBody>
          <a:bodyPr/>
          <a:lstStyle/>
          <a:p>
            <a:r>
              <a:rPr lang="en-US" dirty="0"/>
              <a:t>IP Encapsulation</a:t>
            </a:r>
          </a:p>
        </p:txBody>
      </p:sp>
    </p:spTree>
    <p:extLst>
      <p:ext uri="{BB962C8B-B14F-4D97-AF65-F5344CB8AC3E}">
        <p14:creationId xmlns:p14="http://schemas.microsoft.com/office/powerpoint/2010/main" val="250794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r>
              <a:rPr lang="en-US"/>
              <a:t>Fundamental Internet communication service </a:t>
            </a:r>
          </a:p>
          <a:p>
            <a:pPr eaLnBrk="1" hangingPunct="1"/>
            <a:r>
              <a:rPr lang="en-US"/>
              <a:t>Format of packets </a:t>
            </a:r>
          </a:p>
          <a:p>
            <a:pPr eaLnBrk="1" hangingPunct="1"/>
            <a:r>
              <a:rPr lang="en-US"/>
              <a:t>Processing of packets by routers </a:t>
            </a:r>
          </a:p>
          <a:p>
            <a:pPr lvl="1" eaLnBrk="1" hangingPunct="1"/>
            <a:r>
              <a:rPr lang="en-US"/>
              <a:t>Forwarding </a:t>
            </a:r>
          </a:p>
          <a:p>
            <a:pPr lvl="1" eaLnBrk="1" hangingPunct="1"/>
            <a:r>
              <a:rPr lang="en-US"/>
              <a:t>Delivery </a:t>
            </a:r>
          </a:p>
        </p:txBody>
      </p:sp>
      <p:sp>
        <p:nvSpPr>
          <p:cNvPr id="4098" name="Rectangle 2"/>
          <p:cNvSpPr>
            <a:spLocks noGrp="1" noChangeArrowheads="1"/>
          </p:cNvSpPr>
          <p:nvPr>
            <p:ph type="title"/>
          </p:nvPr>
        </p:nvSpPr>
        <p:spPr/>
        <p:txBody>
          <a:bodyPr/>
          <a:lstStyle/>
          <a:p>
            <a:pPr eaLnBrk="1" hangingPunct="1"/>
            <a:r>
              <a:rPr lang="en-US" b="1"/>
              <a:t>Introduction</a:t>
            </a:r>
            <a:r>
              <a:rPr 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Encapsulation illustration</a:t>
            </a:r>
          </a:p>
        </p:txBody>
      </p:sp>
      <p:pic>
        <p:nvPicPr>
          <p:cNvPr id="4" name="Picture 3"/>
          <p:cNvPicPr>
            <a:picLocks noChangeAspect="1"/>
          </p:cNvPicPr>
          <p:nvPr/>
        </p:nvPicPr>
        <p:blipFill>
          <a:blip r:embed="rId2"/>
          <a:stretch>
            <a:fillRect/>
          </a:stretch>
        </p:blipFill>
        <p:spPr>
          <a:xfrm>
            <a:off x="914400" y="1262943"/>
            <a:ext cx="6326701" cy="4962732"/>
          </a:xfrm>
          <a:prstGeom prst="rect">
            <a:avLst/>
          </a:prstGeom>
        </p:spPr>
      </p:pic>
    </p:spTree>
    <p:extLst>
      <p:ext uri="{BB962C8B-B14F-4D97-AF65-F5344CB8AC3E}">
        <p14:creationId xmlns:p14="http://schemas.microsoft.com/office/powerpoint/2010/main" val="115943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Networks may use different technologies</a:t>
            </a:r>
          </a:p>
          <a:p>
            <a:r>
              <a:rPr lang="en-US" dirty="0"/>
              <a:t>Header format may be different</a:t>
            </a:r>
          </a:p>
          <a:p>
            <a:r>
              <a:rPr lang="en-US" dirty="0"/>
              <a:t>Each hardware technology specifies the maximum amount of data for a frame to carry (MTU)</a:t>
            </a:r>
          </a:p>
          <a:p>
            <a:pPr lvl="1"/>
            <a:r>
              <a:rPr lang="en-US" dirty="0"/>
              <a:t>Example: Ethernet MTU is 1500 octets</a:t>
            </a:r>
          </a:p>
          <a:p>
            <a:r>
              <a:rPr lang="en-US" dirty="0"/>
              <a:t>If the amount of data bigger than current MTU, fragmentation may occur  - IDENTIFICATION field and OFFSET field are used to reassemble</a:t>
            </a:r>
          </a:p>
        </p:txBody>
      </p:sp>
      <p:sp>
        <p:nvSpPr>
          <p:cNvPr id="3" name="Title 2"/>
          <p:cNvSpPr>
            <a:spLocks noGrp="1"/>
          </p:cNvSpPr>
          <p:nvPr>
            <p:ph type="title"/>
          </p:nvPr>
        </p:nvSpPr>
        <p:spPr/>
        <p:txBody>
          <a:bodyPr>
            <a:normAutofit fontScale="90000"/>
          </a:bodyPr>
          <a:lstStyle/>
          <a:p>
            <a:r>
              <a:rPr lang="en-US" dirty="0"/>
              <a:t>Transmission across an internet</a:t>
            </a:r>
          </a:p>
        </p:txBody>
      </p:sp>
    </p:spTree>
    <p:extLst>
      <p:ext uri="{BB962C8B-B14F-4D97-AF65-F5344CB8AC3E}">
        <p14:creationId xmlns:p14="http://schemas.microsoft.com/office/powerpoint/2010/main" val="319301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100D8B5-EABE-1221-CCC5-8DADCAFDBBB3}"/>
              </a:ext>
            </a:extLst>
          </p:cNvPr>
          <p:cNvGraphicFramePr>
            <a:graphicFrameLocks noGrp="1"/>
          </p:cNvGraphicFramePr>
          <p:nvPr>
            <p:ph idx="1"/>
            <p:extLst>
              <p:ext uri="{D42A27DB-BD31-4B8C-83A1-F6EECF244321}">
                <p14:modId xmlns:p14="http://schemas.microsoft.com/office/powerpoint/2010/main" val="1940540533"/>
              </p:ext>
            </p:extLst>
          </p:nvPr>
        </p:nvGraphicFramePr>
        <p:xfrm>
          <a:off x="457200" y="2463959"/>
          <a:ext cx="8229600" cy="2011680"/>
        </p:xfrm>
        <a:graphic>
          <a:graphicData uri="http://schemas.openxmlformats.org/drawingml/2006/table">
            <a:tbl>
              <a:tblPr/>
              <a:tblGrid>
                <a:gridCol w="1752600">
                  <a:extLst>
                    <a:ext uri="{9D8B030D-6E8A-4147-A177-3AD203B41FA5}">
                      <a16:colId xmlns:a16="http://schemas.microsoft.com/office/drawing/2014/main" val="1373660680"/>
                    </a:ext>
                  </a:extLst>
                </a:gridCol>
                <a:gridCol w="2895600">
                  <a:extLst>
                    <a:ext uri="{9D8B030D-6E8A-4147-A177-3AD203B41FA5}">
                      <a16:colId xmlns:a16="http://schemas.microsoft.com/office/drawing/2014/main" val="2450483396"/>
                    </a:ext>
                  </a:extLst>
                </a:gridCol>
                <a:gridCol w="3581400">
                  <a:extLst>
                    <a:ext uri="{9D8B030D-6E8A-4147-A177-3AD203B41FA5}">
                      <a16:colId xmlns:a16="http://schemas.microsoft.com/office/drawing/2014/main" val="791257978"/>
                    </a:ext>
                  </a:extLst>
                </a:gridCol>
              </a:tblGrid>
              <a:tr h="0">
                <a:tc>
                  <a:txBody>
                    <a:bodyPr/>
                    <a:lstStyle/>
                    <a:p>
                      <a:r>
                        <a:rPr lang="en-US"/>
                        <a:t>Bit Position</a:t>
                      </a:r>
                    </a:p>
                  </a:txBody>
                  <a:tcPr anchor="ctr">
                    <a:lnL>
                      <a:noFill/>
                    </a:lnL>
                    <a:lnR>
                      <a:noFill/>
                    </a:lnR>
                    <a:lnT>
                      <a:noFill/>
                    </a:lnT>
                    <a:lnB>
                      <a:noFill/>
                    </a:lnB>
                    <a:noFill/>
                  </a:tcPr>
                </a:tc>
                <a:tc>
                  <a:txBody>
                    <a:bodyPr/>
                    <a:lstStyle/>
                    <a:p>
                      <a:r>
                        <a:rPr lang="en-US"/>
                        <a:t>Field Name</a:t>
                      </a:r>
                    </a:p>
                  </a:txBody>
                  <a:tcPr anchor="ctr">
                    <a:lnL>
                      <a:noFill/>
                    </a:lnL>
                    <a:lnR>
                      <a:noFill/>
                    </a:lnR>
                    <a:lnT>
                      <a:noFill/>
                    </a:lnT>
                    <a:lnB>
                      <a:noFill/>
                    </a:lnB>
                    <a:noFill/>
                  </a:tcPr>
                </a:tc>
                <a:tc>
                  <a:txBody>
                    <a:bodyPr/>
                    <a:lstStyle/>
                    <a:p>
                      <a:r>
                        <a:rPr lang="en-US"/>
                        <a:t>Meaning</a:t>
                      </a:r>
                    </a:p>
                  </a:txBody>
                  <a:tcPr anchor="ctr">
                    <a:lnL>
                      <a:noFill/>
                    </a:lnL>
                    <a:lnR>
                      <a:noFill/>
                    </a:lnR>
                    <a:lnT>
                      <a:noFill/>
                    </a:lnT>
                    <a:lnB>
                      <a:noFill/>
                    </a:lnB>
                    <a:noFill/>
                  </a:tcPr>
                </a:tc>
                <a:extLst>
                  <a:ext uri="{0D108BD9-81ED-4DB2-BD59-A6C34878D82A}">
                    <a16:rowId xmlns:a16="http://schemas.microsoft.com/office/drawing/2014/main" val="24822552"/>
                  </a:ext>
                </a:extLst>
              </a:tr>
              <a:tr h="0">
                <a:tc>
                  <a:txBody>
                    <a:bodyPr/>
                    <a:lstStyle/>
                    <a:p>
                      <a:r>
                        <a:rPr lang="en-US"/>
                        <a:t>0</a:t>
                      </a:r>
                    </a:p>
                  </a:txBody>
                  <a:tcPr anchor="ctr">
                    <a:lnL>
                      <a:noFill/>
                    </a:lnL>
                    <a:lnR>
                      <a:noFill/>
                    </a:lnR>
                    <a:lnT>
                      <a:noFill/>
                    </a:lnT>
                    <a:lnB>
                      <a:noFill/>
                    </a:lnB>
                    <a:noFill/>
                  </a:tcPr>
                </a:tc>
                <a:tc>
                  <a:txBody>
                    <a:bodyPr/>
                    <a:lstStyle/>
                    <a:p>
                      <a:r>
                        <a:rPr lang="en-US" dirty="0"/>
                        <a:t>Reserved</a:t>
                      </a:r>
                    </a:p>
                  </a:txBody>
                  <a:tcPr anchor="ctr">
                    <a:lnL>
                      <a:noFill/>
                    </a:lnL>
                    <a:lnR>
                      <a:noFill/>
                    </a:lnR>
                    <a:lnT>
                      <a:noFill/>
                    </a:lnT>
                    <a:lnB>
                      <a:noFill/>
                    </a:lnB>
                    <a:noFill/>
                  </a:tcPr>
                </a:tc>
                <a:tc>
                  <a:txBody>
                    <a:bodyPr/>
                    <a:lstStyle/>
                    <a:p>
                      <a:r>
                        <a:rPr lang="en-US"/>
                        <a:t>Always 0</a:t>
                      </a:r>
                    </a:p>
                  </a:txBody>
                  <a:tcPr anchor="ctr">
                    <a:lnL>
                      <a:noFill/>
                    </a:lnL>
                    <a:lnR>
                      <a:noFill/>
                    </a:lnR>
                    <a:lnT>
                      <a:noFill/>
                    </a:lnT>
                    <a:lnB>
                      <a:noFill/>
                    </a:lnB>
                    <a:noFill/>
                  </a:tcPr>
                </a:tc>
                <a:extLst>
                  <a:ext uri="{0D108BD9-81ED-4DB2-BD59-A6C34878D82A}">
                    <a16:rowId xmlns:a16="http://schemas.microsoft.com/office/drawing/2014/main" val="2728688251"/>
                  </a:ext>
                </a:extLst>
              </a:tr>
              <a:tr h="0">
                <a:tc>
                  <a:txBody>
                    <a:bodyPr/>
                    <a:lstStyle/>
                    <a:p>
                      <a:r>
                        <a:rPr lang="en-US"/>
                        <a:t>1</a:t>
                      </a:r>
                    </a:p>
                  </a:txBody>
                  <a:tcPr anchor="ctr">
                    <a:lnL>
                      <a:noFill/>
                    </a:lnL>
                    <a:lnR>
                      <a:noFill/>
                    </a:lnR>
                    <a:lnT>
                      <a:noFill/>
                    </a:lnT>
                    <a:lnB>
                      <a:noFill/>
                    </a:lnB>
                    <a:noFill/>
                  </a:tcPr>
                </a:tc>
                <a:tc>
                  <a:txBody>
                    <a:bodyPr/>
                    <a:lstStyle/>
                    <a:p>
                      <a:r>
                        <a:rPr lang="en-US" dirty="0"/>
                        <a:t>Don't Fragment (DF)</a:t>
                      </a:r>
                    </a:p>
                  </a:txBody>
                  <a:tcPr anchor="ctr">
                    <a:lnL>
                      <a:noFill/>
                    </a:lnL>
                    <a:lnR>
                      <a:noFill/>
                    </a:lnR>
                    <a:lnT>
                      <a:noFill/>
                    </a:lnT>
                    <a:lnB>
                      <a:noFill/>
                    </a:lnB>
                    <a:noFill/>
                  </a:tcPr>
                </a:tc>
                <a:tc>
                  <a:txBody>
                    <a:bodyPr/>
                    <a:lstStyle/>
                    <a:p>
                      <a:r>
                        <a:rPr lang="en-US"/>
                        <a:t>1 = No fragmentation, 0 = Fragmentation allowed</a:t>
                      </a:r>
                    </a:p>
                  </a:txBody>
                  <a:tcPr anchor="ctr">
                    <a:lnL>
                      <a:noFill/>
                    </a:lnL>
                    <a:lnR>
                      <a:noFill/>
                    </a:lnR>
                    <a:lnT>
                      <a:noFill/>
                    </a:lnT>
                    <a:lnB>
                      <a:noFill/>
                    </a:lnB>
                    <a:noFill/>
                  </a:tcPr>
                </a:tc>
                <a:extLst>
                  <a:ext uri="{0D108BD9-81ED-4DB2-BD59-A6C34878D82A}">
                    <a16:rowId xmlns:a16="http://schemas.microsoft.com/office/drawing/2014/main" val="2257082072"/>
                  </a:ext>
                </a:extLst>
              </a:tr>
              <a:tr h="0">
                <a:tc>
                  <a:txBody>
                    <a:bodyPr/>
                    <a:lstStyle/>
                    <a:p>
                      <a:r>
                        <a:rPr lang="en-US"/>
                        <a:t>2</a:t>
                      </a:r>
                    </a:p>
                  </a:txBody>
                  <a:tcPr anchor="ctr">
                    <a:lnL>
                      <a:noFill/>
                    </a:lnL>
                    <a:lnR>
                      <a:noFill/>
                    </a:lnR>
                    <a:lnT>
                      <a:noFill/>
                    </a:lnT>
                    <a:lnB>
                      <a:noFill/>
                    </a:lnB>
                    <a:noFill/>
                  </a:tcPr>
                </a:tc>
                <a:tc>
                  <a:txBody>
                    <a:bodyPr/>
                    <a:lstStyle/>
                    <a:p>
                      <a:r>
                        <a:rPr lang="en-US"/>
                        <a:t>More Fragments (MF)</a:t>
                      </a:r>
                    </a:p>
                  </a:txBody>
                  <a:tcPr anchor="ctr">
                    <a:lnL>
                      <a:noFill/>
                    </a:lnL>
                    <a:lnR>
                      <a:noFill/>
                    </a:lnR>
                    <a:lnT>
                      <a:noFill/>
                    </a:lnT>
                    <a:lnB>
                      <a:noFill/>
                    </a:lnB>
                    <a:noFill/>
                  </a:tcPr>
                </a:tc>
                <a:tc>
                  <a:txBody>
                    <a:bodyPr/>
                    <a:lstStyle/>
                    <a:p>
                      <a:r>
                        <a:rPr lang="en-US" dirty="0"/>
                        <a:t>1 = More fragments to follow, 0 = Last fragment</a:t>
                      </a:r>
                    </a:p>
                  </a:txBody>
                  <a:tcPr anchor="ctr">
                    <a:lnL>
                      <a:noFill/>
                    </a:lnL>
                    <a:lnR>
                      <a:noFill/>
                    </a:lnR>
                    <a:lnT>
                      <a:noFill/>
                    </a:lnT>
                    <a:lnB>
                      <a:noFill/>
                    </a:lnB>
                    <a:noFill/>
                  </a:tcPr>
                </a:tc>
                <a:extLst>
                  <a:ext uri="{0D108BD9-81ED-4DB2-BD59-A6C34878D82A}">
                    <a16:rowId xmlns:a16="http://schemas.microsoft.com/office/drawing/2014/main" val="1905742019"/>
                  </a:ext>
                </a:extLst>
              </a:tr>
            </a:tbl>
          </a:graphicData>
        </a:graphic>
      </p:graphicFrame>
      <p:sp>
        <p:nvSpPr>
          <p:cNvPr id="3" name="Title 2">
            <a:extLst>
              <a:ext uri="{FF2B5EF4-FFF2-40B4-BE49-F238E27FC236}">
                <a16:creationId xmlns:a16="http://schemas.microsoft.com/office/drawing/2014/main" id="{86F008F2-E4B1-165F-3067-BD0409DB241C}"/>
              </a:ext>
            </a:extLst>
          </p:cNvPr>
          <p:cNvSpPr>
            <a:spLocks noGrp="1"/>
          </p:cNvSpPr>
          <p:nvPr>
            <p:ph type="title"/>
          </p:nvPr>
        </p:nvSpPr>
        <p:spPr/>
        <p:txBody>
          <a:bodyPr/>
          <a:lstStyle/>
          <a:p>
            <a:r>
              <a:rPr lang="en-US" dirty="0"/>
              <a:t>IP fragmentation Flags Field</a:t>
            </a:r>
          </a:p>
        </p:txBody>
      </p:sp>
    </p:spTree>
    <p:extLst>
      <p:ext uri="{BB962C8B-B14F-4D97-AF65-F5344CB8AC3E}">
        <p14:creationId xmlns:p14="http://schemas.microsoft.com/office/powerpoint/2010/main" val="370489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Consider a 1500-octet datagram sent from H1 to H2 in the following network</a:t>
            </a:r>
          </a:p>
          <a:p>
            <a:endParaRPr lang="en-US" sz="1800" dirty="0"/>
          </a:p>
          <a:p>
            <a:endParaRPr lang="en-US" sz="1800" dirty="0"/>
          </a:p>
          <a:p>
            <a:endParaRPr lang="en-US" sz="1800" dirty="0"/>
          </a:p>
          <a:p>
            <a:endParaRPr lang="en-US" sz="1800" dirty="0"/>
          </a:p>
          <a:p>
            <a:endParaRPr lang="en-US" sz="1800" dirty="0"/>
          </a:p>
          <a:p>
            <a:r>
              <a:rPr lang="en-US" sz="1800" dirty="0"/>
              <a:t>Datagram can reach router R but cannot traverse Net 2</a:t>
            </a:r>
          </a:p>
          <a:p>
            <a:r>
              <a:rPr lang="en-US" sz="1800" dirty="0" err="1">
                <a:solidFill>
                  <a:srgbClr val="FF0000"/>
                </a:solidFill>
              </a:rPr>
              <a:t>pathMTU</a:t>
            </a:r>
            <a:r>
              <a:rPr lang="en-US" sz="1800" dirty="0">
                <a:solidFill>
                  <a:srgbClr val="FF0000"/>
                </a:solidFill>
              </a:rPr>
              <a:t> </a:t>
            </a:r>
            <a:r>
              <a:rPr lang="en-US" sz="1800" dirty="0"/>
              <a:t>discovery: a standardized technique in computer networking for determining the maximum transmission unit (MTU) size on the network path between two Internet Protocol (IP) hosts, usually with the goal of avoiding IP fragmentation. If doesn’t fit, an ICMP message is sent to the sender – DF field must be set to 1. </a:t>
            </a:r>
          </a:p>
        </p:txBody>
      </p:sp>
      <p:sp>
        <p:nvSpPr>
          <p:cNvPr id="3" name="Title 2"/>
          <p:cNvSpPr>
            <a:spLocks noGrp="1"/>
          </p:cNvSpPr>
          <p:nvPr>
            <p:ph type="title"/>
          </p:nvPr>
        </p:nvSpPr>
        <p:spPr/>
        <p:txBody>
          <a:bodyPr>
            <a:normAutofit fontScale="90000"/>
          </a:bodyPr>
          <a:lstStyle/>
          <a:p>
            <a:r>
              <a:rPr lang="en-US" dirty="0"/>
              <a:t>Transmission across an internet </a:t>
            </a:r>
            <a:r>
              <a:rPr lang="en-US" dirty="0" err="1"/>
              <a:t>cont</a:t>
            </a:r>
            <a:r>
              <a:rPr lang="en-US" dirty="0"/>
              <a:t>’</a:t>
            </a:r>
          </a:p>
        </p:txBody>
      </p:sp>
      <p:pic>
        <p:nvPicPr>
          <p:cNvPr id="4" name="Picture 3"/>
          <p:cNvPicPr>
            <a:picLocks noChangeAspect="1"/>
          </p:cNvPicPr>
          <p:nvPr/>
        </p:nvPicPr>
        <p:blipFill>
          <a:blip r:embed="rId2"/>
          <a:stretch>
            <a:fillRect/>
          </a:stretch>
        </p:blipFill>
        <p:spPr>
          <a:xfrm>
            <a:off x="810374" y="2590800"/>
            <a:ext cx="7523251" cy="813021"/>
          </a:xfrm>
          <a:prstGeom prst="rect">
            <a:avLst/>
          </a:prstGeom>
        </p:spPr>
      </p:pic>
    </p:spTree>
    <p:extLst>
      <p:ext uri="{BB962C8B-B14F-4D97-AF65-F5344CB8AC3E}">
        <p14:creationId xmlns:p14="http://schemas.microsoft.com/office/powerpoint/2010/main" val="20142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5D52D23-17DE-BA04-5679-8967A3F645B9}"/>
              </a:ext>
            </a:extLst>
          </p:cNvPr>
          <p:cNvGraphicFramePr>
            <a:graphicFrameLocks noGrp="1"/>
          </p:cNvGraphicFramePr>
          <p:nvPr>
            <p:ph idx="1"/>
            <p:extLst>
              <p:ext uri="{D42A27DB-BD31-4B8C-83A1-F6EECF244321}">
                <p14:modId xmlns:p14="http://schemas.microsoft.com/office/powerpoint/2010/main" val="1153421511"/>
              </p:ext>
            </p:extLst>
          </p:nvPr>
        </p:nvGraphicFramePr>
        <p:xfrm>
          <a:off x="1295400" y="1361478"/>
          <a:ext cx="6051054" cy="4843460"/>
        </p:xfrm>
        <a:graphic>
          <a:graphicData uri="http://schemas.openxmlformats.org/drawingml/2006/table">
            <a:tbl>
              <a:tblPr/>
              <a:tblGrid>
                <a:gridCol w="2017018">
                  <a:extLst>
                    <a:ext uri="{9D8B030D-6E8A-4147-A177-3AD203B41FA5}">
                      <a16:colId xmlns:a16="http://schemas.microsoft.com/office/drawing/2014/main" val="4205015326"/>
                    </a:ext>
                  </a:extLst>
                </a:gridCol>
                <a:gridCol w="2017018">
                  <a:extLst>
                    <a:ext uri="{9D8B030D-6E8A-4147-A177-3AD203B41FA5}">
                      <a16:colId xmlns:a16="http://schemas.microsoft.com/office/drawing/2014/main" val="1084700678"/>
                    </a:ext>
                  </a:extLst>
                </a:gridCol>
                <a:gridCol w="2017018">
                  <a:extLst>
                    <a:ext uri="{9D8B030D-6E8A-4147-A177-3AD203B41FA5}">
                      <a16:colId xmlns:a16="http://schemas.microsoft.com/office/drawing/2014/main" val="789508753"/>
                    </a:ext>
                  </a:extLst>
                </a:gridCol>
              </a:tblGrid>
              <a:tr h="242173">
                <a:tc>
                  <a:txBody>
                    <a:bodyPr/>
                    <a:lstStyle/>
                    <a:p>
                      <a:r>
                        <a:rPr lang="en-US" sz="1100" b="1"/>
                        <a:t>Technology</a:t>
                      </a:r>
                      <a:endParaRPr lang="en-US" sz="1100"/>
                    </a:p>
                  </a:txBody>
                  <a:tcPr marL="56575" marR="56575" marT="28287" marB="28287" anchor="ctr">
                    <a:lnL>
                      <a:noFill/>
                    </a:lnL>
                    <a:lnR>
                      <a:noFill/>
                    </a:lnR>
                    <a:lnT>
                      <a:noFill/>
                    </a:lnT>
                    <a:lnB>
                      <a:noFill/>
                    </a:lnB>
                    <a:noFill/>
                  </a:tcPr>
                </a:tc>
                <a:tc>
                  <a:txBody>
                    <a:bodyPr/>
                    <a:lstStyle/>
                    <a:p>
                      <a:r>
                        <a:rPr lang="en-US" sz="1100" b="1"/>
                        <a:t>Typical MTU</a:t>
                      </a:r>
                      <a:endParaRPr lang="en-US" sz="1100"/>
                    </a:p>
                  </a:txBody>
                  <a:tcPr marL="56575" marR="56575" marT="28287" marB="28287" anchor="ctr">
                    <a:lnL>
                      <a:noFill/>
                    </a:lnL>
                    <a:lnR>
                      <a:noFill/>
                    </a:lnR>
                    <a:lnT>
                      <a:noFill/>
                    </a:lnT>
                    <a:lnB>
                      <a:noFill/>
                    </a:lnB>
                    <a:noFill/>
                  </a:tcPr>
                </a:tc>
                <a:tc>
                  <a:txBody>
                    <a:bodyPr/>
                    <a:lstStyle/>
                    <a:p>
                      <a:r>
                        <a:rPr lang="en-US" sz="1100" b="1"/>
                        <a:t>Notes</a:t>
                      </a:r>
                      <a:endParaRPr lang="en-US" sz="1100"/>
                    </a:p>
                  </a:txBody>
                  <a:tcPr marL="56575" marR="56575" marT="28287" marB="28287" anchor="ctr">
                    <a:lnL>
                      <a:noFill/>
                    </a:lnL>
                    <a:lnR>
                      <a:noFill/>
                    </a:lnR>
                    <a:lnT>
                      <a:noFill/>
                    </a:lnT>
                    <a:lnB>
                      <a:noFill/>
                    </a:lnB>
                    <a:noFill/>
                  </a:tcPr>
                </a:tc>
                <a:extLst>
                  <a:ext uri="{0D108BD9-81ED-4DB2-BD59-A6C34878D82A}">
                    <a16:rowId xmlns:a16="http://schemas.microsoft.com/office/drawing/2014/main" val="2852837313"/>
                  </a:ext>
                </a:extLst>
              </a:tr>
              <a:tr h="423803">
                <a:tc>
                  <a:txBody>
                    <a:bodyPr/>
                    <a:lstStyle/>
                    <a:p>
                      <a:r>
                        <a:rPr lang="en-US" sz="1100"/>
                        <a:t>Ethernet</a:t>
                      </a:r>
                    </a:p>
                  </a:txBody>
                  <a:tcPr marL="56575" marR="56575" marT="28287" marB="28287" anchor="ctr">
                    <a:lnL>
                      <a:noFill/>
                    </a:lnL>
                    <a:lnR>
                      <a:noFill/>
                    </a:lnR>
                    <a:lnT>
                      <a:noFill/>
                    </a:lnT>
                    <a:lnB>
                      <a:noFill/>
                    </a:lnB>
                    <a:noFill/>
                  </a:tcPr>
                </a:tc>
                <a:tc>
                  <a:txBody>
                    <a:bodyPr/>
                    <a:lstStyle/>
                    <a:p>
                      <a:r>
                        <a:rPr lang="en-US" sz="1100"/>
                        <a:t>1500 bytes</a:t>
                      </a:r>
                    </a:p>
                  </a:txBody>
                  <a:tcPr marL="56575" marR="56575" marT="28287" marB="28287" anchor="ctr">
                    <a:lnL>
                      <a:noFill/>
                    </a:lnL>
                    <a:lnR>
                      <a:noFill/>
                    </a:lnR>
                    <a:lnT>
                      <a:noFill/>
                    </a:lnT>
                    <a:lnB>
                      <a:noFill/>
                    </a:lnB>
                    <a:noFill/>
                  </a:tcPr>
                </a:tc>
                <a:tc>
                  <a:txBody>
                    <a:bodyPr/>
                    <a:lstStyle/>
                    <a:p>
                      <a:r>
                        <a:rPr lang="en-US" sz="1100"/>
                        <a:t>9000 bytes for Jumbo Frames</a:t>
                      </a:r>
                    </a:p>
                  </a:txBody>
                  <a:tcPr marL="56575" marR="56575" marT="28287" marB="28287" anchor="ctr">
                    <a:lnL>
                      <a:noFill/>
                    </a:lnL>
                    <a:lnR>
                      <a:noFill/>
                    </a:lnR>
                    <a:lnT>
                      <a:noFill/>
                    </a:lnT>
                    <a:lnB>
                      <a:noFill/>
                    </a:lnB>
                    <a:noFill/>
                  </a:tcPr>
                </a:tc>
                <a:extLst>
                  <a:ext uri="{0D108BD9-81ED-4DB2-BD59-A6C34878D82A}">
                    <a16:rowId xmlns:a16="http://schemas.microsoft.com/office/drawing/2014/main" val="2246963958"/>
                  </a:ext>
                </a:extLst>
              </a:tr>
              <a:tr h="605432">
                <a:tc>
                  <a:txBody>
                    <a:bodyPr/>
                    <a:lstStyle/>
                    <a:p>
                      <a:r>
                        <a:rPr lang="en-US" sz="1100"/>
                        <a:t>Wi-Fi (802.11)</a:t>
                      </a:r>
                    </a:p>
                  </a:txBody>
                  <a:tcPr marL="56575" marR="56575" marT="28287" marB="28287" anchor="ctr">
                    <a:lnL>
                      <a:noFill/>
                    </a:lnL>
                    <a:lnR>
                      <a:noFill/>
                    </a:lnR>
                    <a:lnT>
                      <a:noFill/>
                    </a:lnT>
                    <a:lnB>
                      <a:noFill/>
                    </a:lnB>
                    <a:noFill/>
                  </a:tcPr>
                </a:tc>
                <a:tc>
                  <a:txBody>
                    <a:bodyPr/>
                    <a:lstStyle/>
                    <a:p>
                      <a:r>
                        <a:rPr lang="en-US" sz="1100"/>
                        <a:t>2304 bytes</a:t>
                      </a:r>
                    </a:p>
                  </a:txBody>
                  <a:tcPr marL="56575" marR="56575" marT="28287" marB="28287" anchor="ctr">
                    <a:lnL>
                      <a:noFill/>
                    </a:lnL>
                    <a:lnR>
                      <a:noFill/>
                    </a:lnR>
                    <a:lnT>
                      <a:noFill/>
                    </a:lnT>
                    <a:lnB>
                      <a:noFill/>
                    </a:lnB>
                    <a:noFill/>
                  </a:tcPr>
                </a:tc>
                <a:tc>
                  <a:txBody>
                    <a:bodyPr/>
                    <a:lstStyle/>
                    <a:p>
                      <a:r>
                        <a:rPr lang="en-US" sz="1100"/>
                        <a:t>Often uses Ethernet MTU due to encapsulation</a:t>
                      </a:r>
                    </a:p>
                  </a:txBody>
                  <a:tcPr marL="56575" marR="56575" marT="28287" marB="28287" anchor="ctr">
                    <a:lnL>
                      <a:noFill/>
                    </a:lnL>
                    <a:lnR>
                      <a:noFill/>
                    </a:lnR>
                    <a:lnT>
                      <a:noFill/>
                    </a:lnT>
                    <a:lnB>
                      <a:noFill/>
                    </a:lnB>
                    <a:noFill/>
                  </a:tcPr>
                </a:tc>
                <a:extLst>
                  <a:ext uri="{0D108BD9-81ED-4DB2-BD59-A6C34878D82A}">
                    <a16:rowId xmlns:a16="http://schemas.microsoft.com/office/drawing/2014/main" val="820439166"/>
                  </a:ext>
                </a:extLst>
              </a:tr>
              <a:tr h="423803">
                <a:tc>
                  <a:txBody>
                    <a:bodyPr/>
                    <a:lstStyle/>
                    <a:p>
                      <a:r>
                        <a:rPr lang="en-US" sz="1100"/>
                        <a:t>LTE/5G</a:t>
                      </a:r>
                    </a:p>
                  </a:txBody>
                  <a:tcPr marL="56575" marR="56575" marT="28287" marB="28287" anchor="ctr">
                    <a:lnL>
                      <a:noFill/>
                    </a:lnL>
                    <a:lnR>
                      <a:noFill/>
                    </a:lnR>
                    <a:lnT>
                      <a:noFill/>
                    </a:lnT>
                    <a:lnB>
                      <a:noFill/>
                    </a:lnB>
                    <a:noFill/>
                  </a:tcPr>
                </a:tc>
                <a:tc>
                  <a:txBody>
                    <a:bodyPr/>
                    <a:lstStyle/>
                    <a:p>
                      <a:r>
                        <a:rPr lang="en-US" sz="1100"/>
                        <a:t>1500 bytes</a:t>
                      </a:r>
                    </a:p>
                  </a:txBody>
                  <a:tcPr marL="56575" marR="56575" marT="28287" marB="28287" anchor="ctr">
                    <a:lnL>
                      <a:noFill/>
                    </a:lnL>
                    <a:lnR>
                      <a:noFill/>
                    </a:lnR>
                    <a:lnT>
                      <a:noFill/>
                    </a:lnT>
                    <a:lnB>
                      <a:noFill/>
                    </a:lnB>
                    <a:noFill/>
                  </a:tcPr>
                </a:tc>
                <a:tc>
                  <a:txBody>
                    <a:bodyPr/>
                    <a:lstStyle/>
                    <a:p>
                      <a:r>
                        <a:rPr lang="en-US" sz="1100"/>
                        <a:t>Smaller MTUs for encapsulation</a:t>
                      </a:r>
                    </a:p>
                  </a:txBody>
                  <a:tcPr marL="56575" marR="56575" marT="28287" marB="28287" anchor="ctr">
                    <a:lnL>
                      <a:noFill/>
                    </a:lnL>
                    <a:lnR>
                      <a:noFill/>
                    </a:lnR>
                    <a:lnT>
                      <a:noFill/>
                    </a:lnT>
                    <a:lnB>
                      <a:noFill/>
                    </a:lnB>
                    <a:noFill/>
                  </a:tcPr>
                </a:tc>
                <a:extLst>
                  <a:ext uri="{0D108BD9-81ED-4DB2-BD59-A6C34878D82A}">
                    <a16:rowId xmlns:a16="http://schemas.microsoft.com/office/drawing/2014/main" val="1892739016"/>
                  </a:ext>
                </a:extLst>
              </a:tr>
              <a:tr h="605432">
                <a:tc>
                  <a:txBody>
                    <a:bodyPr/>
                    <a:lstStyle/>
                    <a:p>
                      <a:r>
                        <a:rPr lang="en-US" sz="1100"/>
                        <a:t>IPv4</a:t>
                      </a:r>
                    </a:p>
                  </a:txBody>
                  <a:tcPr marL="56575" marR="56575" marT="28287" marB="28287" anchor="ctr">
                    <a:lnL>
                      <a:noFill/>
                    </a:lnL>
                    <a:lnR>
                      <a:noFill/>
                    </a:lnR>
                    <a:lnT>
                      <a:noFill/>
                    </a:lnT>
                    <a:lnB>
                      <a:noFill/>
                    </a:lnB>
                    <a:noFill/>
                  </a:tcPr>
                </a:tc>
                <a:tc>
                  <a:txBody>
                    <a:bodyPr/>
                    <a:lstStyle/>
                    <a:p>
                      <a:r>
                        <a:rPr lang="en-US" sz="1100"/>
                        <a:t>Varies, 576 bytes</a:t>
                      </a:r>
                    </a:p>
                  </a:txBody>
                  <a:tcPr marL="56575" marR="56575" marT="28287" marB="28287" anchor="ctr">
                    <a:lnL>
                      <a:noFill/>
                    </a:lnL>
                    <a:lnR>
                      <a:noFill/>
                    </a:lnR>
                    <a:lnT>
                      <a:noFill/>
                    </a:lnT>
                    <a:lnB>
                      <a:noFill/>
                    </a:lnB>
                    <a:noFill/>
                  </a:tcPr>
                </a:tc>
                <a:tc>
                  <a:txBody>
                    <a:bodyPr/>
                    <a:lstStyle/>
                    <a:p>
                      <a:r>
                        <a:rPr lang="en-US" sz="1100"/>
                        <a:t>576 bytes minimum; depends on link-layer technology</a:t>
                      </a:r>
                    </a:p>
                  </a:txBody>
                  <a:tcPr marL="56575" marR="56575" marT="28287" marB="28287" anchor="ctr">
                    <a:lnL>
                      <a:noFill/>
                    </a:lnL>
                    <a:lnR>
                      <a:noFill/>
                    </a:lnR>
                    <a:lnT>
                      <a:noFill/>
                    </a:lnT>
                    <a:lnB>
                      <a:noFill/>
                    </a:lnB>
                    <a:noFill/>
                  </a:tcPr>
                </a:tc>
                <a:extLst>
                  <a:ext uri="{0D108BD9-81ED-4DB2-BD59-A6C34878D82A}">
                    <a16:rowId xmlns:a16="http://schemas.microsoft.com/office/drawing/2014/main" val="2099597695"/>
                  </a:ext>
                </a:extLst>
              </a:tr>
              <a:tr h="423803">
                <a:tc>
                  <a:txBody>
                    <a:bodyPr/>
                    <a:lstStyle/>
                    <a:p>
                      <a:r>
                        <a:rPr lang="en-US" sz="1100"/>
                        <a:t>IPv6</a:t>
                      </a:r>
                    </a:p>
                  </a:txBody>
                  <a:tcPr marL="56575" marR="56575" marT="28287" marB="28287" anchor="ctr">
                    <a:lnL>
                      <a:noFill/>
                    </a:lnL>
                    <a:lnR>
                      <a:noFill/>
                    </a:lnR>
                    <a:lnT>
                      <a:noFill/>
                    </a:lnT>
                    <a:lnB>
                      <a:noFill/>
                    </a:lnB>
                    <a:noFill/>
                  </a:tcPr>
                </a:tc>
                <a:tc>
                  <a:txBody>
                    <a:bodyPr/>
                    <a:lstStyle/>
                    <a:p>
                      <a:r>
                        <a:rPr lang="en-US" sz="1100"/>
                        <a:t>1280 bytes</a:t>
                      </a:r>
                    </a:p>
                  </a:txBody>
                  <a:tcPr marL="56575" marR="56575" marT="28287" marB="28287" anchor="ctr">
                    <a:lnL>
                      <a:noFill/>
                    </a:lnL>
                    <a:lnR>
                      <a:noFill/>
                    </a:lnR>
                    <a:lnT>
                      <a:noFill/>
                    </a:lnT>
                    <a:lnB>
                      <a:noFill/>
                    </a:lnB>
                    <a:noFill/>
                  </a:tcPr>
                </a:tc>
                <a:tc>
                  <a:txBody>
                    <a:bodyPr/>
                    <a:lstStyle/>
                    <a:p>
                      <a:r>
                        <a:rPr lang="en-US" sz="1100"/>
                        <a:t>Minimum required by the standard</a:t>
                      </a:r>
                    </a:p>
                  </a:txBody>
                  <a:tcPr marL="56575" marR="56575" marT="28287" marB="28287" anchor="ctr">
                    <a:lnL>
                      <a:noFill/>
                    </a:lnL>
                    <a:lnR>
                      <a:noFill/>
                    </a:lnR>
                    <a:lnT>
                      <a:noFill/>
                    </a:lnT>
                    <a:lnB>
                      <a:noFill/>
                    </a:lnB>
                    <a:noFill/>
                  </a:tcPr>
                </a:tc>
                <a:extLst>
                  <a:ext uri="{0D108BD9-81ED-4DB2-BD59-A6C34878D82A}">
                    <a16:rowId xmlns:a16="http://schemas.microsoft.com/office/drawing/2014/main" val="4046518598"/>
                  </a:ext>
                </a:extLst>
              </a:tr>
              <a:tr h="605432">
                <a:tc>
                  <a:txBody>
                    <a:bodyPr/>
                    <a:lstStyle/>
                    <a:p>
                      <a:r>
                        <a:rPr lang="en-US" sz="1100"/>
                        <a:t>VXLAN</a:t>
                      </a:r>
                    </a:p>
                  </a:txBody>
                  <a:tcPr marL="56575" marR="56575" marT="28287" marB="28287" anchor="ctr">
                    <a:lnL>
                      <a:noFill/>
                    </a:lnL>
                    <a:lnR>
                      <a:noFill/>
                    </a:lnR>
                    <a:lnT>
                      <a:noFill/>
                    </a:lnT>
                    <a:lnB>
                      <a:noFill/>
                    </a:lnB>
                    <a:noFill/>
                  </a:tcPr>
                </a:tc>
                <a:tc>
                  <a:txBody>
                    <a:bodyPr/>
                    <a:lstStyle/>
                    <a:p>
                      <a:r>
                        <a:rPr lang="en-US" sz="1100" dirty="0"/>
                        <a:t>1550–1600 bytes</a:t>
                      </a:r>
                    </a:p>
                  </a:txBody>
                  <a:tcPr marL="56575" marR="56575" marT="28287" marB="28287" anchor="ctr">
                    <a:lnL>
                      <a:noFill/>
                    </a:lnL>
                    <a:lnR>
                      <a:noFill/>
                    </a:lnR>
                    <a:lnT>
                      <a:noFill/>
                    </a:lnT>
                    <a:lnB>
                      <a:noFill/>
                    </a:lnB>
                    <a:noFill/>
                  </a:tcPr>
                </a:tc>
                <a:tc>
                  <a:txBody>
                    <a:bodyPr/>
                    <a:lstStyle/>
                    <a:p>
                      <a:r>
                        <a:rPr lang="en-US" sz="1100"/>
                        <a:t>Extra for encapsulation overhead</a:t>
                      </a:r>
                    </a:p>
                  </a:txBody>
                  <a:tcPr marL="56575" marR="56575" marT="28287" marB="28287" anchor="ctr">
                    <a:lnL>
                      <a:noFill/>
                    </a:lnL>
                    <a:lnR>
                      <a:noFill/>
                    </a:lnR>
                    <a:lnT>
                      <a:noFill/>
                    </a:lnT>
                    <a:lnB>
                      <a:noFill/>
                    </a:lnB>
                    <a:noFill/>
                  </a:tcPr>
                </a:tc>
                <a:extLst>
                  <a:ext uri="{0D108BD9-81ED-4DB2-BD59-A6C34878D82A}">
                    <a16:rowId xmlns:a16="http://schemas.microsoft.com/office/drawing/2014/main" val="1263955142"/>
                  </a:ext>
                </a:extLst>
              </a:tr>
              <a:tr h="423803">
                <a:tc>
                  <a:txBody>
                    <a:bodyPr/>
                    <a:lstStyle/>
                    <a:p>
                      <a:r>
                        <a:rPr lang="en-US" sz="1100"/>
                        <a:t>PPP</a:t>
                      </a:r>
                    </a:p>
                  </a:txBody>
                  <a:tcPr marL="56575" marR="56575" marT="28287" marB="28287" anchor="ctr">
                    <a:lnL>
                      <a:noFill/>
                    </a:lnL>
                    <a:lnR>
                      <a:noFill/>
                    </a:lnR>
                    <a:lnT>
                      <a:noFill/>
                    </a:lnT>
                    <a:lnB>
                      <a:noFill/>
                    </a:lnB>
                    <a:noFill/>
                  </a:tcPr>
                </a:tc>
                <a:tc>
                  <a:txBody>
                    <a:bodyPr/>
                    <a:lstStyle/>
                    <a:p>
                      <a:r>
                        <a:rPr lang="en-US" sz="1100"/>
                        <a:t>1492 bytes</a:t>
                      </a:r>
                    </a:p>
                  </a:txBody>
                  <a:tcPr marL="56575" marR="56575" marT="28287" marB="28287" anchor="ctr">
                    <a:lnL>
                      <a:noFill/>
                    </a:lnL>
                    <a:lnR>
                      <a:noFill/>
                    </a:lnR>
                    <a:lnT>
                      <a:noFill/>
                    </a:lnT>
                    <a:lnB>
                      <a:noFill/>
                    </a:lnB>
                    <a:noFill/>
                  </a:tcPr>
                </a:tc>
                <a:tc>
                  <a:txBody>
                    <a:bodyPr/>
                    <a:lstStyle/>
                    <a:p>
                      <a:r>
                        <a:rPr lang="en-US" sz="1100"/>
                        <a:t>Common in DSL and VPN</a:t>
                      </a:r>
                    </a:p>
                  </a:txBody>
                  <a:tcPr marL="56575" marR="56575" marT="28287" marB="28287" anchor="ctr">
                    <a:lnL>
                      <a:noFill/>
                    </a:lnL>
                    <a:lnR>
                      <a:noFill/>
                    </a:lnR>
                    <a:lnT>
                      <a:noFill/>
                    </a:lnT>
                    <a:lnB>
                      <a:noFill/>
                    </a:lnB>
                    <a:noFill/>
                  </a:tcPr>
                </a:tc>
                <a:extLst>
                  <a:ext uri="{0D108BD9-81ED-4DB2-BD59-A6C34878D82A}">
                    <a16:rowId xmlns:a16="http://schemas.microsoft.com/office/drawing/2014/main" val="2616260944"/>
                  </a:ext>
                </a:extLst>
              </a:tr>
              <a:tr h="242173">
                <a:tc>
                  <a:txBody>
                    <a:bodyPr/>
                    <a:lstStyle/>
                    <a:p>
                      <a:r>
                        <a:rPr lang="en-US" sz="1100"/>
                        <a:t>Fibre Channel</a:t>
                      </a:r>
                    </a:p>
                  </a:txBody>
                  <a:tcPr marL="56575" marR="56575" marT="28287" marB="28287" anchor="ctr">
                    <a:lnL>
                      <a:noFill/>
                    </a:lnL>
                    <a:lnR>
                      <a:noFill/>
                    </a:lnR>
                    <a:lnT>
                      <a:noFill/>
                    </a:lnT>
                    <a:lnB>
                      <a:noFill/>
                    </a:lnB>
                    <a:noFill/>
                  </a:tcPr>
                </a:tc>
                <a:tc>
                  <a:txBody>
                    <a:bodyPr/>
                    <a:lstStyle/>
                    <a:p>
                      <a:r>
                        <a:rPr lang="en-US" sz="1100"/>
                        <a:t>2112 bytes</a:t>
                      </a:r>
                    </a:p>
                  </a:txBody>
                  <a:tcPr marL="56575" marR="56575" marT="28287" marB="28287" anchor="ctr">
                    <a:lnL>
                      <a:noFill/>
                    </a:lnL>
                    <a:lnR>
                      <a:noFill/>
                    </a:lnR>
                    <a:lnT>
                      <a:noFill/>
                    </a:lnT>
                    <a:lnB>
                      <a:noFill/>
                    </a:lnB>
                    <a:noFill/>
                  </a:tcPr>
                </a:tc>
                <a:tc>
                  <a:txBody>
                    <a:bodyPr/>
                    <a:lstStyle/>
                    <a:p>
                      <a:r>
                        <a:rPr lang="en-US" sz="1100"/>
                        <a:t>Payload size</a:t>
                      </a:r>
                    </a:p>
                  </a:txBody>
                  <a:tcPr marL="56575" marR="56575" marT="28287" marB="28287" anchor="ctr">
                    <a:lnL>
                      <a:noFill/>
                    </a:lnL>
                    <a:lnR>
                      <a:noFill/>
                    </a:lnR>
                    <a:lnT>
                      <a:noFill/>
                    </a:lnT>
                    <a:lnB>
                      <a:noFill/>
                    </a:lnB>
                    <a:noFill/>
                  </a:tcPr>
                </a:tc>
                <a:extLst>
                  <a:ext uri="{0D108BD9-81ED-4DB2-BD59-A6C34878D82A}">
                    <a16:rowId xmlns:a16="http://schemas.microsoft.com/office/drawing/2014/main" val="3279818737"/>
                  </a:ext>
                </a:extLst>
              </a:tr>
              <a:tr h="423803">
                <a:tc>
                  <a:txBody>
                    <a:bodyPr/>
                    <a:lstStyle/>
                    <a:p>
                      <a:r>
                        <a:rPr lang="en-US" sz="1100"/>
                        <a:t>LoRaWAN (IoT)</a:t>
                      </a:r>
                    </a:p>
                  </a:txBody>
                  <a:tcPr marL="56575" marR="56575" marT="28287" marB="28287" anchor="ctr">
                    <a:lnL>
                      <a:noFill/>
                    </a:lnL>
                    <a:lnR>
                      <a:noFill/>
                    </a:lnR>
                    <a:lnT>
                      <a:noFill/>
                    </a:lnT>
                    <a:lnB>
                      <a:noFill/>
                    </a:lnB>
                    <a:noFill/>
                  </a:tcPr>
                </a:tc>
                <a:tc>
                  <a:txBody>
                    <a:bodyPr/>
                    <a:lstStyle/>
                    <a:p>
                      <a:r>
                        <a:rPr lang="en-US" sz="1100"/>
                        <a:t>51–241 bytes</a:t>
                      </a:r>
                    </a:p>
                  </a:txBody>
                  <a:tcPr marL="56575" marR="56575" marT="28287" marB="28287" anchor="ctr">
                    <a:lnL>
                      <a:noFill/>
                    </a:lnL>
                    <a:lnR>
                      <a:noFill/>
                    </a:lnR>
                    <a:lnT>
                      <a:noFill/>
                    </a:lnT>
                    <a:lnB>
                      <a:noFill/>
                    </a:lnB>
                    <a:noFill/>
                  </a:tcPr>
                </a:tc>
                <a:tc>
                  <a:txBody>
                    <a:bodyPr/>
                    <a:lstStyle/>
                    <a:p>
                      <a:r>
                        <a:rPr lang="en-US" sz="1100"/>
                        <a:t>Limited by technology constraints</a:t>
                      </a:r>
                    </a:p>
                  </a:txBody>
                  <a:tcPr marL="56575" marR="56575" marT="28287" marB="28287" anchor="ctr">
                    <a:lnL>
                      <a:noFill/>
                    </a:lnL>
                    <a:lnR>
                      <a:noFill/>
                    </a:lnR>
                    <a:lnT>
                      <a:noFill/>
                    </a:lnT>
                    <a:lnB>
                      <a:noFill/>
                    </a:lnB>
                    <a:noFill/>
                  </a:tcPr>
                </a:tc>
                <a:extLst>
                  <a:ext uri="{0D108BD9-81ED-4DB2-BD59-A6C34878D82A}">
                    <a16:rowId xmlns:a16="http://schemas.microsoft.com/office/drawing/2014/main" val="467034158"/>
                  </a:ext>
                </a:extLst>
              </a:tr>
              <a:tr h="423803">
                <a:tc>
                  <a:txBody>
                    <a:bodyPr/>
                    <a:lstStyle/>
                    <a:p>
                      <a:r>
                        <a:rPr lang="en-US" sz="1100"/>
                        <a:t>GRE</a:t>
                      </a:r>
                    </a:p>
                  </a:txBody>
                  <a:tcPr marL="56575" marR="56575" marT="28287" marB="28287" anchor="ctr">
                    <a:lnL>
                      <a:noFill/>
                    </a:lnL>
                    <a:lnR>
                      <a:noFill/>
                    </a:lnR>
                    <a:lnT>
                      <a:noFill/>
                    </a:lnT>
                    <a:lnB>
                      <a:noFill/>
                    </a:lnB>
                    <a:noFill/>
                  </a:tcPr>
                </a:tc>
                <a:tc>
                  <a:txBody>
                    <a:bodyPr/>
                    <a:lstStyle/>
                    <a:p>
                      <a:r>
                        <a:rPr lang="en-US" sz="1100"/>
                        <a:t>1476 bytes</a:t>
                      </a:r>
                    </a:p>
                  </a:txBody>
                  <a:tcPr marL="56575" marR="56575" marT="28287" marB="28287" anchor="ctr">
                    <a:lnL>
                      <a:noFill/>
                    </a:lnL>
                    <a:lnR>
                      <a:noFill/>
                    </a:lnR>
                    <a:lnT>
                      <a:noFill/>
                    </a:lnT>
                    <a:lnB>
                      <a:noFill/>
                    </a:lnB>
                    <a:noFill/>
                  </a:tcPr>
                </a:tc>
                <a:tc>
                  <a:txBody>
                    <a:bodyPr/>
                    <a:lstStyle/>
                    <a:p>
                      <a:r>
                        <a:rPr lang="en-US" sz="1100" dirty="0"/>
                        <a:t>Allows for header overhead</a:t>
                      </a:r>
                    </a:p>
                  </a:txBody>
                  <a:tcPr marL="56575" marR="56575" marT="28287" marB="28287" anchor="ctr">
                    <a:lnL>
                      <a:noFill/>
                    </a:lnL>
                    <a:lnR>
                      <a:noFill/>
                    </a:lnR>
                    <a:lnT>
                      <a:noFill/>
                    </a:lnT>
                    <a:lnB>
                      <a:noFill/>
                    </a:lnB>
                    <a:noFill/>
                  </a:tcPr>
                </a:tc>
                <a:extLst>
                  <a:ext uri="{0D108BD9-81ED-4DB2-BD59-A6C34878D82A}">
                    <a16:rowId xmlns:a16="http://schemas.microsoft.com/office/drawing/2014/main" val="2406877304"/>
                  </a:ext>
                </a:extLst>
              </a:tr>
            </a:tbl>
          </a:graphicData>
        </a:graphic>
      </p:graphicFrame>
      <p:sp>
        <p:nvSpPr>
          <p:cNvPr id="3" name="Title 2">
            <a:extLst>
              <a:ext uri="{FF2B5EF4-FFF2-40B4-BE49-F238E27FC236}">
                <a16:creationId xmlns:a16="http://schemas.microsoft.com/office/drawing/2014/main" id="{0EB6DD35-88AA-6E0D-0D30-664E3A665B66}"/>
              </a:ext>
            </a:extLst>
          </p:cNvPr>
          <p:cNvSpPr>
            <a:spLocks noGrp="1"/>
          </p:cNvSpPr>
          <p:nvPr>
            <p:ph type="title"/>
          </p:nvPr>
        </p:nvSpPr>
        <p:spPr/>
        <p:txBody>
          <a:bodyPr>
            <a:normAutofit/>
          </a:bodyPr>
          <a:lstStyle/>
          <a:p>
            <a:r>
              <a:rPr kumimoji="0" lang="en-US" altLang="en-US" sz="4400" b="1" i="0" u="none" strike="noStrike" cap="none" normalizeH="0" baseline="0" dirty="0">
                <a:ln>
                  <a:noFill/>
                </a:ln>
                <a:solidFill>
                  <a:schemeClr val="tx1"/>
                </a:solidFill>
                <a:effectLst/>
                <a:latin typeface="Arial" panose="020B0604020202020204" pitchFamily="34" charset="0"/>
              </a:rPr>
              <a:t>MTU Summary Table</a:t>
            </a:r>
            <a:endParaRPr lang="en-US" dirty="0"/>
          </a:p>
        </p:txBody>
      </p:sp>
    </p:spTree>
    <p:extLst>
      <p:ext uri="{BB962C8B-B14F-4D97-AF65-F5344CB8AC3E}">
        <p14:creationId xmlns:p14="http://schemas.microsoft.com/office/powerpoint/2010/main" val="1469279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Technique for accommodating heterogeneous MTUs</a:t>
            </a:r>
          </a:p>
          <a:p>
            <a:r>
              <a:rPr lang="en-US" dirty="0"/>
              <a:t>Needed if datagram exceeds MTU</a:t>
            </a:r>
          </a:p>
          <a:p>
            <a:r>
              <a:rPr lang="en-US" dirty="0"/>
              <a:t>Original datagram divided into smaller datagrams called fragments</a:t>
            </a:r>
          </a:p>
          <a:p>
            <a:r>
              <a:rPr lang="en-US" dirty="0"/>
              <a:t>Header of fragment derived from original datagram header</a:t>
            </a:r>
          </a:p>
          <a:p>
            <a:r>
              <a:rPr lang="en-US" dirty="0"/>
              <a:t>Each fragment is forwarded independently</a:t>
            </a:r>
          </a:p>
          <a:p>
            <a:r>
              <a:rPr lang="en-US" dirty="0"/>
              <a:t>IPv4 requires sending host to perform fragmentation</a:t>
            </a:r>
          </a:p>
        </p:txBody>
      </p:sp>
      <p:sp>
        <p:nvSpPr>
          <p:cNvPr id="3" name="Title 2"/>
          <p:cNvSpPr>
            <a:spLocks noGrp="1"/>
          </p:cNvSpPr>
          <p:nvPr>
            <p:ph type="title"/>
          </p:nvPr>
        </p:nvSpPr>
        <p:spPr/>
        <p:txBody>
          <a:bodyPr/>
          <a:lstStyle/>
          <a:p>
            <a:r>
              <a:rPr lang="en-US" dirty="0"/>
              <a:t>Datagram Fragmentation</a:t>
            </a:r>
          </a:p>
        </p:txBody>
      </p:sp>
    </p:spTree>
    <p:extLst>
      <p:ext uri="{BB962C8B-B14F-4D97-AF65-F5344CB8AC3E}">
        <p14:creationId xmlns:p14="http://schemas.microsoft.com/office/powerpoint/2010/main" val="284033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Divide the payload into a series of datagrams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Datagram Fragmentation </a:t>
            </a:r>
            <a:r>
              <a:rPr lang="en-US" dirty="0" err="1"/>
              <a:t>cont</a:t>
            </a:r>
            <a:r>
              <a:rPr lang="en-US" dirty="0"/>
              <a:t>’</a:t>
            </a:r>
          </a:p>
        </p:txBody>
      </p:sp>
      <p:pic>
        <p:nvPicPr>
          <p:cNvPr id="4" name="Picture 3"/>
          <p:cNvPicPr>
            <a:picLocks noChangeAspect="1"/>
          </p:cNvPicPr>
          <p:nvPr/>
        </p:nvPicPr>
        <p:blipFill>
          <a:blip r:embed="rId2"/>
          <a:stretch>
            <a:fillRect/>
          </a:stretch>
        </p:blipFill>
        <p:spPr>
          <a:xfrm>
            <a:off x="609600" y="2209800"/>
            <a:ext cx="8077200" cy="2545452"/>
          </a:xfrm>
          <a:prstGeom prst="rect">
            <a:avLst/>
          </a:prstGeom>
        </p:spPr>
      </p:pic>
    </p:spTree>
    <p:extLst>
      <p:ext uri="{BB962C8B-B14F-4D97-AF65-F5344CB8AC3E}">
        <p14:creationId xmlns:p14="http://schemas.microsoft.com/office/powerpoint/2010/main" val="3660766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Datagram header contains fixed fields that control fragmentation</a:t>
            </a:r>
          </a:p>
          <a:p>
            <a:r>
              <a:rPr lang="en-US" dirty="0"/>
              <a:t>A bit in FLAGS field specifies whether given datagram is a fragment or complete datagram</a:t>
            </a:r>
          </a:p>
          <a:p>
            <a:r>
              <a:rPr lang="en-US" dirty="0"/>
              <a:t>An additional FLAGS bit specified whether the fragment carries the tail of the original datagram</a:t>
            </a:r>
          </a:p>
          <a:p>
            <a:r>
              <a:rPr lang="en-US" dirty="0"/>
              <a:t>OFFSET field specifies where the payload belongs in the original datagram</a:t>
            </a:r>
          </a:p>
        </p:txBody>
      </p:sp>
      <p:sp>
        <p:nvSpPr>
          <p:cNvPr id="3" name="Title 2"/>
          <p:cNvSpPr>
            <a:spLocks noGrp="1"/>
          </p:cNvSpPr>
          <p:nvPr>
            <p:ph type="title"/>
          </p:nvPr>
        </p:nvSpPr>
        <p:spPr/>
        <p:txBody>
          <a:bodyPr/>
          <a:lstStyle/>
          <a:p>
            <a:r>
              <a:rPr lang="en-US" dirty="0"/>
              <a:t>Datagram Fragmentation </a:t>
            </a:r>
            <a:r>
              <a:rPr lang="en-US" dirty="0" err="1"/>
              <a:t>cont</a:t>
            </a:r>
            <a:r>
              <a:rPr lang="en-US" dirty="0"/>
              <a:t>’</a:t>
            </a:r>
          </a:p>
        </p:txBody>
      </p:sp>
    </p:spTree>
    <p:extLst>
      <p:ext uri="{BB962C8B-B14F-4D97-AF65-F5344CB8AC3E}">
        <p14:creationId xmlns:p14="http://schemas.microsoft.com/office/powerpoint/2010/main" val="2440666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Destination collects incoming fragments</a:t>
            </a:r>
          </a:p>
          <a:p>
            <a:r>
              <a:rPr lang="en-US" dirty="0"/>
              <a:t>IDENTIFICATION field used to group related fragments</a:t>
            </a:r>
          </a:p>
          <a:p>
            <a:r>
              <a:rPr lang="en-US" dirty="0"/>
              <a:t>OFFSET field allows receiver to recreate the original payload</a:t>
            </a:r>
          </a:p>
          <a:p>
            <a:r>
              <a:rPr lang="en-US" dirty="0"/>
              <a:t>LAST FRAGMENT bit allows receiver to know when all fragments have arrived</a:t>
            </a:r>
          </a:p>
          <a:p>
            <a:r>
              <a:rPr lang="en-US" dirty="0"/>
              <a:t>If a fragment fails to arrive within a timeout period, entire datagram is discarded</a:t>
            </a:r>
          </a:p>
          <a:p>
            <a:endParaRPr lang="en-US" dirty="0"/>
          </a:p>
        </p:txBody>
      </p:sp>
      <p:sp>
        <p:nvSpPr>
          <p:cNvPr id="3" name="Title 2"/>
          <p:cNvSpPr>
            <a:spLocks noGrp="1"/>
          </p:cNvSpPr>
          <p:nvPr>
            <p:ph type="title"/>
          </p:nvPr>
        </p:nvSpPr>
        <p:spPr/>
        <p:txBody>
          <a:bodyPr/>
          <a:lstStyle/>
          <a:p>
            <a:r>
              <a:rPr lang="en-US" dirty="0"/>
              <a:t>Collecting fragments</a:t>
            </a:r>
          </a:p>
        </p:txBody>
      </p:sp>
    </p:spTree>
    <p:extLst>
      <p:ext uri="{BB962C8B-B14F-4D97-AF65-F5344CB8AC3E}">
        <p14:creationId xmlns:p14="http://schemas.microsoft.com/office/powerpoint/2010/main" val="201287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Underlying network hardware</a:t>
            </a:r>
          </a:p>
          <a:p>
            <a:pPr lvl="1"/>
            <a:r>
              <a:rPr lang="en-US" dirty="0"/>
              <a:t>Only understands MAC addresses</a:t>
            </a:r>
          </a:p>
          <a:p>
            <a:pPr lvl="1"/>
            <a:r>
              <a:rPr lang="en-US" dirty="0"/>
              <a:t>Requires each outgoing frame to contain the MAC address of the next hop</a:t>
            </a:r>
          </a:p>
          <a:p>
            <a:r>
              <a:rPr lang="en-US" dirty="0"/>
              <a:t>IP forwarding </a:t>
            </a:r>
          </a:p>
          <a:p>
            <a:pPr lvl="1"/>
            <a:r>
              <a:rPr lang="en-US" dirty="0"/>
              <a:t>Deals only with IP addresses</a:t>
            </a:r>
          </a:p>
          <a:p>
            <a:pPr lvl="1"/>
            <a:r>
              <a:rPr lang="en-US" dirty="0"/>
              <a:t>Computes the IP address of the next hop</a:t>
            </a:r>
          </a:p>
          <a:p>
            <a:r>
              <a:rPr lang="en-US" dirty="0"/>
              <a:t>The IP address of the next hop must be translated to a MAC address before a frame can be sent</a:t>
            </a:r>
          </a:p>
        </p:txBody>
      </p:sp>
      <p:sp>
        <p:nvSpPr>
          <p:cNvPr id="3" name="Title 2"/>
          <p:cNvSpPr>
            <a:spLocks noGrp="1"/>
          </p:cNvSpPr>
          <p:nvPr>
            <p:ph type="title"/>
          </p:nvPr>
        </p:nvSpPr>
        <p:spPr/>
        <p:txBody>
          <a:bodyPr>
            <a:normAutofit fontScale="90000"/>
          </a:bodyPr>
          <a:lstStyle/>
          <a:p>
            <a:r>
              <a:rPr lang="en-US" dirty="0"/>
              <a:t>Hardware and protocol addressing</a:t>
            </a:r>
          </a:p>
        </p:txBody>
      </p:sp>
    </p:spTree>
    <p:extLst>
      <p:ext uri="{BB962C8B-B14F-4D97-AF65-F5344CB8AC3E}">
        <p14:creationId xmlns:p14="http://schemas.microsoft.com/office/powerpoint/2010/main" val="22483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lnSpc>
                <a:spcPct val="90000"/>
              </a:lnSpc>
            </a:pPr>
            <a:r>
              <a:rPr lang="en-US" sz="2400"/>
              <a:t>End-to-end delivery service is </a:t>
            </a:r>
            <a:r>
              <a:rPr lang="en-US" sz="2400" i="1"/>
              <a:t>connectionless</a:t>
            </a:r>
            <a:r>
              <a:rPr lang="en-US" sz="2400"/>
              <a:t> </a:t>
            </a:r>
          </a:p>
          <a:p>
            <a:pPr eaLnBrk="1" hangingPunct="1">
              <a:lnSpc>
                <a:spcPct val="90000"/>
              </a:lnSpc>
            </a:pPr>
            <a:r>
              <a:rPr lang="en-US" sz="2400"/>
              <a:t>Extension of LAN abstraction </a:t>
            </a:r>
          </a:p>
          <a:p>
            <a:pPr lvl="1" eaLnBrk="1" hangingPunct="1">
              <a:lnSpc>
                <a:spcPct val="90000"/>
              </a:lnSpc>
            </a:pPr>
            <a:r>
              <a:rPr lang="en-US" sz="2000"/>
              <a:t>Universal addressing </a:t>
            </a:r>
          </a:p>
          <a:p>
            <a:pPr lvl="1" eaLnBrk="1" hangingPunct="1">
              <a:lnSpc>
                <a:spcPct val="90000"/>
              </a:lnSpc>
            </a:pPr>
            <a:r>
              <a:rPr lang="en-US" sz="2000"/>
              <a:t>Data delivered in packets (frames), each with a header </a:t>
            </a:r>
          </a:p>
          <a:p>
            <a:pPr eaLnBrk="1" hangingPunct="1">
              <a:lnSpc>
                <a:spcPct val="90000"/>
              </a:lnSpc>
            </a:pPr>
            <a:r>
              <a:rPr lang="en-US" sz="2400"/>
              <a:t>Combines collection of physical networks into single, virtual network </a:t>
            </a:r>
          </a:p>
          <a:p>
            <a:pPr eaLnBrk="1" hangingPunct="1">
              <a:lnSpc>
                <a:spcPct val="90000"/>
              </a:lnSpc>
            </a:pPr>
            <a:r>
              <a:rPr lang="en-US" sz="2400"/>
              <a:t>Transport protocols use this connectionless service to provide connectionless data delivery (UDP) and connection-oriented data delivery (TCP) </a:t>
            </a:r>
          </a:p>
        </p:txBody>
      </p:sp>
      <p:sp>
        <p:nvSpPr>
          <p:cNvPr id="5122" name="Rectangle 2"/>
          <p:cNvSpPr>
            <a:spLocks noGrp="1" noChangeArrowheads="1"/>
          </p:cNvSpPr>
          <p:nvPr>
            <p:ph type="title"/>
          </p:nvPr>
        </p:nvSpPr>
        <p:spPr/>
        <p:txBody>
          <a:bodyPr/>
          <a:lstStyle/>
          <a:p>
            <a:pPr eaLnBrk="1" hangingPunct="1"/>
            <a:r>
              <a:rPr lang="en-US" b="1"/>
              <a:t>Connectionless service</a:t>
            </a:r>
            <a:r>
              <a:rPr lang="en-US"/>
              <a:t> </a:t>
            </a:r>
          </a:p>
        </p:txBody>
      </p:sp>
      <p:pic>
        <p:nvPicPr>
          <p:cNvPr id="5124" name="Picture 4" descr="j028379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181600"/>
            <a:ext cx="895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Translates IP address to equivalent MAC address that the hardware address understands</a:t>
            </a:r>
          </a:p>
          <a:p>
            <a:r>
              <a:rPr lang="en-US" sz="2000" dirty="0"/>
              <a:t>IP address is said to be resolved</a:t>
            </a:r>
          </a:p>
          <a:p>
            <a:r>
              <a:rPr lang="en-US" sz="2000" dirty="0"/>
              <a:t>Restricted to a single physical network at a time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 MAC address is needed at each hop in the above example</a:t>
            </a:r>
          </a:p>
        </p:txBody>
      </p:sp>
      <p:sp>
        <p:nvSpPr>
          <p:cNvPr id="3" name="Title 2"/>
          <p:cNvSpPr>
            <a:spLocks noGrp="1"/>
          </p:cNvSpPr>
          <p:nvPr>
            <p:ph type="title"/>
          </p:nvPr>
        </p:nvSpPr>
        <p:spPr/>
        <p:txBody>
          <a:bodyPr/>
          <a:lstStyle/>
          <a:p>
            <a:r>
              <a:rPr lang="en-US" dirty="0"/>
              <a:t>Address Resolution</a:t>
            </a:r>
          </a:p>
        </p:txBody>
      </p:sp>
      <p:pic>
        <p:nvPicPr>
          <p:cNvPr id="4" name="Picture 3"/>
          <p:cNvPicPr>
            <a:picLocks noChangeAspect="1"/>
          </p:cNvPicPr>
          <p:nvPr/>
        </p:nvPicPr>
        <p:blipFill>
          <a:blip r:embed="rId2"/>
          <a:stretch>
            <a:fillRect/>
          </a:stretch>
        </p:blipFill>
        <p:spPr>
          <a:xfrm>
            <a:off x="914400" y="3048000"/>
            <a:ext cx="7018887" cy="1981200"/>
          </a:xfrm>
          <a:prstGeom prst="rect">
            <a:avLst/>
          </a:prstGeom>
        </p:spPr>
      </p:pic>
    </p:spTree>
    <p:extLst>
      <p:ext uri="{BB962C8B-B14F-4D97-AF65-F5344CB8AC3E}">
        <p14:creationId xmlns:p14="http://schemas.microsoft.com/office/powerpoint/2010/main" val="3853332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r>
              <a:rPr lang="en-US" sz="1800" dirty="0"/>
              <a:t>Request is broadcast to all computers</a:t>
            </a:r>
          </a:p>
          <a:p>
            <a:r>
              <a:rPr lang="en-US" sz="1800" dirty="0"/>
              <a:t>Only the intended recipient replies</a:t>
            </a:r>
          </a:p>
          <a:p>
            <a:r>
              <a:rPr lang="en-US" sz="1800" dirty="0"/>
              <a:t>Reply is sent unicast</a:t>
            </a:r>
          </a:p>
        </p:txBody>
      </p:sp>
      <p:sp>
        <p:nvSpPr>
          <p:cNvPr id="3" name="Title 2"/>
          <p:cNvSpPr>
            <a:spLocks noGrp="1"/>
          </p:cNvSpPr>
          <p:nvPr>
            <p:ph type="title"/>
          </p:nvPr>
        </p:nvSpPr>
        <p:spPr/>
        <p:txBody>
          <a:bodyPr>
            <a:normAutofit fontScale="90000"/>
          </a:bodyPr>
          <a:lstStyle/>
          <a:p>
            <a:r>
              <a:rPr lang="en-US" dirty="0"/>
              <a:t>An Example with MAC addresses</a:t>
            </a:r>
          </a:p>
        </p:txBody>
      </p:sp>
      <p:pic>
        <p:nvPicPr>
          <p:cNvPr id="4" name="Picture 3"/>
          <p:cNvPicPr>
            <a:picLocks noChangeAspect="1"/>
          </p:cNvPicPr>
          <p:nvPr/>
        </p:nvPicPr>
        <p:blipFill>
          <a:blip r:embed="rId2"/>
          <a:stretch>
            <a:fillRect/>
          </a:stretch>
        </p:blipFill>
        <p:spPr>
          <a:xfrm>
            <a:off x="441960" y="1295400"/>
            <a:ext cx="8205762" cy="3505199"/>
          </a:xfrm>
          <a:prstGeom prst="rect">
            <a:avLst/>
          </a:prstGeom>
        </p:spPr>
      </p:pic>
    </p:spTree>
    <p:extLst>
      <p:ext uri="{BB962C8B-B14F-4D97-AF65-F5344CB8AC3E}">
        <p14:creationId xmlns:p14="http://schemas.microsoft.com/office/powerpoint/2010/main" val="1340199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lnSpc>
                <a:spcPct val="90000"/>
              </a:lnSpc>
            </a:pPr>
            <a:r>
              <a:rPr lang="en-US"/>
              <a:t>Basic unit of delivery in TCP/IP is </a:t>
            </a:r>
            <a:r>
              <a:rPr lang="en-US" i="1"/>
              <a:t>IP datagram</a:t>
            </a:r>
            <a:r>
              <a:rPr lang="en-US"/>
              <a:t> </a:t>
            </a:r>
          </a:p>
          <a:p>
            <a:pPr eaLnBrk="1" hangingPunct="1">
              <a:lnSpc>
                <a:spcPct val="90000"/>
              </a:lnSpc>
            </a:pPr>
            <a:r>
              <a:rPr lang="en-US"/>
              <a:t>Routers use </a:t>
            </a:r>
            <a:r>
              <a:rPr lang="en-US" i="1"/>
              <a:t>destination address</a:t>
            </a:r>
            <a:r>
              <a:rPr lang="en-US"/>
              <a:t> in IP datagram header to determine </a:t>
            </a:r>
            <a:r>
              <a:rPr lang="en-US" i="1"/>
              <a:t>next-hop</a:t>
            </a:r>
            <a:r>
              <a:rPr lang="en-US"/>
              <a:t> </a:t>
            </a:r>
          </a:p>
          <a:p>
            <a:pPr eaLnBrk="1" hangingPunct="1">
              <a:lnSpc>
                <a:spcPct val="90000"/>
              </a:lnSpc>
            </a:pPr>
            <a:r>
              <a:rPr lang="en-US"/>
              <a:t>Forwarding information stored in </a:t>
            </a:r>
            <a:r>
              <a:rPr lang="en-US" i="1"/>
              <a:t>routing table</a:t>
            </a:r>
            <a:r>
              <a:rPr lang="en-US"/>
              <a:t> </a:t>
            </a:r>
          </a:p>
          <a:p>
            <a:pPr eaLnBrk="1" hangingPunct="1">
              <a:lnSpc>
                <a:spcPct val="90000"/>
              </a:lnSpc>
            </a:pPr>
            <a:r>
              <a:rPr lang="en-US"/>
              <a:t>IP datagram header has 40 octets of fixed field information and (possibly) options </a:t>
            </a:r>
          </a:p>
        </p:txBody>
      </p:sp>
      <p:sp>
        <p:nvSpPr>
          <p:cNvPr id="22530" name="Rectangle 2"/>
          <p:cNvSpPr>
            <a:spLocks noGrp="1" noChangeArrowheads="1"/>
          </p:cNvSpPr>
          <p:nvPr>
            <p:ph type="title"/>
          </p:nvPr>
        </p:nvSpPr>
        <p:spPr/>
        <p:txBody>
          <a:bodyPr/>
          <a:lstStyle/>
          <a:p>
            <a:pPr eaLnBrk="1" hangingPunct="1"/>
            <a:r>
              <a:rPr lang="en-US" b="1"/>
              <a:t>Summary</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5800" y="1447800"/>
            <a:ext cx="7772400" cy="4953000"/>
          </a:xfrm>
        </p:spPr>
        <p:txBody>
          <a:bodyPr/>
          <a:lstStyle/>
          <a:p>
            <a:pPr eaLnBrk="1" hangingPunct="1">
              <a:lnSpc>
                <a:spcPct val="90000"/>
              </a:lnSpc>
            </a:pPr>
            <a:r>
              <a:rPr lang="en-US" sz="2400" i="1"/>
              <a:t>Packets</a:t>
            </a:r>
            <a:r>
              <a:rPr lang="en-US" sz="2400"/>
              <a:t> serve same purpose in internet as frames on LAN </a:t>
            </a:r>
          </a:p>
          <a:p>
            <a:pPr eaLnBrk="1" hangingPunct="1">
              <a:lnSpc>
                <a:spcPct val="90000"/>
              </a:lnSpc>
            </a:pPr>
            <a:r>
              <a:rPr lang="en-US" sz="2400"/>
              <a:t>Each has a header </a:t>
            </a:r>
          </a:p>
          <a:p>
            <a:pPr eaLnBrk="1" hangingPunct="1">
              <a:lnSpc>
                <a:spcPct val="90000"/>
              </a:lnSpc>
            </a:pPr>
            <a:r>
              <a:rPr lang="en-US" sz="2400" i="1"/>
              <a:t>Routers</a:t>
            </a:r>
            <a:r>
              <a:rPr lang="en-US" sz="2400"/>
              <a:t> (formerly </a:t>
            </a:r>
            <a:r>
              <a:rPr lang="en-US" sz="2400" i="1"/>
              <a:t>gateways</a:t>
            </a:r>
            <a:r>
              <a:rPr lang="en-US" sz="2400"/>
              <a:t>) forward between physical networks </a:t>
            </a:r>
          </a:p>
          <a:p>
            <a:pPr eaLnBrk="1" hangingPunct="1">
              <a:lnSpc>
                <a:spcPct val="90000"/>
              </a:lnSpc>
            </a:pPr>
            <a:r>
              <a:rPr lang="en-US" sz="2400"/>
              <a:t>Packets have a uniform, hardware-independent format </a:t>
            </a:r>
          </a:p>
          <a:p>
            <a:pPr lvl="1" eaLnBrk="1" hangingPunct="1">
              <a:lnSpc>
                <a:spcPct val="90000"/>
              </a:lnSpc>
            </a:pPr>
            <a:r>
              <a:rPr lang="en-US" sz="2000"/>
              <a:t>Includes header and data </a:t>
            </a:r>
          </a:p>
          <a:p>
            <a:pPr lvl="1" eaLnBrk="1" hangingPunct="1">
              <a:lnSpc>
                <a:spcPct val="90000"/>
              </a:lnSpc>
            </a:pPr>
            <a:r>
              <a:rPr lang="en-US" sz="2000"/>
              <a:t>Can't use format from any particular hardware </a:t>
            </a:r>
          </a:p>
          <a:p>
            <a:pPr eaLnBrk="1" hangingPunct="1">
              <a:lnSpc>
                <a:spcPct val="90000"/>
              </a:lnSpc>
            </a:pPr>
            <a:r>
              <a:rPr lang="en-US" sz="2400"/>
              <a:t>Encapsulated in hardware frames for delivery across each physical network </a:t>
            </a:r>
          </a:p>
        </p:txBody>
      </p:sp>
      <p:sp>
        <p:nvSpPr>
          <p:cNvPr id="6146" name="Rectangle 2"/>
          <p:cNvSpPr>
            <a:spLocks noGrp="1" noChangeArrowheads="1"/>
          </p:cNvSpPr>
          <p:nvPr>
            <p:ph type="title"/>
          </p:nvPr>
        </p:nvSpPr>
        <p:spPr>
          <a:xfrm>
            <a:off x="685800" y="228600"/>
            <a:ext cx="7772400" cy="1143000"/>
          </a:xfrm>
        </p:spPr>
        <p:txBody>
          <a:bodyPr/>
          <a:lstStyle/>
          <a:p>
            <a:pPr eaLnBrk="1" hangingPunct="1"/>
            <a:r>
              <a:rPr lang="en-US" b="1"/>
              <a:t>Virtual packets</a:t>
            </a:r>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f18_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28002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idx="1"/>
          </p:nvPr>
        </p:nvSpPr>
        <p:spPr>
          <a:xfrm>
            <a:off x="457200" y="1874837"/>
            <a:ext cx="8229600" cy="4525963"/>
          </a:xfrm>
        </p:spPr>
        <p:txBody>
          <a:bodyPr/>
          <a:lstStyle/>
          <a:p>
            <a:pPr eaLnBrk="1" hangingPunct="1">
              <a:lnSpc>
                <a:spcPct val="90000"/>
              </a:lnSpc>
            </a:pPr>
            <a:r>
              <a:rPr lang="en-US" sz="2000" dirty="0"/>
              <a:t>Formally, the unit of IP data delivery is called a </a:t>
            </a:r>
            <a:r>
              <a:rPr lang="en-US" sz="2000" i="1" dirty="0"/>
              <a:t>datagram</a:t>
            </a:r>
            <a:r>
              <a:rPr lang="en-US" sz="2000" dirty="0"/>
              <a:t> </a:t>
            </a:r>
          </a:p>
          <a:p>
            <a:pPr eaLnBrk="1" hangingPunct="1">
              <a:lnSpc>
                <a:spcPct val="90000"/>
              </a:lnSpc>
            </a:pPr>
            <a:r>
              <a:rPr lang="en-US" sz="2000" dirty="0"/>
              <a:t>Includes header area and data area </a:t>
            </a:r>
          </a:p>
          <a:p>
            <a:pPr eaLnBrk="1" hangingPunct="1">
              <a:lnSpc>
                <a:spcPct val="90000"/>
              </a:lnSpc>
            </a:pPr>
            <a:endParaRPr lang="en-US" sz="2000" dirty="0"/>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r>
              <a:rPr lang="en-US" sz="2000" dirty="0"/>
              <a:t>Datagrams</a:t>
            </a:r>
            <a:r>
              <a:rPr lang="en-US" sz="1800" dirty="0"/>
              <a:t> </a:t>
            </a:r>
            <a:r>
              <a:rPr lang="en-US" sz="2000" dirty="0"/>
              <a:t>can have different sizes </a:t>
            </a:r>
          </a:p>
          <a:p>
            <a:pPr lvl="2" eaLnBrk="1" hangingPunct="1">
              <a:lnSpc>
                <a:spcPct val="90000"/>
              </a:lnSpc>
            </a:pPr>
            <a:r>
              <a:rPr lang="en-US" dirty="0"/>
              <a:t>Header area usually fixed (20 octets) but can have options </a:t>
            </a:r>
          </a:p>
          <a:p>
            <a:pPr lvl="2" eaLnBrk="1" hangingPunct="1">
              <a:lnSpc>
                <a:spcPct val="90000"/>
              </a:lnSpc>
            </a:pPr>
            <a:r>
              <a:rPr lang="en-US" dirty="0"/>
              <a:t>Data area can contain between 1 octet and 65,535 octets (2</a:t>
            </a:r>
            <a:r>
              <a:rPr lang="en-US" baseline="30000" dirty="0"/>
              <a:t>16</a:t>
            </a:r>
            <a:r>
              <a:rPr lang="en-US" dirty="0"/>
              <a:t> - 1) </a:t>
            </a:r>
          </a:p>
          <a:p>
            <a:pPr lvl="2" eaLnBrk="1" hangingPunct="1">
              <a:lnSpc>
                <a:spcPct val="90000"/>
              </a:lnSpc>
            </a:pPr>
            <a:r>
              <a:rPr lang="en-US" dirty="0"/>
              <a:t>Usually, data area much larger than header </a:t>
            </a:r>
            <a:endParaRPr lang="en-US" sz="1800" dirty="0"/>
          </a:p>
        </p:txBody>
      </p:sp>
      <p:sp>
        <p:nvSpPr>
          <p:cNvPr id="7171" name="Rectangle 2"/>
          <p:cNvSpPr>
            <a:spLocks noGrp="1" noChangeArrowheads="1"/>
          </p:cNvSpPr>
          <p:nvPr>
            <p:ph type="title"/>
          </p:nvPr>
        </p:nvSpPr>
        <p:spPr/>
        <p:txBody>
          <a:bodyPr/>
          <a:lstStyle/>
          <a:p>
            <a:pPr eaLnBrk="1" hangingPunct="1"/>
            <a:r>
              <a:rPr lang="en-US" b="1"/>
              <a:t>IP datagram format</a:t>
            </a:r>
            <a:r>
              <a:rPr lang="en-US"/>
              <a:t> </a:t>
            </a:r>
          </a:p>
        </p:txBody>
      </p:sp>
      <p:sp>
        <p:nvSpPr>
          <p:cNvPr id="7173" name="Rectangle 4"/>
          <p:cNvSpPr>
            <a:spLocks noChangeArrowheads="1"/>
          </p:cNvSpPr>
          <p:nvPr/>
        </p:nvSpPr>
        <p:spPr bwMode="auto">
          <a:xfrm>
            <a:off x="0" y="2208213"/>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r>
              <a:rPr lang="en-US" sz="2000">
                <a:latin typeface="Times New Roman" pitchFamily="18" charset="0"/>
              </a:rPr>
            </a:br>
            <a:endParaRPr lang="en-US" sz="2400">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r>
              <a:rPr lang="en-US" sz="2400"/>
              <a:t>Header contains all information needed to deliver datagram to destination </a:t>
            </a:r>
            <a:r>
              <a:rPr lang="en-US" sz="2400" i="1"/>
              <a:t>computer</a:t>
            </a:r>
            <a:r>
              <a:rPr lang="en-US" sz="2400"/>
              <a:t> </a:t>
            </a:r>
          </a:p>
          <a:p>
            <a:pPr lvl="1" eaLnBrk="1" hangingPunct="1"/>
            <a:r>
              <a:rPr lang="en-US" sz="2000"/>
              <a:t>Destination address </a:t>
            </a:r>
          </a:p>
          <a:p>
            <a:pPr lvl="1" eaLnBrk="1" hangingPunct="1"/>
            <a:r>
              <a:rPr lang="en-US" sz="2000"/>
              <a:t>Source address </a:t>
            </a:r>
          </a:p>
          <a:p>
            <a:pPr lvl="1" eaLnBrk="1" hangingPunct="1"/>
            <a:r>
              <a:rPr lang="en-US" sz="2000"/>
              <a:t>Identifier </a:t>
            </a:r>
          </a:p>
          <a:p>
            <a:pPr lvl="1" eaLnBrk="1" hangingPunct="1"/>
            <a:r>
              <a:rPr lang="en-US" sz="2000"/>
              <a:t>Other delivery information </a:t>
            </a:r>
          </a:p>
          <a:p>
            <a:pPr eaLnBrk="1" hangingPunct="1"/>
            <a:r>
              <a:rPr lang="en-US" sz="2400"/>
              <a:t>Router examines header of each datagram and forwards datagram along path to destination </a:t>
            </a:r>
          </a:p>
        </p:txBody>
      </p:sp>
      <p:sp>
        <p:nvSpPr>
          <p:cNvPr id="8194" name="Rectangle 2"/>
          <p:cNvSpPr>
            <a:spLocks noGrp="1" noChangeArrowheads="1"/>
          </p:cNvSpPr>
          <p:nvPr>
            <p:ph type="title"/>
          </p:nvPr>
        </p:nvSpPr>
        <p:spPr/>
        <p:txBody>
          <a:bodyPr/>
          <a:lstStyle/>
          <a:p>
            <a:pPr eaLnBrk="1" hangingPunct="1"/>
            <a:r>
              <a:rPr lang="en-US" b="1"/>
              <a:t>Forwarding datagrams</a:t>
            </a:r>
            <a:r>
              <a:rPr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65"/>
          <p:cNvSpPr>
            <a:spLocks/>
          </p:cNvSpPr>
          <p:nvPr/>
        </p:nvSpPr>
        <p:spPr bwMode="auto">
          <a:xfrm>
            <a:off x="3638550" y="1528763"/>
            <a:ext cx="1903413" cy="2465387"/>
          </a:xfrm>
          <a:custGeom>
            <a:avLst/>
            <a:gdLst>
              <a:gd name="T0" fmla="*/ 765175 w 1199"/>
              <a:gd name="T1" fmla="*/ 1587 h 1553"/>
              <a:gd name="T2" fmla="*/ 596900 w 1199"/>
              <a:gd name="T3" fmla="*/ 112712 h 1553"/>
              <a:gd name="T4" fmla="*/ 411163 w 1199"/>
              <a:gd name="T5" fmla="*/ 225425 h 1553"/>
              <a:gd name="T6" fmla="*/ 261938 w 1199"/>
              <a:gd name="T7" fmla="*/ 393700 h 1553"/>
              <a:gd name="T8" fmla="*/ 261938 w 1199"/>
              <a:gd name="T9" fmla="*/ 803275 h 1553"/>
              <a:gd name="T10" fmla="*/ 317500 w 1199"/>
              <a:gd name="T11" fmla="*/ 860425 h 1553"/>
              <a:gd name="T12" fmla="*/ 392113 w 1199"/>
              <a:gd name="T13" fmla="*/ 971550 h 1553"/>
              <a:gd name="T14" fmla="*/ 168275 w 1199"/>
              <a:gd name="T15" fmla="*/ 1084262 h 1553"/>
              <a:gd name="T16" fmla="*/ 0 w 1199"/>
              <a:gd name="T17" fmla="*/ 1327150 h 1553"/>
              <a:gd name="T18" fmla="*/ 131763 w 1199"/>
              <a:gd name="T19" fmla="*/ 1811337 h 1553"/>
              <a:gd name="T20" fmla="*/ 187325 w 1199"/>
              <a:gd name="T21" fmla="*/ 1866900 h 1553"/>
              <a:gd name="T22" fmla="*/ 261938 w 1199"/>
              <a:gd name="T23" fmla="*/ 1979612 h 1553"/>
              <a:gd name="T24" fmla="*/ 298450 w 1199"/>
              <a:gd name="T25" fmla="*/ 2035175 h 1553"/>
              <a:gd name="T26" fmla="*/ 317500 w 1199"/>
              <a:gd name="T27" fmla="*/ 2390775 h 1553"/>
              <a:gd name="T28" fmla="*/ 504825 w 1199"/>
              <a:gd name="T29" fmla="*/ 2465387 h 1553"/>
              <a:gd name="T30" fmla="*/ 839788 w 1199"/>
              <a:gd name="T31" fmla="*/ 2446337 h 1553"/>
              <a:gd name="T32" fmla="*/ 1027113 w 1199"/>
              <a:gd name="T33" fmla="*/ 2390775 h 1553"/>
              <a:gd name="T34" fmla="*/ 1195388 w 1199"/>
              <a:gd name="T35" fmla="*/ 2259012 h 1553"/>
              <a:gd name="T36" fmla="*/ 1270000 w 1199"/>
              <a:gd name="T37" fmla="*/ 2147887 h 1553"/>
              <a:gd name="T38" fmla="*/ 1306513 w 1199"/>
              <a:gd name="T39" fmla="*/ 2035175 h 1553"/>
              <a:gd name="T40" fmla="*/ 1325563 w 1199"/>
              <a:gd name="T41" fmla="*/ 1885950 h 1553"/>
              <a:gd name="T42" fmla="*/ 1455738 w 1199"/>
              <a:gd name="T43" fmla="*/ 1866900 h 1553"/>
              <a:gd name="T44" fmla="*/ 1568450 w 1199"/>
              <a:gd name="T45" fmla="*/ 1717675 h 1553"/>
              <a:gd name="T46" fmla="*/ 1660525 w 1199"/>
              <a:gd name="T47" fmla="*/ 1419225 h 1553"/>
              <a:gd name="T48" fmla="*/ 1698625 w 1199"/>
              <a:gd name="T49" fmla="*/ 1308100 h 1553"/>
              <a:gd name="T50" fmla="*/ 1717675 w 1199"/>
              <a:gd name="T51" fmla="*/ 1252537 h 1553"/>
              <a:gd name="T52" fmla="*/ 1698625 w 1199"/>
              <a:gd name="T53" fmla="*/ 1101725 h 1553"/>
              <a:gd name="T54" fmla="*/ 1660525 w 1199"/>
              <a:gd name="T55" fmla="*/ 990600 h 1553"/>
              <a:gd name="T56" fmla="*/ 1773238 w 1199"/>
              <a:gd name="T57" fmla="*/ 915987 h 1553"/>
              <a:gd name="T58" fmla="*/ 1903413 w 1199"/>
              <a:gd name="T59" fmla="*/ 617537 h 1553"/>
              <a:gd name="T60" fmla="*/ 1809750 w 1199"/>
              <a:gd name="T61" fmla="*/ 187325 h 1553"/>
              <a:gd name="T62" fmla="*/ 1325563 w 1199"/>
              <a:gd name="T63" fmla="*/ 38100 h 1553"/>
              <a:gd name="T64" fmla="*/ 1176338 w 1199"/>
              <a:gd name="T65" fmla="*/ 20637 h 1553"/>
              <a:gd name="T66" fmla="*/ 765175 w 1199"/>
              <a:gd name="T67" fmla="*/ 1587 h 15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99" h="1553">
                <a:moveTo>
                  <a:pt x="482" y="1"/>
                </a:moveTo>
                <a:cubicBezTo>
                  <a:pt x="434" y="18"/>
                  <a:pt x="416" y="42"/>
                  <a:pt x="376" y="71"/>
                </a:cubicBezTo>
                <a:cubicBezTo>
                  <a:pt x="314" y="115"/>
                  <a:pt x="327" y="74"/>
                  <a:pt x="259" y="142"/>
                </a:cubicBezTo>
                <a:cubicBezTo>
                  <a:pt x="225" y="176"/>
                  <a:pt x="199" y="214"/>
                  <a:pt x="165" y="248"/>
                </a:cubicBezTo>
                <a:cubicBezTo>
                  <a:pt x="137" y="329"/>
                  <a:pt x="112" y="426"/>
                  <a:pt x="165" y="506"/>
                </a:cubicBezTo>
                <a:cubicBezTo>
                  <a:pt x="174" y="520"/>
                  <a:pt x="190" y="529"/>
                  <a:pt x="200" y="542"/>
                </a:cubicBezTo>
                <a:cubicBezTo>
                  <a:pt x="217" y="564"/>
                  <a:pt x="247" y="612"/>
                  <a:pt x="247" y="612"/>
                </a:cubicBezTo>
                <a:cubicBezTo>
                  <a:pt x="205" y="641"/>
                  <a:pt x="154" y="666"/>
                  <a:pt x="106" y="683"/>
                </a:cubicBezTo>
                <a:cubicBezTo>
                  <a:pt x="60" y="729"/>
                  <a:pt x="29" y="779"/>
                  <a:pt x="0" y="836"/>
                </a:cubicBezTo>
                <a:cubicBezTo>
                  <a:pt x="9" y="954"/>
                  <a:pt x="15" y="1046"/>
                  <a:pt x="83" y="1141"/>
                </a:cubicBezTo>
                <a:cubicBezTo>
                  <a:pt x="93" y="1154"/>
                  <a:pt x="108" y="1163"/>
                  <a:pt x="118" y="1176"/>
                </a:cubicBezTo>
                <a:cubicBezTo>
                  <a:pt x="135" y="1198"/>
                  <a:pt x="149" y="1223"/>
                  <a:pt x="165" y="1247"/>
                </a:cubicBezTo>
                <a:cubicBezTo>
                  <a:pt x="173" y="1259"/>
                  <a:pt x="188" y="1282"/>
                  <a:pt x="188" y="1282"/>
                </a:cubicBezTo>
                <a:cubicBezTo>
                  <a:pt x="165" y="1353"/>
                  <a:pt x="137" y="1442"/>
                  <a:pt x="200" y="1506"/>
                </a:cubicBezTo>
                <a:cubicBezTo>
                  <a:pt x="230" y="1536"/>
                  <a:pt x="279" y="1543"/>
                  <a:pt x="318" y="1553"/>
                </a:cubicBezTo>
                <a:cubicBezTo>
                  <a:pt x="388" y="1549"/>
                  <a:pt x="459" y="1548"/>
                  <a:pt x="529" y="1541"/>
                </a:cubicBezTo>
                <a:cubicBezTo>
                  <a:pt x="570" y="1537"/>
                  <a:pt x="647" y="1506"/>
                  <a:pt x="647" y="1506"/>
                </a:cubicBezTo>
                <a:cubicBezTo>
                  <a:pt x="689" y="1478"/>
                  <a:pt x="723" y="1462"/>
                  <a:pt x="753" y="1423"/>
                </a:cubicBezTo>
                <a:cubicBezTo>
                  <a:pt x="770" y="1401"/>
                  <a:pt x="800" y="1353"/>
                  <a:pt x="800" y="1353"/>
                </a:cubicBezTo>
                <a:cubicBezTo>
                  <a:pt x="807" y="1329"/>
                  <a:pt x="818" y="1306"/>
                  <a:pt x="823" y="1282"/>
                </a:cubicBezTo>
                <a:cubicBezTo>
                  <a:pt x="829" y="1251"/>
                  <a:pt x="814" y="1212"/>
                  <a:pt x="835" y="1188"/>
                </a:cubicBezTo>
                <a:cubicBezTo>
                  <a:pt x="853" y="1167"/>
                  <a:pt x="890" y="1180"/>
                  <a:pt x="917" y="1176"/>
                </a:cubicBezTo>
                <a:cubicBezTo>
                  <a:pt x="964" y="1145"/>
                  <a:pt x="957" y="1128"/>
                  <a:pt x="988" y="1082"/>
                </a:cubicBezTo>
                <a:cubicBezTo>
                  <a:pt x="1009" y="1019"/>
                  <a:pt x="1027" y="957"/>
                  <a:pt x="1046" y="894"/>
                </a:cubicBezTo>
                <a:cubicBezTo>
                  <a:pt x="1053" y="870"/>
                  <a:pt x="1062" y="847"/>
                  <a:pt x="1070" y="824"/>
                </a:cubicBezTo>
                <a:cubicBezTo>
                  <a:pt x="1074" y="812"/>
                  <a:pt x="1082" y="789"/>
                  <a:pt x="1082" y="789"/>
                </a:cubicBezTo>
                <a:cubicBezTo>
                  <a:pt x="1078" y="757"/>
                  <a:pt x="1077" y="725"/>
                  <a:pt x="1070" y="694"/>
                </a:cubicBezTo>
                <a:cubicBezTo>
                  <a:pt x="1065" y="670"/>
                  <a:pt x="1046" y="624"/>
                  <a:pt x="1046" y="624"/>
                </a:cubicBezTo>
                <a:cubicBezTo>
                  <a:pt x="1070" y="608"/>
                  <a:pt x="1101" y="601"/>
                  <a:pt x="1117" y="577"/>
                </a:cubicBezTo>
                <a:cubicBezTo>
                  <a:pt x="1159" y="513"/>
                  <a:pt x="1182" y="463"/>
                  <a:pt x="1199" y="389"/>
                </a:cubicBezTo>
                <a:cubicBezTo>
                  <a:pt x="1192" y="298"/>
                  <a:pt x="1193" y="198"/>
                  <a:pt x="1140" y="118"/>
                </a:cubicBezTo>
                <a:cubicBezTo>
                  <a:pt x="1089" y="42"/>
                  <a:pt x="914" y="32"/>
                  <a:pt x="835" y="24"/>
                </a:cubicBezTo>
                <a:cubicBezTo>
                  <a:pt x="804" y="21"/>
                  <a:pt x="772" y="15"/>
                  <a:pt x="741" y="13"/>
                </a:cubicBezTo>
                <a:cubicBezTo>
                  <a:pt x="566" y="0"/>
                  <a:pt x="582" y="1"/>
                  <a:pt x="482" y="1"/>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 name="Rectangle 2"/>
          <p:cNvSpPr>
            <a:spLocks noGrp="1" noChangeArrowheads="1"/>
          </p:cNvSpPr>
          <p:nvPr>
            <p:ph type="title"/>
          </p:nvPr>
        </p:nvSpPr>
        <p:spPr/>
        <p:txBody>
          <a:bodyPr/>
          <a:lstStyle/>
          <a:p>
            <a:pPr eaLnBrk="1" hangingPunct="1"/>
            <a:r>
              <a:rPr lang="en-US" b="1"/>
              <a:t>Routing example</a:t>
            </a:r>
            <a:r>
              <a:rPr lang="en-US"/>
              <a:t> </a:t>
            </a:r>
          </a:p>
        </p:txBody>
      </p:sp>
      <p:sp>
        <p:nvSpPr>
          <p:cNvPr id="9220" name="Line 5"/>
          <p:cNvSpPr>
            <a:spLocks noChangeShapeType="1"/>
          </p:cNvSpPr>
          <p:nvPr/>
        </p:nvSpPr>
        <p:spPr bwMode="auto">
          <a:xfrm>
            <a:off x="2743200" y="23622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6"/>
          <p:cNvSpPr>
            <a:spLocks noChangeShapeType="1"/>
          </p:cNvSpPr>
          <p:nvPr/>
        </p:nvSpPr>
        <p:spPr bwMode="auto">
          <a:xfrm>
            <a:off x="3505200" y="2743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7"/>
          <p:cNvSpPr>
            <a:spLocks noChangeShapeType="1"/>
          </p:cNvSpPr>
          <p:nvPr/>
        </p:nvSpPr>
        <p:spPr bwMode="auto">
          <a:xfrm>
            <a:off x="5791200" y="2667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8"/>
          <p:cNvSpPr>
            <a:spLocks noChangeShapeType="1"/>
          </p:cNvSpPr>
          <p:nvPr/>
        </p:nvSpPr>
        <p:spPr bwMode="auto">
          <a:xfrm>
            <a:off x="3505200" y="4114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9"/>
          <p:cNvSpPr>
            <a:spLocks noChangeShapeType="1"/>
          </p:cNvSpPr>
          <p:nvPr/>
        </p:nvSpPr>
        <p:spPr bwMode="auto">
          <a:xfrm>
            <a:off x="57912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Text Box 12"/>
          <p:cNvSpPr txBox="1">
            <a:spLocks noChangeArrowheads="1"/>
          </p:cNvSpPr>
          <p:nvPr/>
        </p:nvSpPr>
        <p:spPr bwMode="auto">
          <a:xfrm>
            <a:off x="3124200" y="3124200"/>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R1</a:t>
            </a:r>
          </a:p>
        </p:txBody>
      </p:sp>
      <p:grpSp>
        <p:nvGrpSpPr>
          <p:cNvPr id="9226" name="Group 14"/>
          <p:cNvGrpSpPr>
            <a:grpSpLocks/>
          </p:cNvGrpSpPr>
          <p:nvPr/>
        </p:nvGrpSpPr>
        <p:grpSpPr bwMode="auto">
          <a:xfrm>
            <a:off x="3048000" y="3048000"/>
            <a:ext cx="457200" cy="457200"/>
            <a:chOff x="1920" y="1920"/>
            <a:chExt cx="288" cy="288"/>
          </a:xfrm>
        </p:grpSpPr>
        <p:sp>
          <p:nvSpPr>
            <p:cNvPr id="9276" name="Oval 10"/>
            <p:cNvSpPr>
              <a:spLocks noChangeArrowheads="1"/>
            </p:cNvSpPr>
            <p:nvPr/>
          </p:nvSpPr>
          <p:spPr bwMode="auto">
            <a:xfrm>
              <a:off x="1920" y="19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Text Box 13"/>
            <p:cNvSpPr txBox="1">
              <a:spLocks noChangeArrowheads="1"/>
            </p:cNvSpPr>
            <p:nvPr/>
          </p:nvSpPr>
          <p:spPr bwMode="auto">
            <a:xfrm>
              <a:off x="1968" y="1968"/>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sz="1400">
                <a:latin typeface="Times New Roman" pitchFamily="18" charset="0"/>
              </a:endParaRPr>
            </a:p>
          </p:txBody>
        </p:sp>
      </p:grpSp>
      <p:grpSp>
        <p:nvGrpSpPr>
          <p:cNvPr id="9227" name="Group 15"/>
          <p:cNvGrpSpPr>
            <a:grpSpLocks/>
          </p:cNvGrpSpPr>
          <p:nvPr/>
        </p:nvGrpSpPr>
        <p:grpSpPr bwMode="auto">
          <a:xfrm>
            <a:off x="5257800" y="2971800"/>
            <a:ext cx="457200" cy="457200"/>
            <a:chOff x="1920" y="1920"/>
            <a:chExt cx="288" cy="288"/>
          </a:xfrm>
        </p:grpSpPr>
        <p:sp>
          <p:nvSpPr>
            <p:cNvPr id="9274" name="Oval 16"/>
            <p:cNvSpPr>
              <a:spLocks noChangeArrowheads="1"/>
            </p:cNvSpPr>
            <p:nvPr/>
          </p:nvSpPr>
          <p:spPr bwMode="auto">
            <a:xfrm>
              <a:off x="1920" y="19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5" name="Text Box 17"/>
            <p:cNvSpPr txBox="1">
              <a:spLocks noChangeArrowheads="1"/>
            </p:cNvSpPr>
            <p:nvPr/>
          </p:nvSpPr>
          <p:spPr bwMode="auto">
            <a:xfrm>
              <a:off x="1968" y="1968"/>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sz="1400">
                <a:latin typeface="Times New Roman" pitchFamily="18" charset="0"/>
              </a:endParaRPr>
            </a:p>
          </p:txBody>
        </p:sp>
      </p:grpSp>
      <p:grpSp>
        <p:nvGrpSpPr>
          <p:cNvPr id="9228" name="Group 18"/>
          <p:cNvGrpSpPr>
            <a:grpSpLocks/>
          </p:cNvGrpSpPr>
          <p:nvPr/>
        </p:nvGrpSpPr>
        <p:grpSpPr bwMode="auto">
          <a:xfrm>
            <a:off x="3048000" y="4343400"/>
            <a:ext cx="457200" cy="457200"/>
            <a:chOff x="1920" y="1920"/>
            <a:chExt cx="288" cy="288"/>
          </a:xfrm>
        </p:grpSpPr>
        <p:sp>
          <p:nvSpPr>
            <p:cNvPr id="9272" name="Oval 19"/>
            <p:cNvSpPr>
              <a:spLocks noChangeArrowheads="1"/>
            </p:cNvSpPr>
            <p:nvPr/>
          </p:nvSpPr>
          <p:spPr bwMode="auto">
            <a:xfrm>
              <a:off x="1920" y="19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Text Box 20"/>
            <p:cNvSpPr txBox="1">
              <a:spLocks noChangeArrowheads="1"/>
            </p:cNvSpPr>
            <p:nvPr/>
          </p:nvSpPr>
          <p:spPr bwMode="auto">
            <a:xfrm>
              <a:off x="1968" y="1968"/>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sz="1400">
                <a:latin typeface="Times New Roman" pitchFamily="18" charset="0"/>
              </a:endParaRPr>
            </a:p>
          </p:txBody>
        </p:sp>
      </p:grpSp>
      <p:grpSp>
        <p:nvGrpSpPr>
          <p:cNvPr id="9229" name="Group 21"/>
          <p:cNvGrpSpPr>
            <a:grpSpLocks/>
          </p:cNvGrpSpPr>
          <p:nvPr/>
        </p:nvGrpSpPr>
        <p:grpSpPr bwMode="auto">
          <a:xfrm>
            <a:off x="5257800" y="4419600"/>
            <a:ext cx="457200" cy="457200"/>
            <a:chOff x="1920" y="1920"/>
            <a:chExt cx="288" cy="288"/>
          </a:xfrm>
        </p:grpSpPr>
        <p:sp>
          <p:nvSpPr>
            <p:cNvPr id="9270" name="Oval 22"/>
            <p:cNvSpPr>
              <a:spLocks noChangeArrowheads="1"/>
            </p:cNvSpPr>
            <p:nvPr/>
          </p:nvSpPr>
          <p:spPr bwMode="auto">
            <a:xfrm>
              <a:off x="1920" y="19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Text Box 23"/>
            <p:cNvSpPr txBox="1">
              <a:spLocks noChangeArrowheads="1"/>
            </p:cNvSpPr>
            <p:nvPr/>
          </p:nvSpPr>
          <p:spPr bwMode="auto">
            <a:xfrm>
              <a:off x="1968" y="1968"/>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sz="1400">
                <a:latin typeface="Times New Roman" pitchFamily="18" charset="0"/>
              </a:endParaRPr>
            </a:p>
          </p:txBody>
        </p:sp>
      </p:grpSp>
      <p:sp>
        <p:nvSpPr>
          <p:cNvPr id="9230" name="Text Box 24"/>
          <p:cNvSpPr txBox="1">
            <a:spLocks noChangeArrowheads="1"/>
          </p:cNvSpPr>
          <p:nvPr/>
        </p:nvSpPr>
        <p:spPr bwMode="auto">
          <a:xfrm>
            <a:off x="3108325" y="4430713"/>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R3</a:t>
            </a:r>
          </a:p>
        </p:txBody>
      </p:sp>
      <p:sp>
        <p:nvSpPr>
          <p:cNvPr id="9231" name="Text Box 25"/>
          <p:cNvSpPr txBox="1">
            <a:spLocks noChangeArrowheads="1"/>
          </p:cNvSpPr>
          <p:nvPr/>
        </p:nvSpPr>
        <p:spPr bwMode="auto">
          <a:xfrm>
            <a:off x="5318125" y="4506913"/>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R4</a:t>
            </a:r>
          </a:p>
        </p:txBody>
      </p:sp>
      <p:sp>
        <p:nvSpPr>
          <p:cNvPr id="9232" name="Text Box 26"/>
          <p:cNvSpPr txBox="1">
            <a:spLocks noChangeArrowheads="1"/>
          </p:cNvSpPr>
          <p:nvPr/>
        </p:nvSpPr>
        <p:spPr bwMode="auto">
          <a:xfrm>
            <a:off x="5334000" y="3048000"/>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R2</a:t>
            </a:r>
          </a:p>
        </p:txBody>
      </p:sp>
      <p:sp>
        <p:nvSpPr>
          <p:cNvPr id="9233" name="Line 27"/>
          <p:cNvSpPr>
            <a:spLocks noChangeShapeType="1"/>
          </p:cNvSpPr>
          <p:nvPr/>
        </p:nvSpPr>
        <p:spPr bwMode="auto">
          <a:xfrm>
            <a:off x="2743200" y="3276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28"/>
          <p:cNvSpPr>
            <a:spLocks noChangeShapeType="1"/>
          </p:cNvSpPr>
          <p:nvPr/>
        </p:nvSpPr>
        <p:spPr bwMode="auto">
          <a:xfrm>
            <a:off x="3505200" y="3276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29"/>
          <p:cNvSpPr>
            <a:spLocks noChangeShapeType="1"/>
          </p:cNvSpPr>
          <p:nvPr/>
        </p:nvSpPr>
        <p:spPr bwMode="auto">
          <a:xfrm>
            <a:off x="4953000" y="3200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30"/>
          <p:cNvSpPr>
            <a:spLocks noChangeShapeType="1"/>
          </p:cNvSpPr>
          <p:nvPr/>
        </p:nvSpPr>
        <p:spPr bwMode="auto">
          <a:xfrm>
            <a:off x="5715000" y="3200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31"/>
          <p:cNvSpPr>
            <a:spLocks noChangeShapeType="1"/>
          </p:cNvSpPr>
          <p:nvPr/>
        </p:nvSpPr>
        <p:spPr bwMode="auto">
          <a:xfrm>
            <a:off x="4953000" y="4648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32"/>
          <p:cNvSpPr>
            <a:spLocks noChangeShapeType="1"/>
          </p:cNvSpPr>
          <p:nvPr/>
        </p:nvSpPr>
        <p:spPr bwMode="auto">
          <a:xfrm>
            <a:off x="3505200" y="4572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33"/>
          <p:cNvSpPr>
            <a:spLocks noChangeShapeType="1"/>
          </p:cNvSpPr>
          <p:nvPr/>
        </p:nvSpPr>
        <p:spPr bwMode="auto">
          <a:xfrm>
            <a:off x="2743200" y="4572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34"/>
          <p:cNvSpPr>
            <a:spLocks noChangeShapeType="1"/>
          </p:cNvSpPr>
          <p:nvPr/>
        </p:nvSpPr>
        <p:spPr bwMode="auto">
          <a:xfrm>
            <a:off x="5715000" y="4648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35"/>
          <p:cNvSpPr>
            <a:spLocks noChangeShapeType="1"/>
          </p:cNvSpPr>
          <p:nvPr/>
        </p:nvSpPr>
        <p:spPr bwMode="auto">
          <a:xfrm>
            <a:off x="3733800" y="4114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Line 36"/>
          <p:cNvSpPr>
            <a:spLocks noChangeShapeType="1"/>
          </p:cNvSpPr>
          <p:nvPr/>
        </p:nvSpPr>
        <p:spPr bwMode="auto">
          <a:xfrm>
            <a:off x="5029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Line 37"/>
          <p:cNvSpPr>
            <a:spLocks noChangeShapeType="1"/>
          </p:cNvSpPr>
          <p:nvPr/>
        </p:nvSpPr>
        <p:spPr bwMode="auto">
          <a:xfrm>
            <a:off x="36576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Line 38"/>
          <p:cNvSpPr>
            <a:spLocks noChangeShapeType="1"/>
          </p:cNvSpPr>
          <p:nvPr/>
        </p:nvSpPr>
        <p:spPr bwMode="auto">
          <a:xfrm>
            <a:off x="5029200" y="2743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39"/>
          <p:cNvSpPr>
            <a:spLocks noChangeShapeType="1"/>
          </p:cNvSpPr>
          <p:nvPr/>
        </p:nvSpPr>
        <p:spPr bwMode="auto">
          <a:xfrm>
            <a:off x="5867400" y="2667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Line 40"/>
          <p:cNvSpPr>
            <a:spLocks noChangeShapeType="1"/>
          </p:cNvSpPr>
          <p:nvPr/>
        </p:nvSpPr>
        <p:spPr bwMode="auto">
          <a:xfrm>
            <a:off x="5943600" y="4038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43"/>
          <p:cNvSpPr>
            <a:spLocks noChangeShapeType="1"/>
          </p:cNvSpPr>
          <p:nvPr/>
        </p:nvSpPr>
        <p:spPr bwMode="auto">
          <a:xfrm>
            <a:off x="1676400" y="4267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249" name="Group 47"/>
          <p:cNvGrpSpPr>
            <a:grpSpLocks/>
          </p:cNvGrpSpPr>
          <p:nvPr/>
        </p:nvGrpSpPr>
        <p:grpSpPr bwMode="auto">
          <a:xfrm>
            <a:off x="3962400" y="3352800"/>
            <a:ext cx="838200" cy="381000"/>
            <a:chOff x="2496" y="2112"/>
            <a:chExt cx="528" cy="240"/>
          </a:xfrm>
        </p:grpSpPr>
        <p:sp>
          <p:nvSpPr>
            <p:cNvPr id="9268" name="Rectangle 44"/>
            <p:cNvSpPr>
              <a:spLocks noChangeArrowheads="1"/>
            </p:cNvSpPr>
            <p:nvPr/>
          </p:nvSpPr>
          <p:spPr bwMode="auto">
            <a:xfrm>
              <a:off x="2496" y="2112"/>
              <a:ext cx="528"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Text Box 45"/>
            <p:cNvSpPr txBox="1">
              <a:spLocks noChangeArrowheads="1"/>
            </p:cNvSpPr>
            <p:nvPr/>
          </p:nvSpPr>
          <p:spPr bwMode="auto">
            <a:xfrm>
              <a:off x="2544" y="2160"/>
              <a:ext cx="4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Host 1</a:t>
              </a:r>
            </a:p>
          </p:txBody>
        </p:sp>
      </p:grpSp>
      <p:sp>
        <p:nvSpPr>
          <p:cNvPr id="9250" name="Line 46"/>
          <p:cNvSpPr>
            <a:spLocks noChangeShapeType="1"/>
          </p:cNvSpPr>
          <p:nvPr/>
        </p:nvSpPr>
        <p:spPr bwMode="auto">
          <a:xfrm flipV="1">
            <a:off x="4343400" y="2743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Rectangle 49"/>
          <p:cNvSpPr>
            <a:spLocks noChangeArrowheads="1"/>
          </p:cNvSpPr>
          <p:nvPr/>
        </p:nvSpPr>
        <p:spPr bwMode="auto">
          <a:xfrm>
            <a:off x="4267200" y="1905000"/>
            <a:ext cx="838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Text Box 50"/>
          <p:cNvSpPr txBox="1">
            <a:spLocks noChangeArrowheads="1"/>
          </p:cNvSpPr>
          <p:nvPr/>
        </p:nvSpPr>
        <p:spPr bwMode="auto">
          <a:xfrm>
            <a:off x="4343400" y="1981200"/>
            <a:ext cx="65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Host 2</a:t>
            </a:r>
          </a:p>
        </p:txBody>
      </p:sp>
      <p:sp>
        <p:nvSpPr>
          <p:cNvPr id="9253" name="Rectangle 52"/>
          <p:cNvSpPr>
            <a:spLocks noChangeArrowheads="1"/>
          </p:cNvSpPr>
          <p:nvPr/>
        </p:nvSpPr>
        <p:spPr bwMode="auto">
          <a:xfrm>
            <a:off x="3886200" y="4800600"/>
            <a:ext cx="838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Text Box 53"/>
          <p:cNvSpPr txBox="1">
            <a:spLocks noChangeArrowheads="1"/>
          </p:cNvSpPr>
          <p:nvPr/>
        </p:nvSpPr>
        <p:spPr bwMode="auto">
          <a:xfrm>
            <a:off x="3962400" y="4876800"/>
            <a:ext cx="65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Host 4</a:t>
            </a:r>
          </a:p>
        </p:txBody>
      </p:sp>
      <p:sp>
        <p:nvSpPr>
          <p:cNvPr id="9255" name="Rectangle 55"/>
          <p:cNvSpPr>
            <a:spLocks noChangeArrowheads="1"/>
          </p:cNvSpPr>
          <p:nvPr/>
        </p:nvSpPr>
        <p:spPr bwMode="auto">
          <a:xfrm>
            <a:off x="6324600" y="3048000"/>
            <a:ext cx="838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Text Box 56"/>
          <p:cNvSpPr txBox="1">
            <a:spLocks noChangeArrowheads="1"/>
          </p:cNvSpPr>
          <p:nvPr/>
        </p:nvSpPr>
        <p:spPr bwMode="auto">
          <a:xfrm>
            <a:off x="6400800" y="3124200"/>
            <a:ext cx="65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Host 3</a:t>
            </a:r>
          </a:p>
        </p:txBody>
      </p:sp>
      <p:sp>
        <p:nvSpPr>
          <p:cNvPr id="9257" name="Rectangle 58"/>
          <p:cNvSpPr>
            <a:spLocks noChangeArrowheads="1"/>
          </p:cNvSpPr>
          <p:nvPr/>
        </p:nvSpPr>
        <p:spPr bwMode="auto">
          <a:xfrm>
            <a:off x="6324600" y="4572000"/>
            <a:ext cx="838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Text Box 59"/>
          <p:cNvSpPr txBox="1">
            <a:spLocks noChangeArrowheads="1"/>
          </p:cNvSpPr>
          <p:nvPr/>
        </p:nvSpPr>
        <p:spPr bwMode="auto">
          <a:xfrm>
            <a:off x="6400800" y="4648200"/>
            <a:ext cx="65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400">
                <a:latin typeface="Times New Roman" pitchFamily="18" charset="0"/>
              </a:rPr>
              <a:t>Host 5</a:t>
            </a:r>
          </a:p>
        </p:txBody>
      </p:sp>
      <p:sp>
        <p:nvSpPr>
          <p:cNvPr id="9259" name="Line 60"/>
          <p:cNvSpPr>
            <a:spLocks noChangeShapeType="1"/>
          </p:cNvSpPr>
          <p:nvPr/>
        </p:nvSpPr>
        <p:spPr bwMode="auto">
          <a:xfrm>
            <a:off x="4724400" y="2286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Line 61"/>
          <p:cNvSpPr>
            <a:spLocks noChangeShapeType="1"/>
          </p:cNvSpPr>
          <p:nvPr/>
        </p:nvSpPr>
        <p:spPr bwMode="auto">
          <a:xfrm>
            <a:off x="66294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1" name="Line 62"/>
          <p:cNvSpPr>
            <a:spLocks noChangeShapeType="1"/>
          </p:cNvSpPr>
          <p:nvPr/>
        </p:nvSpPr>
        <p:spPr bwMode="auto">
          <a:xfrm flipV="1">
            <a:off x="42672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2" name="Line 63"/>
          <p:cNvSpPr>
            <a:spLocks noChangeShapeType="1"/>
          </p:cNvSpPr>
          <p:nvPr/>
        </p:nvSpPr>
        <p:spPr bwMode="auto">
          <a:xfrm flipV="1">
            <a:off x="67056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Text Box 66"/>
          <p:cNvSpPr txBox="1">
            <a:spLocks noChangeArrowheads="1"/>
          </p:cNvSpPr>
          <p:nvPr/>
        </p:nvSpPr>
        <p:spPr bwMode="auto">
          <a:xfrm>
            <a:off x="5013325" y="1344613"/>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atin typeface="Garamond" pitchFamily="18" charset="0"/>
              </a:rPr>
              <a:t>Network A</a:t>
            </a:r>
          </a:p>
        </p:txBody>
      </p:sp>
      <p:sp>
        <p:nvSpPr>
          <p:cNvPr id="9264" name="Text Box 67"/>
          <p:cNvSpPr txBox="1">
            <a:spLocks noChangeArrowheads="1"/>
          </p:cNvSpPr>
          <p:nvPr/>
        </p:nvSpPr>
        <p:spPr bwMode="auto">
          <a:xfrm>
            <a:off x="609600" y="2057400"/>
            <a:ext cx="1182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atin typeface="Garamond" pitchFamily="18" charset="0"/>
              </a:rPr>
              <a:t>Network E</a:t>
            </a:r>
          </a:p>
        </p:txBody>
      </p:sp>
      <p:sp>
        <p:nvSpPr>
          <p:cNvPr id="9265" name="Text Box 68"/>
          <p:cNvSpPr txBox="1">
            <a:spLocks noChangeArrowheads="1"/>
          </p:cNvSpPr>
          <p:nvPr/>
        </p:nvSpPr>
        <p:spPr bwMode="auto">
          <a:xfrm>
            <a:off x="7162800" y="2133600"/>
            <a:ext cx="1173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atin typeface="Garamond" pitchFamily="18" charset="0"/>
              </a:rPr>
              <a:t>Network B</a:t>
            </a:r>
          </a:p>
        </p:txBody>
      </p:sp>
      <p:sp>
        <p:nvSpPr>
          <p:cNvPr id="9266" name="Text Box 69"/>
          <p:cNvSpPr txBox="1">
            <a:spLocks noChangeArrowheads="1"/>
          </p:cNvSpPr>
          <p:nvPr/>
        </p:nvSpPr>
        <p:spPr bwMode="auto">
          <a:xfrm>
            <a:off x="3505200" y="5334000"/>
            <a:ext cx="1208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atin typeface="Garamond" pitchFamily="18" charset="0"/>
              </a:rPr>
              <a:t>Network D</a:t>
            </a:r>
          </a:p>
        </p:txBody>
      </p:sp>
      <p:sp>
        <p:nvSpPr>
          <p:cNvPr id="9267" name="Text Box 70"/>
          <p:cNvSpPr txBox="1">
            <a:spLocks noChangeArrowheads="1"/>
          </p:cNvSpPr>
          <p:nvPr/>
        </p:nvSpPr>
        <p:spPr bwMode="auto">
          <a:xfrm>
            <a:off x="7086600" y="5257800"/>
            <a:ext cx="1176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atin typeface="Garamond" pitchFamily="18" charset="0"/>
              </a:rPr>
              <a:t>Network C</a:t>
            </a:r>
          </a:p>
        </p:txBody>
      </p:sp>
      <p:pic>
        <p:nvPicPr>
          <p:cNvPr id="1028" name="Picture 4" descr="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62" y="3009900"/>
            <a:ext cx="1847850" cy="1847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524000"/>
            <a:ext cx="7772400" cy="3733800"/>
          </a:xfrm>
        </p:spPr>
        <p:txBody>
          <a:bodyPr/>
          <a:lstStyle/>
          <a:p>
            <a:pPr eaLnBrk="1" hangingPunct="1"/>
            <a:r>
              <a:rPr lang="en-US" sz="2400"/>
              <a:t>For efficiency, information about forwarding is stored in a </a:t>
            </a:r>
            <a:r>
              <a:rPr lang="en-US" sz="2400" i="1"/>
              <a:t>routing table</a:t>
            </a:r>
            <a:r>
              <a:rPr lang="en-US" sz="2400"/>
              <a:t> </a:t>
            </a:r>
          </a:p>
          <a:p>
            <a:pPr eaLnBrk="1" hangingPunct="1"/>
            <a:r>
              <a:rPr lang="en-US" sz="2400"/>
              <a:t>Initialized at system initialization </a:t>
            </a:r>
          </a:p>
          <a:p>
            <a:pPr eaLnBrk="1" hangingPunct="1"/>
            <a:r>
              <a:rPr lang="en-US" sz="2400"/>
              <a:t>Must be updated as network topology changes </a:t>
            </a:r>
          </a:p>
          <a:p>
            <a:pPr eaLnBrk="1" hangingPunct="1"/>
            <a:r>
              <a:rPr lang="en-US" sz="2400"/>
              <a:t>Contains list of destination networks and </a:t>
            </a:r>
            <a:r>
              <a:rPr lang="en-US" sz="2400" i="1"/>
              <a:t>next hop</a:t>
            </a:r>
            <a:r>
              <a:rPr lang="en-US" sz="2400"/>
              <a:t> for each destination </a:t>
            </a:r>
          </a:p>
          <a:p>
            <a:pPr eaLnBrk="1" hangingPunct="1"/>
            <a:endParaRPr lang="en-US" sz="2400"/>
          </a:p>
        </p:txBody>
      </p:sp>
      <p:sp>
        <p:nvSpPr>
          <p:cNvPr id="10242" name="Rectangle 2"/>
          <p:cNvSpPr>
            <a:spLocks noGrp="1" noChangeArrowheads="1"/>
          </p:cNvSpPr>
          <p:nvPr>
            <p:ph type="title"/>
          </p:nvPr>
        </p:nvSpPr>
        <p:spPr>
          <a:xfrm>
            <a:off x="685800" y="228600"/>
            <a:ext cx="7772400" cy="1143000"/>
          </a:xfrm>
        </p:spPr>
        <p:txBody>
          <a:bodyPr/>
          <a:lstStyle/>
          <a:p>
            <a:pPr eaLnBrk="1" hangingPunct="1"/>
            <a:r>
              <a:rPr lang="en-US" b="1"/>
              <a:t>Routing table</a:t>
            </a:r>
            <a:r>
              <a:rPr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 </a:t>
            </a:r>
          </a:p>
        </p:txBody>
      </p:sp>
      <p:pic>
        <p:nvPicPr>
          <p:cNvPr id="11267" name="Picture 4" descr="f18_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5"/>
          <p:cNvSpPr txBox="1">
            <a:spLocks noChangeArrowheads="1"/>
          </p:cNvSpPr>
          <p:nvPr/>
        </p:nvSpPr>
        <p:spPr bwMode="auto">
          <a:xfrm>
            <a:off x="6477000" y="5486400"/>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1600">
                <a:latin typeface="Times New Roman" pitchFamily="18" charset="0"/>
              </a:rPr>
              <a:t>from R2</a:t>
            </a:r>
          </a:p>
        </p:txBody>
      </p:sp>
      <p:sp>
        <p:nvSpPr>
          <p:cNvPr id="11269" name="Line 6"/>
          <p:cNvSpPr>
            <a:spLocks noChangeShapeType="1"/>
          </p:cNvSpPr>
          <p:nvPr/>
        </p:nvSpPr>
        <p:spPr bwMode="auto">
          <a:xfrm flipH="1" flipV="1">
            <a:off x="4953000" y="4648200"/>
            <a:ext cx="19050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274</TotalTime>
  <Words>1402</Words>
  <Application>Microsoft Office PowerPoint</Application>
  <PresentationFormat>On-screen Show (4:3)</PresentationFormat>
  <Paragraphs>260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 Unicode MS</vt:lpstr>
      <vt:lpstr>Arial</vt:lpstr>
      <vt:lpstr>Garamond</vt:lpstr>
      <vt:lpstr>Lucida Sans Unicode</vt:lpstr>
      <vt:lpstr>Times New Roman</vt:lpstr>
      <vt:lpstr>Verdana</vt:lpstr>
      <vt:lpstr>Wingdings 2</vt:lpstr>
      <vt:lpstr>Wingdings 3</vt:lpstr>
      <vt:lpstr>Concourse</vt:lpstr>
      <vt:lpstr>IP Datagrams and Datagram Forwarding</vt:lpstr>
      <vt:lpstr>Introduction </vt:lpstr>
      <vt:lpstr>Connectionless service </vt:lpstr>
      <vt:lpstr>Virtual packets </vt:lpstr>
      <vt:lpstr>IP datagram format </vt:lpstr>
      <vt:lpstr>Forwarding datagrams </vt:lpstr>
      <vt:lpstr>Routing example </vt:lpstr>
      <vt:lpstr>Routing table </vt:lpstr>
      <vt:lpstr> </vt:lpstr>
      <vt:lpstr>Default routes </vt:lpstr>
      <vt:lpstr>Routing tables and address masks </vt:lpstr>
      <vt:lpstr>Address masks </vt:lpstr>
      <vt:lpstr>Next hop routing</vt:lpstr>
      <vt:lpstr>Forwarding, destination address and  next-hop </vt:lpstr>
      <vt:lpstr>Best-effort delivery </vt:lpstr>
      <vt:lpstr>IP datagram header format </vt:lpstr>
      <vt:lpstr>IP datagram header fields </vt:lpstr>
      <vt:lpstr>IP datagram options </vt:lpstr>
      <vt:lpstr>IP Encapsulation</vt:lpstr>
      <vt:lpstr>Encapsulation illustration</vt:lpstr>
      <vt:lpstr>Transmission across an internet</vt:lpstr>
      <vt:lpstr>IP fragmentation Flags Field</vt:lpstr>
      <vt:lpstr>Transmission across an internet cont’</vt:lpstr>
      <vt:lpstr>MTU Summary Table</vt:lpstr>
      <vt:lpstr>Datagram Fragmentation</vt:lpstr>
      <vt:lpstr>Datagram Fragmentation cont’</vt:lpstr>
      <vt:lpstr>Datagram Fragmentation cont’</vt:lpstr>
      <vt:lpstr>Collecting fragments</vt:lpstr>
      <vt:lpstr>Hardware and protocol addressing</vt:lpstr>
      <vt:lpstr>Address Resolution</vt:lpstr>
      <vt:lpstr>An Example with MAC addresses</vt:lpstr>
      <vt:lpstr>Summary </vt:lpstr>
    </vt:vector>
  </TitlesOfParts>
  <Company>Towson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Datagrams and Datagram Forwarding</dc:title>
  <dc:creator>ysong</dc:creator>
  <cp:lastModifiedBy>Song, Yeong-Tae</cp:lastModifiedBy>
  <cp:revision>33</cp:revision>
  <dcterms:created xsi:type="dcterms:W3CDTF">2001-12-03T19:50:02Z</dcterms:created>
  <dcterms:modified xsi:type="dcterms:W3CDTF">2024-11-21T14:07:14Z</dcterms:modified>
</cp:coreProperties>
</file>