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452817c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452817c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452817c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452817c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452817c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452817c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452817c7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452817c7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Enzyme Experiment Results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Group 6:</a:t>
            </a:r>
            <a:endParaRPr/>
          </a:p>
          <a:p>
            <a:pPr indent="0" lvl="0" marL="0" rtl="0" algn="ctr">
              <a:spcBef>
                <a:spcPts val="0"/>
              </a:spcBef>
              <a:spcAft>
                <a:spcPts val="0"/>
              </a:spcAft>
              <a:buNone/>
            </a:pPr>
            <a:r>
              <a:rPr lang="en"/>
              <a:t>Nathan Ketterlinus, Ny’Gia Williams, Dara Oyefusi, Eleyna McNeil</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Question:</a:t>
            </a:r>
            <a:r>
              <a:rPr lang="en"/>
              <a:t> How does temperature affect enzyme (trypsin) activity?</a:t>
            </a:r>
            <a:endParaRPr/>
          </a:p>
          <a:p>
            <a:pPr indent="0" lvl="0" marL="0" rtl="0" algn="l">
              <a:spcBef>
                <a:spcPts val="1200"/>
              </a:spcBef>
              <a:spcAft>
                <a:spcPts val="0"/>
              </a:spcAft>
              <a:buNone/>
            </a:pPr>
            <a:r>
              <a:rPr lang="en" u="sng"/>
              <a:t>Hypothesis:</a:t>
            </a:r>
            <a:r>
              <a:rPr lang="en"/>
              <a:t> As temperature increases, enzyme activity will increase up until a certain point, until reaching an optimal temperature. As temperature increases past this point, enzyme activity will decrease.</a:t>
            </a:r>
            <a:endParaRPr/>
          </a:p>
          <a:p>
            <a:pPr indent="0" lvl="0" marL="0" rtl="0" algn="l">
              <a:spcBef>
                <a:spcPts val="1200"/>
              </a:spcBef>
              <a:spcAft>
                <a:spcPts val="1200"/>
              </a:spcAft>
              <a:buNone/>
            </a:pPr>
            <a:r>
              <a:rPr lang="en" u="sng"/>
              <a:t>Rationale:</a:t>
            </a:r>
            <a:r>
              <a:rPr lang="en"/>
              <a:t> At lower temperatures, the substrates will not have enough kinetic energy to reach the enzymes quick enough for optimal rates. At higher temperatures, the enzymes will denature and be unable to facilitate reactions. The “optimal temperature” is then the highest temperature that the enzyme can withstand before denaturing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u="sng"/>
              <a:t>Experimental Variable</a:t>
            </a:r>
            <a:r>
              <a:rPr lang="en"/>
              <a:t>: Temperature</a:t>
            </a:r>
            <a:endParaRPr/>
          </a:p>
          <a:p>
            <a:pPr indent="0" lvl="0" marL="0" rtl="0" algn="l">
              <a:lnSpc>
                <a:spcPct val="200000"/>
              </a:lnSpc>
              <a:spcBef>
                <a:spcPts val="1200"/>
              </a:spcBef>
              <a:spcAft>
                <a:spcPts val="0"/>
              </a:spcAft>
              <a:buNone/>
            </a:pPr>
            <a:r>
              <a:rPr lang="en" u="sng"/>
              <a:t>Tested Temperatures</a:t>
            </a:r>
            <a:r>
              <a:rPr lang="en"/>
              <a:t>: 30° C, 40° C, 50° C</a:t>
            </a:r>
            <a:endParaRPr/>
          </a:p>
          <a:p>
            <a:pPr indent="0" lvl="0" marL="0" rtl="0" algn="l">
              <a:lnSpc>
                <a:spcPct val="200000"/>
              </a:lnSpc>
              <a:spcBef>
                <a:spcPts val="1200"/>
              </a:spcBef>
              <a:spcAft>
                <a:spcPts val="0"/>
              </a:spcAft>
              <a:buNone/>
            </a:pPr>
            <a:r>
              <a:rPr lang="en" u="sng"/>
              <a:t>Control Variables</a:t>
            </a:r>
            <a:r>
              <a:rPr lang="en"/>
              <a:t>: Salinity and pH were controlled at .075M and 8 respectively</a:t>
            </a:r>
            <a:endParaRPr/>
          </a:p>
          <a:p>
            <a:pPr indent="0" lvl="0" marL="0" rtl="0" algn="l">
              <a:lnSpc>
                <a:spcPct val="200000"/>
              </a:lnSpc>
              <a:spcBef>
                <a:spcPts val="1200"/>
              </a:spcBef>
              <a:spcAft>
                <a:spcPts val="0"/>
              </a:spcAft>
              <a:buNone/>
            </a:pPr>
            <a:r>
              <a:rPr lang="en" u="sng"/>
              <a:t>Negative Controls</a:t>
            </a:r>
            <a:r>
              <a:rPr lang="en"/>
              <a:t>: 3 samples with no enzyme: one for each temperature</a:t>
            </a:r>
            <a:endParaRPr/>
          </a:p>
          <a:p>
            <a:pPr indent="0" lvl="0" marL="0" rtl="0" algn="l">
              <a:lnSpc>
                <a:spcPct val="200000"/>
              </a:lnSpc>
              <a:spcBef>
                <a:spcPts val="1200"/>
              </a:spcBef>
              <a:spcAft>
                <a:spcPts val="1200"/>
              </a:spcAft>
              <a:buNone/>
            </a:pPr>
            <a:r>
              <a:rPr lang="en" u="sng"/>
              <a:t>Replicates</a:t>
            </a:r>
            <a:r>
              <a:rPr lang="en"/>
              <a:t>: 3 for each temperature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78" name="Google Shape;78;p16"/>
          <p:cNvSpPr txBox="1"/>
          <p:nvPr>
            <p:ph idx="1" type="body"/>
          </p:nvPr>
        </p:nvSpPr>
        <p:spPr>
          <a:xfrm>
            <a:off x="6349600" y="2459925"/>
            <a:ext cx="2482800" cy="21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a:p>
            <a:pPr indent="0" lvl="0" marL="0" rtl="0" algn="l">
              <a:spcBef>
                <a:spcPts val="1200"/>
              </a:spcBef>
              <a:spcAft>
                <a:spcPts val="1200"/>
              </a:spcAft>
              <a:buNone/>
            </a:pPr>
            <a:r>
              <a:rPr lang="en"/>
              <a:t>When adding TCA the solution clouded and turned a lighter tint of orange </a:t>
            </a:r>
            <a:endParaRPr/>
          </a:p>
        </p:txBody>
      </p:sp>
      <p:pic>
        <p:nvPicPr>
          <p:cNvPr id="79" name="Google Shape;79;p16"/>
          <p:cNvPicPr preferRelativeResize="0"/>
          <p:nvPr/>
        </p:nvPicPr>
        <p:blipFill>
          <a:blip r:embed="rId3">
            <a:alphaModFix/>
          </a:blip>
          <a:stretch>
            <a:fillRect/>
          </a:stretch>
        </p:blipFill>
        <p:spPr>
          <a:xfrm>
            <a:off x="311700" y="1483100"/>
            <a:ext cx="5273272" cy="3416399"/>
          </a:xfrm>
          <a:prstGeom prst="rect">
            <a:avLst/>
          </a:prstGeom>
          <a:noFill/>
          <a:ln>
            <a:noFill/>
          </a:ln>
        </p:spPr>
      </p:pic>
      <p:pic>
        <p:nvPicPr>
          <p:cNvPr id="80" name="Google Shape;80;p16"/>
          <p:cNvPicPr preferRelativeResize="0"/>
          <p:nvPr/>
        </p:nvPicPr>
        <p:blipFill>
          <a:blip r:embed="rId4">
            <a:alphaModFix/>
          </a:blip>
          <a:stretch>
            <a:fillRect/>
          </a:stretch>
        </p:blipFill>
        <p:spPr>
          <a:xfrm>
            <a:off x="2727825" y="121145"/>
            <a:ext cx="2857149" cy="1220475"/>
          </a:xfrm>
          <a:prstGeom prst="rect">
            <a:avLst/>
          </a:prstGeom>
          <a:noFill/>
          <a:ln>
            <a:noFill/>
          </a:ln>
        </p:spPr>
      </p:pic>
      <p:pic>
        <p:nvPicPr>
          <p:cNvPr id="81" name="Google Shape;81;p16"/>
          <p:cNvPicPr preferRelativeResize="0"/>
          <p:nvPr/>
        </p:nvPicPr>
        <p:blipFill>
          <a:blip r:embed="rId5">
            <a:alphaModFix/>
          </a:blip>
          <a:stretch>
            <a:fillRect/>
          </a:stretch>
        </p:blipFill>
        <p:spPr>
          <a:xfrm>
            <a:off x="5749575" y="121150"/>
            <a:ext cx="3082825" cy="15448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Discussion</a:t>
            </a:r>
            <a:endParaRPr/>
          </a:p>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t>Experimental Design:</a:t>
            </a:r>
            <a:r>
              <a:rPr lang="en"/>
              <a:t> </a:t>
            </a:r>
            <a:r>
              <a:rPr lang="en"/>
              <a:t>The experimental</a:t>
            </a:r>
            <a:r>
              <a:rPr lang="en"/>
              <a:t> </a:t>
            </a:r>
            <a:r>
              <a:rPr lang="en"/>
              <a:t>design was not adequate to test our hypothesis. We did not test temperatures high enough to investigate if activity drops because of high temperatures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Conclusion:</a:t>
            </a:r>
            <a:r>
              <a:rPr lang="en"/>
              <a:t> </a:t>
            </a:r>
            <a:r>
              <a:rPr lang="en"/>
              <a:t>Our hypothesis was only half supported by results, Activity only increased as temperatures increased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t>Changes:</a:t>
            </a:r>
            <a:r>
              <a:rPr lang="en"/>
              <a:t> </a:t>
            </a:r>
            <a:r>
              <a:rPr lang="en"/>
              <a:t>When rerunning the experiment, we will use higher temps (and possibly more temps than just 3) to have better granularity over the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