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9" r:id="rId1"/>
  </p:sldMasterIdLst>
  <p:notesMasterIdLst>
    <p:notesMasterId r:id="rId42"/>
  </p:notesMasterIdLst>
  <p:sldIdLst>
    <p:sldId id="326" r:id="rId2"/>
    <p:sldId id="277" r:id="rId3"/>
    <p:sldId id="281" r:id="rId4"/>
    <p:sldId id="339" r:id="rId5"/>
    <p:sldId id="305" r:id="rId6"/>
    <p:sldId id="340" r:id="rId7"/>
    <p:sldId id="341" r:id="rId8"/>
    <p:sldId id="306" r:id="rId9"/>
    <p:sldId id="307" r:id="rId10"/>
    <p:sldId id="342" r:id="rId11"/>
    <p:sldId id="329" r:id="rId12"/>
    <p:sldId id="308" r:id="rId13"/>
    <p:sldId id="343" r:id="rId14"/>
    <p:sldId id="331" r:id="rId15"/>
    <p:sldId id="359" r:id="rId16"/>
    <p:sldId id="309" r:id="rId17"/>
    <p:sldId id="310" r:id="rId18"/>
    <p:sldId id="332" r:id="rId19"/>
    <p:sldId id="344" r:id="rId20"/>
    <p:sldId id="345" r:id="rId21"/>
    <p:sldId id="346" r:id="rId22"/>
    <p:sldId id="347" r:id="rId23"/>
    <p:sldId id="348" r:id="rId24"/>
    <p:sldId id="360" r:id="rId25"/>
    <p:sldId id="311" r:id="rId26"/>
    <p:sldId id="349" r:id="rId27"/>
    <p:sldId id="350" r:id="rId28"/>
    <p:sldId id="312" r:id="rId29"/>
    <p:sldId id="351" r:id="rId30"/>
    <p:sldId id="313" r:id="rId31"/>
    <p:sldId id="352" r:id="rId32"/>
    <p:sldId id="358" r:id="rId33"/>
    <p:sldId id="314" r:id="rId34"/>
    <p:sldId id="353" r:id="rId35"/>
    <p:sldId id="354" r:id="rId36"/>
    <p:sldId id="316" r:id="rId37"/>
    <p:sldId id="355" r:id="rId38"/>
    <p:sldId id="356" r:id="rId39"/>
    <p:sldId id="357" r:id="rId40"/>
    <p:sldId id="338" r:id="rId41"/>
  </p:sldIdLst>
  <p:sldSz cx="5486400" cy="4572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87338" indent="169863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574675" indent="339725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862013" indent="509588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149350" indent="67945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17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4" autoAdjust="0"/>
    <p:restoredTop sz="94081" autoAdjust="0"/>
  </p:normalViewPr>
  <p:slideViewPr>
    <p:cSldViewPr>
      <p:cViewPr varScale="1">
        <p:scale>
          <a:sx n="171" d="100"/>
          <a:sy n="171" d="100"/>
        </p:scale>
        <p:origin x="1872" y="126"/>
      </p:cViewPr>
      <p:guideLst>
        <p:guide orient="horz" pos="1440"/>
        <p:guide pos="17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71600" y="685800"/>
            <a:ext cx="41148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80EBC6-1A73-4B87-9AF1-FBB76A98A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1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Arial" charset="0"/>
        <a:ea typeface="+mn-ea"/>
        <a:cs typeface="+mn-cs"/>
      </a:defRPr>
    </a:lvl1pPr>
    <a:lvl2pPr marL="287338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Arial" charset="0"/>
        <a:ea typeface="+mn-ea"/>
        <a:cs typeface="+mn-cs"/>
      </a:defRPr>
    </a:lvl2pPr>
    <a:lvl3pPr marL="574675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Arial" charset="0"/>
        <a:ea typeface="+mn-ea"/>
        <a:cs typeface="+mn-cs"/>
      </a:defRPr>
    </a:lvl3pPr>
    <a:lvl4pPr marL="862013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Arial" charset="0"/>
        <a:ea typeface="+mn-ea"/>
        <a:cs typeface="+mn-cs"/>
      </a:defRPr>
    </a:lvl4pPr>
    <a:lvl5pPr marL="1149350" algn="l" rtl="0" eaLnBrk="0" fontAlgn="base" hangingPunct="0">
      <a:spcBef>
        <a:spcPct val="30000"/>
      </a:spcBef>
      <a:spcAft>
        <a:spcPct val="0"/>
      </a:spcAft>
      <a:defRPr sz="700" kern="1200">
        <a:solidFill>
          <a:schemeClr val="tx1"/>
        </a:solidFill>
        <a:latin typeface="Arial" charset="0"/>
        <a:ea typeface="+mn-ea"/>
        <a:cs typeface="+mn-cs"/>
      </a:defRPr>
    </a:lvl5pPr>
    <a:lvl6pPr marL="1436835" algn="l" defTabSz="57473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724202" algn="l" defTabSz="57473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2011569" algn="l" defTabSz="57473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298936" algn="l" defTabSz="57473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4E8B48-F0BC-4E09-8EAE-85AE3F596FBF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04827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92EFC75-68D8-465A-96D6-EEA4601F2536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37500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2FCCBC-2230-4B48-952D-2A964B6AFED9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35178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9CF29D2-69F0-4C5A-8112-28059F54E98C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67623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A2D4AF0-4B50-4B35-AF18-70006C1E9C53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5631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88876F3-DC8F-42CF-BAF2-AD49625E1E45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48508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1986CD3-1866-47CE-BFB0-B035939E7149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02633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0E8A51D-6A3C-443F-A868-914D070B41C8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90621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C02E4A-552C-48D3-AAB3-53EF007ABF4C}" type="slidenum">
              <a:rPr lang="en-US" sz="1200" smtClean="0"/>
              <a:pPr eaLnBrk="1" hangingPunct="1"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33521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46A8D64-A420-425F-ABCE-BF4C1BB1AF79}" type="slidenum">
              <a:rPr lang="en-US" sz="1200" smtClean="0"/>
              <a:pPr eaLnBrk="1" hangingPunct="1"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5537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6F9005B-1330-44C1-9711-D0ADE1443D25}" type="slidenum">
              <a:rPr lang="en-US" sz="1200" smtClean="0"/>
              <a:pPr eaLnBrk="1" hangingPunct="1"/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97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F8425D2-2DB5-4CE1-827A-E8A8038689D6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23481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612A1C5-C19F-40C3-84F3-B52A92466583}" type="slidenum">
              <a:rPr lang="en-US" sz="1200" smtClean="0"/>
              <a:pPr eaLnBrk="1" hangingPunct="1"/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24775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4A4E0C-62F7-4324-AED0-A1389BAA2131}" type="slidenum">
              <a:rPr lang="en-US" sz="1200" smtClean="0"/>
              <a:pPr eaLnBrk="1" hangingPunct="1"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99081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9B8AD2D-7129-4171-ABD1-5476C81E5C32}" type="slidenum">
              <a:rPr lang="en-US" sz="1200" smtClean="0"/>
              <a:pPr eaLnBrk="1" hangingPunct="1"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21439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8652EA7-78FC-438B-8F99-C833ED42D46E}" type="slidenum">
              <a:rPr lang="en-US" sz="1200" smtClean="0"/>
              <a:pPr eaLnBrk="1" hangingPunct="1"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3962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E0DEA45-10AD-4F09-BC20-0509F2B10FC4}" type="slidenum">
              <a:rPr lang="en-US" sz="1200" smtClean="0"/>
              <a:pPr eaLnBrk="1" hangingPunct="1"/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5795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38624B9-36F4-454C-9642-1C984D5F853E}" type="slidenum">
              <a:rPr lang="en-US" sz="1200" smtClean="0"/>
              <a:pPr eaLnBrk="1" hangingPunct="1"/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29992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7FF5585-3A88-4AD0-8D8B-FEEA7EABFE60}" type="slidenum">
              <a:rPr lang="en-US" sz="1200" smtClean="0"/>
              <a:pPr eaLnBrk="1" hangingPunct="1"/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6755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B7D884-2DE8-4F9E-845C-7ABC581B4FDD}" type="slidenum">
              <a:rPr lang="en-US" sz="1200" smtClean="0"/>
              <a:pPr eaLnBrk="1" hangingPunct="1"/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56769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CEE4CD-5507-4A9B-A032-912E657BD7D8}" type="slidenum">
              <a:rPr lang="en-US" sz="1200" smtClean="0"/>
              <a:pPr eaLnBrk="1" hangingPunct="1"/>
              <a:t>30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59839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4D6440-F6A5-4173-A341-57DE3E68FF62}" type="slidenum">
              <a:rPr lang="en-US" sz="1200" smtClean="0"/>
              <a:pPr eaLnBrk="1" hangingPunct="1"/>
              <a:t>31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17441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21D67E2-C583-40FE-AEA1-253F31C07764}" type="slidenum">
              <a:rPr lang="en-US" sz="1200" smtClean="0"/>
              <a:pPr eaLnBrk="1" hangingPunct="1"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6367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DB7CAD0-BDF0-46DB-B801-DF94DAA2F9CD}" type="slidenum">
              <a:rPr lang="en-US" sz="1200" smtClean="0"/>
              <a:pPr eaLnBrk="1" hangingPunct="1"/>
              <a:t>33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20383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9188B39-463F-4A84-9AAF-04BE8C9937E0}" type="slidenum">
              <a:rPr lang="en-US" sz="1200" smtClean="0"/>
              <a:pPr eaLnBrk="1" hangingPunct="1"/>
              <a:t>34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32456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87855C8-9BCC-4C7B-9DDC-726F9A2467E5}" type="slidenum">
              <a:rPr lang="en-US" sz="1200" smtClean="0"/>
              <a:pPr eaLnBrk="1" hangingPunct="1"/>
              <a:t>35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242267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5D5884A-5A3A-413C-B8AF-7C0512941220}" type="slidenum">
              <a:rPr lang="en-US" sz="1200" smtClean="0"/>
              <a:pPr eaLnBrk="1" hangingPunct="1"/>
              <a:t>36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269077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F95D266-A83C-4413-8933-FE4F43D24EE0}" type="slidenum">
              <a:rPr lang="en-US" sz="1200" smtClean="0"/>
              <a:pPr eaLnBrk="1" hangingPunct="1"/>
              <a:t>37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628044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B6B5D06-3D74-4F83-8C05-F90978781AB6}" type="slidenum">
              <a:rPr lang="en-US" sz="1200" smtClean="0"/>
              <a:pPr eaLnBrk="1" hangingPunct="1"/>
              <a:t>38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334579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250ECA8-520D-4D1A-BB2F-AEB4E29F5D85}" type="slidenum">
              <a:rPr lang="en-US" sz="1200" smtClean="0"/>
              <a:pPr eaLnBrk="1" hangingPunct="1"/>
              <a:t>39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145433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97E1E5F-D9E0-49BB-94B3-438454072F39}" type="slidenum">
              <a:rPr lang="en-US" sz="1200" smtClean="0"/>
              <a:pPr eaLnBrk="1" hangingPunct="1"/>
              <a:t>40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3830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1A9B6FB-C9DF-4F3C-8747-AE5C6CED0A02}" type="slidenum">
              <a:rPr lang="en-US" sz="1200" smtClean="0"/>
              <a:pPr eaLnBrk="1" hangingPunct="1"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5986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8171AD2-5832-45EC-B733-E7FDD3B72B87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0113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B755F4-5625-4810-A1D5-5C572E217EF5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47789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191886-9507-4F9A-8C35-B60E614921EB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68525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A701544-5AD2-4CE5-9235-765B812B495C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56703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3B82A55-A5CC-4F09-8423-03344AA34161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2550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3109431"/>
            <a:ext cx="5490653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57470" tIns="28735" rIns="57470" bIns="2873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11480" y="1168401"/>
            <a:ext cx="4663440" cy="121984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30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11480" y="2407738"/>
            <a:ext cx="4663440" cy="799803"/>
          </a:xfrm>
        </p:spPr>
        <p:txBody>
          <a:bodyPr lIns="28735" rIns="28735"/>
          <a:lstStyle>
            <a:lvl1pPr marL="0" marR="40229" indent="0" algn="r">
              <a:buNone/>
              <a:defRPr>
                <a:solidFill>
                  <a:schemeClr val="tx2"/>
                </a:solidFill>
              </a:defRPr>
            </a:lvl1pPr>
            <a:lvl2pPr marL="287350" indent="0" algn="ctr">
              <a:buNone/>
            </a:lvl2pPr>
            <a:lvl3pPr marL="574700" indent="0" algn="ctr">
              <a:buNone/>
            </a:lvl3pPr>
            <a:lvl4pPr marL="862051" indent="0" algn="ctr">
              <a:buNone/>
            </a:lvl4pPr>
            <a:lvl5pPr marL="1149401" indent="0" algn="ctr">
              <a:buNone/>
            </a:lvl5pPr>
            <a:lvl6pPr marL="1436751" indent="0" algn="ctr">
              <a:buNone/>
            </a:lvl6pPr>
            <a:lvl7pPr marL="1724101" indent="0" algn="ctr">
              <a:buNone/>
            </a:lvl7pPr>
            <a:lvl8pPr marL="2011451" indent="0" algn="ctr">
              <a:buNone/>
            </a:lvl8pPr>
            <a:lvl9pPr marL="2298802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2259" y="3302000"/>
            <a:ext cx="5488659" cy="1274725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67113F0-0DB4-4E5F-B756-8762BA275270}" type="datetime1">
              <a:rPr lang="en-US" smtClean="0"/>
              <a:t>10/7/2024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CC037FD-3287-49BF-A73B-D5DC63248F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987553"/>
            <a:ext cx="4937760" cy="2924047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698EA9-8B19-4272-9273-474A2DA4D5B6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1C1D5-5971-4FC8-A269-4DE01D7159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06408" y="183094"/>
            <a:ext cx="1066482" cy="3728507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183094"/>
            <a:ext cx="3794760" cy="3728507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635BA9-5DF3-4851-9AA0-86A56E4B1678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29198-053B-4328-AADA-7676754628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E64EC-114C-4FBB-9BF5-5B5C26C7E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F3A80-8758-4565-ABEC-F3A7F5EF4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0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46B550-8DBE-402D-B138-D0C2016CF598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EDDFE-2A0F-4B2C-9A21-1A79E057F5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26" y="706475"/>
            <a:ext cx="4663440" cy="12192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30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3628" y="1954475"/>
            <a:ext cx="2743200" cy="969925"/>
          </a:xfrm>
        </p:spPr>
        <p:txBody>
          <a:bodyPr lIns="57470" rIns="57470" anchor="t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32AB4-9C02-44D0-ADFB-6EDA6410CA92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F32095-B4C8-49A7-881B-93C64787B7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2182008" y="2003648"/>
            <a:ext cx="109728" cy="1524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470" tIns="28735" rIns="57470" bIns="28735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070158" y="2003648"/>
            <a:ext cx="109728" cy="1524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470" tIns="28735" rIns="57470" bIns="28735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987552"/>
            <a:ext cx="2423160" cy="301730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987552"/>
            <a:ext cx="2423160" cy="301730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8701D0-4A31-4C9A-B752-A6150651753F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2140C-8019-4B09-8F79-2F2A968207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82033"/>
            <a:ext cx="4937760" cy="762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3606800"/>
            <a:ext cx="2424113" cy="508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14940" anchor="ctr"/>
          <a:lstStyle>
            <a:lvl1pPr marL="0" indent="0">
              <a:buNone/>
              <a:defRPr sz="1500" b="0">
                <a:solidFill>
                  <a:schemeClr val="bg1"/>
                </a:solidFill>
              </a:defRPr>
            </a:lvl1pPr>
            <a:lvl2pPr>
              <a:buNone/>
              <a:defRPr sz="1300" b="1"/>
            </a:lvl2pPr>
            <a:lvl3pPr>
              <a:buNone/>
              <a:defRPr sz="1100" b="1"/>
            </a:lvl3pPr>
            <a:lvl4pPr>
              <a:buNone/>
              <a:defRPr sz="1000" b="1"/>
            </a:lvl4pPr>
            <a:lvl5pPr>
              <a:buNone/>
              <a:defRPr sz="10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787016" y="3606800"/>
            <a:ext cx="2425065" cy="508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14940" anchor="ctr"/>
          <a:lstStyle>
            <a:lvl1pPr marL="0" indent="0">
              <a:buNone/>
              <a:defRPr sz="1500" b="0">
                <a:solidFill>
                  <a:schemeClr val="bg1"/>
                </a:solidFill>
              </a:defRPr>
            </a:lvl1pPr>
            <a:lvl2pPr>
              <a:buNone/>
              <a:defRPr sz="1300" b="1"/>
            </a:lvl2pPr>
            <a:lvl3pPr>
              <a:buNone/>
              <a:defRPr sz="1100" b="1"/>
            </a:lvl3pPr>
            <a:lvl4pPr>
              <a:buNone/>
              <a:defRPr sz="1000" b="1"/>
            </a:lvl4pPr>
            <a:lvl5pPr>
              <a:buNone/>
              <a:defRPr sz="10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74320" y="962863"/>
            <a:ext cx="2424113" cy="262784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962863"/>
            <a:ext cx="2425065" cy="262784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7A175-AB5D-49CC-829A-8A0E7B4ED71F}" type="datetime1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59183-601B-45FB-871D-D86C2BC920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B5F747-437F-484F-B26C-CC2F56C98D64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AAD8-B8F4-4DC8-A43A-BC839ED648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47D262-07FA-4688-8F71-BC7EFFB2A9FD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CDCAA-67BB-41CD-81C3-EB9F41A31D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251200"/>
            <a:ext cx="4489066" cy="3048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16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651760" y="3570068"/>
            <a:ext cx="2384755" cy="609600"/>
          </a:xfrm>
        </p:spPr>
        <p:txBody>
          <a:bodyPr/>
          <a:lstStyle>
            <a:lvl1pPr marL="0" indent="0" algn="r">
              <a:buNone/>
              <a:defRPr sz="1000"/>
            </a:lvl1pPr>
            <a:lvl2pPr>
              <a:buNone/>
              <a:defRPr sz="800"/>
            </a:lvl2pPr>
            <a:lvl3pPr>
              <a:buNone/>
              <a:defRPr sz="600"/>
            </a:lvl3pPr>
            <a:lvl4pPr>
              <a:buNone/>
              <a:defRPr sz="600"/>
            </a:lvl4pPr>
            <a:lvl5pPr>
              <a:buNone/>
              <a:defRPr sz="6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8640" y="182880"/>
            <a:ext cx="4487875" cy="3048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36219" y="4271963"/>
            <a:ext cx="1152144" cy="243840"/>
          </a:xfrm>
        </p:spPr>
        <p:txBody>
          <a:bodyPr/>
          <a:lstStyle/>
          <a:p>
            <a:pPr>
              <a:defRPr/>
            </a:pPr>
            <a:fld id="{CE005EAC-04C3-437B-971E-EB3F65390834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4EF247-0157-46A2-81BB-F7E8054834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739" y="3628935"/>
            <a:ext cx="4297680" cy="432155"/>
          </a:xfrm>
          <a:noFill/>
        </p:spPr>
        <p:txBody>
          <a:bodyPr lIns="57470" tIns="0" rIns="57470" anchor="t"/>
          <a:lstStyle>
            <a:lvl1pPr marL="0" marR="11494" indent="0" algn="r">
              <a:buNone/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" y="126645"/>
            <a:ext cx="5212080" cy="292608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20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3F5DCE3-75BB-4ACB-AD58-36DE8783EB13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28043" y="4271963"/>
            <a:ext cx="1410409" cy="2434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502D1BE-A143-4A03-BE2B-C6C144D562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3243415"/>
            <a:ext cx="4845259" cy="375115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19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99564" y="3963291"/>
            <a:ext cx="2964374" cy="6140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470" tIns="28735" rIns="57470" bIns="28735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91430" y="3959341"/>
            <a:ext cx="2214271" cy="6223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470" tIns="28735" rIns="57470" bIns="28735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3625" y="3860835"/>
            <a:ext cx="2041388" cy="720579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57470" tIns="28735" rIns="57470" bIns="28735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5542" y="3858492"/>
            <a:ext cx="2043305" cy="72292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5198467" y="3325627"/>
            <a:ext cx="109728" cy="1524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470" tIns="28735" rIns="57470" bIns="28735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5086618" y="3325627"/>
            <a:ext cx="109728" cy="1524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470" tIns="28735" rIns="57470" bIns="28735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299564" y="3963291"/>
            <a:ext cx="2964374" cy="6140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470" tIns="28735" rIns="57470" bIns="28735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291430" y="3959341"/>
            <a:ext cx="2214271" cy="6223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470" tIns="28735" rIns="57470" bIns="28735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3625" y="3860835"/>
            <a:ext cx="2041388" cy="720579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57470" tIns="28735" rIns="57470" bIns="28735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5542" y="3858492"/>
            <a:ext cx="2043305" cy="722922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4320" y="183092"/>
            <a:ext cx="4937760" cy="762000"/>
          </a:xfrm>
          <a:prstGeom prst="rect">
            <a:avLst/>
          </a:prstGeom>
        </p:spPr>
        <p:txBody>
          <a:bodyPr vert="horz" lIns="57470" tIns="28735" rIns="57470" bIns="28735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74320" y="987552"/>
            <a:ext cx="4937760" cy="3017309"/>
          </a:xfrm>
          <a:prstGeom prst="rect">
            <a:avLst/>
          </a:prstGeom>
        </p:spPr>
        <p:txBody>
          <a:bodyPr vert="horz" lIns="57470" tIns="28735" rIns="57470" bIns="28735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036219" y="4271963"/>
            <a:ext cx="1152144" cy="243840"/>
          </a:xfrm>
          <a:prstGeom prst="rect">
            <a:avLst/>
          </a:prstGeom>
        </p:spPr>
        <p:txBody>
          <a:bodyPr vert="horz" lIns="57470" tIns="28735" rIns="57470" bIns="28735" anchor="b"/>
          <a:lstStyle>
            <a:lvl1pPr algn="l" eaLnBrk="1" latinLnBrk="0" hangingPunct="1">
              <a:defRPr kumimoji="0" sz="6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8794899-9342-481A-A235-784E5AF6A05B}" type="datetime1">
              <a:rPr lang="en-US" smtClean="0"/>
              <a:t>10/7/2024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28043" y="4271963"/>
            <a:ext cx="1410409" cy="243417"/>
          </a:xfrm>
          <a:prstGeom prst="rect">
            <a:avLst/>
          </a:prstGeom>
        </p:spPr>
        <p:txBody>
          <a:bodyPr vert="horz" lIns="57470" tIns="28735" rIns="57470" bIns="28735" anchor="b"/>
          <a:lstStyle>
            <a:lvl1pPr algn="r" eaLnBrk="1" latinLnBrk="0" hangingPunct="1">
              <a:defRPr kumimoji="0" sz="6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5188363" y="4271963"/>
            <a:ext cx="219456" cy="243417"/>
          </a:xfrm>
          <a:prstGeom prst="rect">
            <a:avLst/>
          </a:prstGeom>
        </p:spPr>
        <p:txBody>
          <a:bodyPr vert="horz" lIns="57470" tIns="28735" rIns="57470" bIns="28735" anchor="b"/>
          <a:lstStyle>
            <a:lvl1pPr algn="r" eaLnBrk="1" latinLnBrk="0" hangingPunct="1">
              <a:defRPr kumimoji="0" sz="6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3BC5C4B-D569-43D9-B8E4-AC0B994E56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57" r:id="rId12"/>
    <p:sldLayoutId id="2147483758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26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29880" indent="-160916" algn="l" rtl="0" eaLnBrk="1" latinLnBrk="0" hangingPunct="1">
        <a:spcBef>
          <a:spcPts val="25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90796" indent="-143675" algn="l" rtl="0" eaLnBrk="1" latinLnBrk="0" hangingPunct="1">
        <a:spcBef>
          <a:spcPts val="204"/>
        </a:spcBef>
        <a:buClr>
          <a:schemeClr val="accent1"/>
        </a:buClr>
        <a:buFont typeface="Verdana"/>
        <a:buChar char="◦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0218" indent="-143675" algn="l" rtl="0" eaLnBrk="1" latinLnBrk="0" hangingPunct="1">
        <a:spcBef>
          <a:spcPts val="220"/>
        </a:spcBef>
        <a:buClr>
          <a:schemeClr val="accent2"/>
        </a:buClr>
        <a:buSzPct val="100000"/>
        <a:buFont typeface="Wingdings 2"/>
        <a:buChar char=""/>
        <a:defRPr kumimoji="0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718376" indent="-143675" algn="l" rtl="0" eaLnBrk="1" latinLnBrk="0" hangingPunct="1">
        <a:spcBef>
          <a:spcPts val="220"/>
        </a:spcBef>
        <a:buClr>
          <a:schemeClr val="accent2"/>
        </a:buClr>
        <a:buFont typeface="Wingdings 2"/>
        <a:buChar char="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2051" indent="-143675" algn="l" rtl="0" eaLnBrk="1" latinLnBrk="0" hangingPunct="1">
        <a:spcBef>
          <a:spcPts val="220"/>
        </a:spcBef>
        <a:buClr>
          <a:schemeClr val="accent2"/>
        </a:buClr>
        <a:buFont typeface="Wingdings 2"/>
        <a:buChar char=""/>
        <a:defRPr kumimoji="0"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26" indent="-143675" algn="l" rtl="0" eaLnBrk="1" latinLnBrk="0" hangingPunct="1">
        <a:spcBef>
          <a:spcPts val="220"/>
        </a:spcBef>
        <a:buClr>
          <a:schemeClr val="accent3"/>
        </a:buClr>
        <a:buFont typeface="Wingdings 2"/>
        <a:buChar char=""/>
        <a:defRPr kumimoji="0"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149401" indent="-143675" algn="l" rtl="0" eaLnBrk="1" latinLnBrk="0" hangingPunct="1">
        <a:spcBef>
          <a:spcPts val="220"/>
        </a:spcBef>
        <a:buClr>
          <a:schemeClr val="accent3"/>
        </a:buClr>
        <a:buFont typeface="Wingdings 2"/>
        <a:buChar char=""/>
        <a:defRPr kumimoji="0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93076" indent="-143675" algn="l" rtl="0" eaLnBrk="1" latinLnBrk="0" hangingPunct="1">
        <a:spcBef>
          <a:spcPts val="220"/>
        </a:spcBef>
        <a:buClr>
          <a:schemeClr val="accent3"/>
        </a:buClr>
        <a:buFont typeface="Wingdings 2"/>
        <a:buChar char=""/>
        <a:defRPr kumimoji="0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436751" indent="-143675" algn="l" rtl="0" eaLnBrk="1" latinLnBrk="0" hangingPunct="1">
        <a:spcBef>
          <a:spcPts val="220"/>
        </a:spcBef>
        <a:buClr>
          <a:schemeClr val="accent3"/>
        </a:buClr>
        <a:buFont typeface="Wingdings 2"/>
        <a:buChar char=""/>
        <a:defRPr kumimoji="0" sz="10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7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4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8620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94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4367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7241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29880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dards.ieee.org/develop/regauth/tut/llc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andards.ieee.org/develop/regauth/oui/public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standards.ieee.org/develop/regauth/grpmac/public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290D627-0FB6-4266-873F-11C691DDE110}" type="slidenum">
              <a:rPr lang="en-US" sz="600" smtClean="0"/>
              <a:pPr eaLnBrk="1" hangingPunct="1"/>
              <a:t>1</a:t>
            </a:fld>
            <a:endParaRPr lang="en-US" sz="6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711200"/>
            <a:ext cx="4708525" cy="2336800"/>
          </a:xfrm>
        </p:spPr>
        <p:txBody>
          <a:bodyPr>
            <a:noAutofit/>
          </a:bodyPr>
          <a:lstStyle/>
          <a:p>
            <a:pPr defTabSz="287338" eaLnBrk="1" hangingPunct="1"/>
            <a:r>
              <a:rPr lang="en-US" sz="3200" dirty="0"/>
              <a:t>Local Area Networks: </a:t>
            </a:r>
            <a:br>
              <a:rPr lang="en-US" sz="3200" dirty="0"/>
            </a:br>
            <a:r>
              <a:rPr lang="en-US" sz="3200" dirty="0"/>
              <a:t>Packets, Frames, and Topologies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DEE815-6DA2-4F81-A27B-9AF52E63D3F4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36525" y="990600"/>
            <a:ext cx="5213350" cy="3225800"/>
          </a:xfrm>
        </p:spPr>
        <p:txBody>
          <a:bodyPr/>
          <a:lstStyle/>
          <a:p>
            <a:pPr eaLnBrk="1" hangingPunct="1"/>
            <a:r>
              <a:rPr lang="en-US" sz="1400"/>
              <a:t>IEEE covers the lower two layers of the protocol </a:t>
            </a:r>
          </a:p>
          <a:p>
            <a:pPr eaLnBrk="1" hangingPunct="1"/>
            <a:endParaRPr lang="en-US" sz="1200"/>
          </a:p>
          <a:p>
            <a:pPr eaLnBrk="1" hangingPunct="1"/>
            <a:r>
              <a:rPr lang="en-US" sz="1400"/>
              <a:t>Figure 13.4 gives an illustration of a protocol as viewed by various standards organizations, such as</a:t>
            </a:r>
          </a:p>
          <a:p>
            <a:pPr lvl="1" eaLnBrk="1" hangingPunct="1"/>
            <a:r>
              <a:rPr lang="en-US" sz="1200"/>
              <a:t>Institute for Electrical and Electronic Engineers (</a:t>
            </a:r>
            <a:r>
              <a:rPr lang="en-US" sz="1200">
                <a:solidFill>
                  <a:srgbClr val="FF0000"/>
                </a:solidFill>
              </a:rPr>
              <a:t>IEEE</a:t>
            </a:r>
            <a:r>
              <a:rPr lang="en-US" sz="1200"/>
              <a:t>)</a:t>
            </a:r>
          </a:p>
          <a:p>
            <a:pPr lvl="1" eaLnBrk="1" hangingPunct="1"/>
            <a:r>
              <a:rPr lang="en-US" sz="1200"/>
              <a:t>World Wide Web Consortium (W3C)</a:t>
            </a:r>
          </a:p>
          <a:p>
            <a:pPr lvl="1" eaLnBrk="1" hangingPunct="1"/>
            <a:r>
              <a:rPr lang="en-US" sz="1200"/>
              <a:t>Internet Engineering Task Force (IETF)</a:t>
            </a:r>
          </a:p>
          <a:p>
            <a:pPr lvl="1" eaLnBrk="1" hangingPunct="1"/>
            <a:endParaRPr lang="en-US" sz="1200"/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F562A7A-ECA1-4043-8130-13BB58AB5505}" type="slidenum">
              <a:rPr lang="en-US" sz="600" smtClean="0"/>
              <a:pPr eaLnBrk="1" hangingPunct="1"/>
              <a:t>10</a:t>
            </a:fld>
            <a:endParaRPr lang="en-US" sz="6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52400"/>
            <a:ext cx="521335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 dirty="0"/>
              <a:t>Standards for Packet Format and Identification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7B309A-ECDB-46B9-B39C-01E2B893AFD1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2400"/>
              <a:t>Standards for Packet Format and Identification </a:t>
            </a:r>
          </a:p>
        </p:txBody>
      </p:sp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13B9F4D-6CD7-4A6B-B552-912182CE08CA}" type="slidenum">
              <a:rPr lang="en-US" sz="600" smtClean="0"/>
              <a:pPr eaLnBrk="1" hangingPunct="1"/>
              <a:t>11</a:t>
            </a:fld>
            <a:endParaRPr lang="en-US" sz="60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25"/>
          <a:stretch>
            <a:fillRect/>
          </a:stretch>
        </p:blipFill>
        <p:spPr bwMode="auto">
          <a:xfrm>
            <a:off x="274638" y="1036638"/>
            <a:ext cx="5075237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0BF132-346C-43B7-AC02-BD213BF76268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5211763" cy="1727200"/>
          </a:xfrm>
        </p:spPr>
        <p:txBody>
          <a:bodyPr/>
          <a:lstStyle/>
          <a:p>
            <a:pPr eaLnBrk="1" hangingPunct="1"/>
            <a:r>
              <a:rPr lang="en-US" sz="1400" dirty="0"/>
              <a:t>IEEE divides </a:t>
            </a:r>
            <a:r>
              <a:rPr lang="en-US" sz="1400" dirty="0">
                <a:solidFill>
                  <a:srgbClr val="FF0000"/>
                </a:solidFill>
              </a:rPr>
              <a:t>Layer 2 </a:t>
            </a:r>
            <a:r>
              <a:rPr lang="en-US" sz="1400" dirty="0"/>
              <a:t>of the protocol stack into two conceptual sub-layers, as Figure 13.5 (below) illustrates</a:t>
            </a:r>
          </a:p>
          <a:p>
            <a:pPr lvl="1" eaLnBrk="1" hangingPunct="1"/>
            <a:r>
              <a:rPr lang="en-US" sz="1200" dirty="0"/>
              <a:t>The </a:t>
            </a:r>
            <a:r>
              <a:rPr lang="en-US" sz="1200" dirty="0">
                <a:solidFill>
                  <a:srgbClr val="FF3300"/>
                </a:solidFill>
                <a:hlinkClick r:id="rId3"/>
              </a:rPr>
              <a:t>Logical Link Control</a:t>
            </a:r>
            <a:r>
              <a:rPr lang="en-US" sz="1200" dirty="0">
                <a:hlinkClick r:id="rId3"/>
              </a:rPr>
              <a:t> </a:t>
            </a:r>
            <a:r>
              <a:rPr lang="en-US" sz="1200" dirty="0"/>
              <a:t>(LLC)</a:t>
            </a:r>
          </a:p>
          <a:p>
            <a:pPr lvl="2" eaLnBrk="1" hangingPunct="1"/>
            <a:r>
              <a:rPr lang="en-US" sz="1100" dirty="0" err="1"/>
              <a:t>sublayer</a:t>
            </a:r>
            <a:r>
              <a:rPr lang="en-US" sz="1100" dirty="0"/>
              <a:t> specifies addressing and the use of addresses for </a:t>
            </a:r>
            <a:r>
              <a:rPr lang="en-US" sz="1100" dirty="0" err="1"/>
              <a:t>demultiplexing</a:t>
            </a:r>
            <a:endParaRPr lang="en-US" sz="1100" dirty="0"/>
          </a:p>
          <a:p>
            <a:pPr lvl="1" eaLnBrk="1" hangingPunct="1"/>
            <a:r>
              <a:rPr lang="en-US" sz="1200" dirty="0"/>
              <a:t>The </a:t>
            </a:r>
            <a:r>
              <a:rPr lang="en-US" sz="1200" dirty="0">
                <a:solidFill>
                  <a:srgbClr val="FF3300"/>
                </a:solidFill>
              </a:rPr>
              <a:t>Media Access Control</a:t>
            </a:r>
            <a:r>
              <a:rPr lang="en-US" sz="1200" dirty="0"/>
              <a:t> (MAC)</a:t>
            </a:r>
          </a:p>
          <a:p>
            <a:pPr lvl="2" eaLnBrk="1" hangingPunct="1"/>
            <a:r>
              <a:rPr lang="en-US" sz="1100" dirty="0" err="1"/>
              <a:t>sublayer</a:t>
            </a:r>
            <a:r>
              <a:rPr lang="en-US" sz="1100" dirty="0"/>
              <a:t> specifies how multiple computers share underlying medium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1730753-A96A-4C1B-A66D-2BA00540BCCE}" type="slidenum">
              <a:rPr lang="en-US" sz="600" smtClean="0"/>
              <a:pPr eaLnBrk="1" hangingPunct="1"/>
              <a:t>12</a:t>
            </a:fld>
            <a:endParaRPr lang="en-US" sz="60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5213350" cy="711200"/>
          </a:xfrm>
        </p:spPr>
        <p:txBody>
          <a:bodyPr/>
          <a:lstStyle/>
          <a:p>
            <a:pPr eaLnBrk="1" hangingPunct="1"/>
            <a:r>
              <a:rPr lang="en-US" dirty="0"/>
              <a:t>IEEE 802 Model and Standards    </a:t>
            </a: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3"/>
          <a:stretch>
            <a:fillRect/>
          </a:stretch>
        </p:blipFill>
        <p:spPr bwMode="auto">
          <a:xfrm>
            <a:off x="304800" y="2971800"/>
            <a:ext cx="4746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1BBA7-51F0-438C-9619-5422E05D8D56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5211763" cy="3454400"/>
          </a:xfrm>
        </p:spPr>
        <p:txBody>
          <a:bodyPr/>
          <a:lstStyle/>
          <a:p>
            <a:pPr eaLnBrk="1" hangingPunct="1"/>
            <a:r>
              <a:rPr lang="en-US" sz="1400" dirty="0"/>
              <a:t>IEEE assigns a multi-part identifier of the form </a:t>
            </a:r>
            <a:r>
              <a:rPr lang="en-US" sz="1400" dirty="0">
                <a:solidFill>
                  <a:srgbClr val="FF3300"/>
                </a:solidFill>
              </a:rPr>
              <a:t>XXX.YYY.ZZZ</a:t>
            </a:r>
          </a:p>
          <a:p>
            <a:pPr lvl="1" eaLnBrk="1" hangingPunct="1"/>
            <a:r>
              <a:rPr lang="en-US" sz="1200" dirty="0"/>
              <a:t> </a:t>
            </a:r>
            <a:r>
              <a:rPr lang="en-US" sz="1200" dirty="0">
                <a:solidFill>
                  <a:srgbClr val="FF3300"/>
                </a:solidFill>
              </a:rPr>
              <a:t>XXX</a:t>
            </a:r>
            <a:r>
              <a:rPr lang="en-US" sz="1200" dirty="0"/>
              <a:t> denotes the category of the standard</a:t>
            </a:r>
          </a:p>
          <a:p>
            <a:pPr lvl="1" eaLnBrk="1" hangingPunct="1"/>
            <a:r>
              <a:rPr lang="en-US" sz="1200" dirty="0"/>
              <a:t> </a:t>
            </a:r>
            <a:r>
              <a:rPr lang="en-US" sz="1200" dirty="0">
                <a:solidFill>
                  <a:srgbClr val="FF3300"/>
                </a:solidFill>
              </a:rPr>
              <a:t>YYY</a:t>
            </a:r>
            <a:r>
              <a:rPr lang="en-US" sz="1200" dirty="0"/>
              <a:t> denotes a subcategory</a:t>
            </a:r>
          </a:p>
          <a:p>
            <a:pPr eaLnBrk="1" hangingPunct="1"/>
            <a:r>
              <a:rPr lang="en-US" sz="1400" dirty="0"/>
              <a:t>IEEE has many working groups</a:t>
            </a:r>
          </a:p>
          <a:p>
            <a:pPr lvl="1" eaLnBrk="1" hangingPunct="1"/>
            <a:r>
              <a:rPr lang="en-US" sz="1200" dirty="0"/>
              <a:t>Each working group consists of representatives from the industrial and academic communities</a:t>
            </a:r>
          </a:p>
          <a:p>
            <a:pPr lvl="1" eaLnBrk="1" hangingPunct="1"/>
            <a:r>
              <a:rPr lang="en-US" sz="1200" dirty="0"/>
              <a:t>IEEE allows a working group to remain active provided the group makes progress and the technology is still deemed important</a:t>
            </a:r>
          </a:p>
          <a:p>
            <a:pPr lvl="1" eaLnBrk="1" hangingPunct="1"/>
            <a:r>
              <a:rPr lang="en-US" sz="1200" dirty="0"/>
              <a:t>If a technology under investigation is no longer relevant, the group can decide to </a:t>
            </a:r>
            <a:r>
              <a:rPr lang="en-US" sz="1200" dirty="0">
                <a:solidFill>
                  <a:srgbClr val="FF0000"/>
                </a:solidFill>
              </a:rPr>
              <a:t>disband</a:t>
            </a:r>
            <a:endParaRPr lang="en-US" sz="1200" dirty="0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39A705D-39ED-49EF-8082-16AD9E7CFA56}" type="slidenum">
              <a:rPr lang="en-US" sz="600" smtClean="0"/>
              <a:pPr eaLnBrk="1" hangingPunct="1"/>
              <a:t>13</a:t>
            </a:fld>
            <a:endParaRPr lang="en-US" sz="60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5213350" cy="711200"/>
          </a:xfrm>
        </p:spPr>
        <p:txBody>
          <a:bodyPr/>
          <a:lstStyle/>
          <a:p>
            <a:pPr eaLnBrk="1" hangingPunct="1"/>
            <a:r>
              <a:rPr lang="en-US" dirty="0"/>
              <a:t>IEEE 802 Model and Standards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930789-A4C8-4F6B-9C10-9AB130CC249F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0CCC17-A179-422C-9D09-C40C3071C588}" type="slidenum">
              <a:rPr lang="en-US" sz="600" smtClean="0"/>
              <a:pPr eaLnBrk="1" hangingPunct="1"/>
              <a:t>14</a:t>
            </a:fld>
            <a:endParaRPr lang="en-US" sz="600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4"/>
          <a:stretch>
            <a:fillRect/>
          </a:stretch>
        </p:blipFill>
        <p:spPr bwMode="auto">
          <a:xfrm>
            <a:off x="2286000" y="0"/>
            <a:ext cx="2436813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304800" y="1295400"/>
            <a:ext cx="16002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474" tIns="28736" rIns="57474" bIns="28736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1500" b="1"/>
              <a:t>Figure 13.6 </a:t>
            </a:r>
          </a:p>
          <a:p>
            <a:pPr eaLnBrk="1" hangingPunct="1"/>
            <a:endParaRPr lang="en-US" sz="1500" b="1"/>
          </a:p>
          <a:p>
            <a:pPr eaLnBrk="1" hangingPunct="1"/>
            <a:r>
              <a:rPr lang="en-US" sz="1500"/>
              <a:t>Examples of the identifiers IEEE has assigned to various LAN</a:t>
            </a:r>
          </a:p>
          <a:p>
            <a:pPr eaLnBrk="1" hangingPunct="1"/>
            <a:r>
              <a:rPr lang="en-US" sz="1500"/>
              <a:t>standards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228600"/>
            <a:ext cx="14558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802.11ac (Wi-Fi 5)</a:t>
            </a:r>
          </a:p>
          <a:p>
            <a:r>
              <a:rPr lang="en-US" sz="1050" dirty="0"/>
              <a:t>5GHz, up to 3.5Gbps</a:t>
            </a:r>
          </a:p>
          <a:p>
            <a:r>
              <a:rPr lang="en-US" sz="1050" dirty="0"/>
              <a:t>MU-MIMO, 256-QAM</a:t>
            </a:r>
          </a:p>
          <a:p>
            <a:endParaRPr lang="en-US" sz="105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447800" y="9906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10D0D3-11BC-4A75-A5DF-FCF235901EF8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26C5C-A4EC-8DF2-0D6D-64808016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47D262-07FA-4688-8F71-BC7EFFB2A9FD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C3D22-BB5F-A198-C5D9-C7F89914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8FAD9-16CC-95D0-0C65-ADF14EAD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CDCAA-67BB-41CD-81C3-EB9F41A31DB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B15B30-3F3C-3408-353F-5138BC62F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94806"/>
              </p:ext>
            </p:extLst>
          </p:nvPr>
        </p:nvGraphicFramePr>
        <p:xfrm>
          <a:off x="571500" y="543647"/>
          <a:ext cx="4343400" cy="3577988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83535288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90425313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71131227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65534219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3916287156"/>
                    </a:ext>
                  </a:extLst>
                </a:gridCol>
              </a:tblGrid>
              <a:tr h="198282">
                <a:tc>
                  <a:txBody>
                    <a:bodyPr/>
                    <a:lstStyle/>
                    <a:p>
                      <a:r>
                        <a:rPr lang="en-US" sz="900" b="1" dirty="0"/>
                        <a:t>Standard</a:t>
                      </a:r>
                    </a:p>
                  </a:txBody>
                  <a:tcPr marL="17245" marR="17245" marT="8622" marB="8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Frequency Band</a:t>
                      </a:r>
                    </a:p>
                  </a:txBody>
                  <a:tcPr marL="17245" marR="17245" marT="8622" marB="8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Max Speed</a:t>
                      </a:r>
                    </a:p>
                  </a:txBody>
                  <a:tcPr marL="17245" marR="17245" marT="8622" marB="8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Main Features</a:t>
                      </a:r>
                    </a:p>
                  </a:txBody>
                  <a:tcPr marL="17245" marR="17245" marT="8622" marB="8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Use Cases</a:t>
                      </a:r>
                    </a:p>
                  </a:txBody>
                  <a:tcPr marL="17245" marR="17245" marT="8622" marB="86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457200"/>
                  </a:ext>
                </a:extLst>
              </a:tr>
              <a:tr h="555190">
                <a:tc>
                  <a:txBody>
                    <a:bodyPr/>
                    <a:lstStyle/>
                    <a:p>
                      <a:r>
                        <a:rPr lang="en-US" sz="700" b="1" dirty="0"/>
                        <a:t>802.11ax (Wi-Fi 6/6E)  - 2019</a:t>
                      </a:r>
                      <a:endParaRPr lang="en-US" sz="700" dirty="0"/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2.4 GHz, 5 GHz, 6 GHz (6E)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9.6 Gbps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OFDMA, MU-MIMO, 1024-QAM, BSS Coloring, TWT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IoT, smart homes, high-density environments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41629"/>
                  </a:ext>
                </a:extLst>
              </a:tr>
              <a:tr h="555190">
                <a:tc>
                  <a:txBody>
                    <a:bodyPr/>
                    <a:lstStyle/>
                    <a:p>
                      <a:r>
                        <a:rPr lang="en-US" sz="700" b="1"/>
                        <a:t>802.11be (Wi-Fi 7)</a:t>
                      </a:r>
                      <a:endParaRPr lang="en-US" sz="700"/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2.4 GHz, 5 GHz, 6 GHz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46 Gbps (theoretical)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320 MHz channels, 4K-QAM, Multi-Link Operation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AR/VR, 8K streaming, enterprise environments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508893"/>
                  </a:ext>
                </a:extLst>
              </a:tr>
              <a:tr h="733644">
                <a:tc>
                  <a:txBody>
                    <a:bodyPr/>
                    <a:lstStyle/>
                    <a:p>
                      <a:r>
                        <a:rPr lang="en-US" sz="700" b="1"/>
                        <a:t>802.11ad (WiGig)</a:t>
                      </a:r>
                      <a:endParaRPr lang="en-US" sz="700"/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60 GHz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7 Gbps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High-speed, short-range, ideal for point-to-point communication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Wireless VR, HD media streaming, docking stations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197761"/>
                  </a:ext>
                </a:extLst>
              </a:tr>
              <a:tr h="495706">
                <a:tc>
                  <a:txBody>
                    <a:bodyPr/>
                    <a:lstStyle/>
                    <a:p>
                      <a:r>
                        <a:rPr lang="en-US" sz="700" b="1"/>
                        <a:t>802.11ay</a:t>
                      </a:r>
                      <a:endParaRPr lang="en-US" sz="700"/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60 GHz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176 Gbps (theoretical)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Enhanced range and speed over 802.11ad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8K streaming, wireless data centers, VR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75180"/>
                  </a:ext>
                </a:extLst>
              </a:tr>
              <a:tr h="436220">
                <a:tc>
                  <a:txBody>
                    <a:bodyPr/>
                    <a:lstStyle/>
                    <a:p>
                      <a:r>
                        <a:rPr lang="en-US" sz="700" b="1"/>
                        <a:t>802.11ah (HaLow)</a:t>
                      </a:r>
                      <a:endParaRPr lang="en-US" sz="700"/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Sub-1 GHz (900 MHz)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347 Mbps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Low power, long-range, IoT-focused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IoT, smart cities, industrial automation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368780"/>
                  </a:ext>
                </a:extLst>
              </a:tr>
              <a:tr h="510474">
                <a:tc>
                  <a:txBody>
                    <a:bodyPr/>
                    <a:lstStyle/>
                    <a:p>
                      <a:r>
                        <a:rPr lang="en-US" sz="700" b="1"/>
                        <a:t>802.11af (White-Fi)</a:t>
                      </a:r>
                      <a:endParaRPr lang="en-US" sz="700"/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TV White Spaces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568 Mbps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Long-range, uses TV broadcast frequencies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Rural broadband, smart agriculture, IoT</a:t>
                      </a:r>
                    </a:p>
                  </a:txBody>
                  <a:tcPr marL="17245" marR="17245" marT="8622" marB="86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88459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DAE896B-997B-B832-7AE7-386BED5F2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6096"/>
            <a:ext cx="4457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of Key Wi-Fi Standards: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8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2743200"/>
          </a:xfrm>
        </p:spPr>
        <p:txBody>
          <a:bodyPr/>
          <a:lstStyle/>
          <a:p>
            <a:pPr eaLnBrk="1" hangingPunct="1"/>
            <a:r>
              <a:rPr lang="en-US" sz="1400"/>
              <a:t>LAN technologies are for sharing </a:t>
            </a:r>
          </a:p>
          <a:p>
            <a:pPr lvl="1" eaLnBrk="1" hangingPunct="1"/>
            <a:r>
              <a:rPr lang="en-US" sz="1200"/>
              <a:t>any computer on the LAN can communicate with any other</a:t>
            </a:r>
          </a:p>
          <a:p>
            <a:pPr lvl="1" eaLnBrk="1" hangingPunct="1"/>
            <a:r>
              <a:rPr lang="en-US" sz="1200"/>
              <a:t>A LAN is a multi-access network </a:t>
            </a:r>
          </a:p>
          <a:p>
            <a:pPr lvl="1" eaLnBrk="1" hangingPunct="1"/>
            <a:r>
              <a:rPr lang="en-US" sz="1200"/>
              <a:t>fair use of a network</a:t>
            </a:r>
          </a:p>
          <a:p>
            <a:pPr eaLnBrk="1" hangingPunct="1"/>
            <a:r>
              <a:rPr lang="en-US" sz="1400"/>
              <a:t>LAN technologies can provide direct connection among communicating entities</a:t>
            </a:r>
          </a:p>
          <a:p>
            <a:pPr eaLnBrk="1" hangingPunct="1"/>
            <a:r>
              <a:rPr lang="en-US" sz="1400"/>
              <a:t>LANs connect  computers along with peripheral devices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42D0436-5F37-41B9-B1AD-6EADDD398708}" type="slidenum">
              <a:rPr lang="en-US" sz="600" smtClean="0"/>
              <a:pPr eaLnBrk="1" hangingPunct="1"/>
              <a:t>16</a:t>
            </a:fld>
            <a:endParaRPr lang="en-US" sz="60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521335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/>
              <a:t>Point-to-Point and Multi-Access Networks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FC3557-FD29-4841-8C14-9951FB7A93BF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5211763" cy="3454400"/>
          </a:xfrm>
        </p:spPr>
        <p:txBody>
          <a:bodyPr/>
          <a:lstStyle/>
          <a:p>
            <a:pPr eaLnBrk="1" hangingPunct="1"/>
            <a:r>
              <a:rPr lang="en-US" sz="1400"/>
              <a:t>Many LAN technologies exist</a:t>
            </a:r>
          </a:p>
          <a:p>
            <a:pPr eaLnBrk="1" hangingPunct="1"/>
            <a:r>
              <a:rPr lang="en-US" sz="1400"/>
              <a:t>Each network is classified into a category according to its  </a:t>
            </a:r>
            <a:r>
              <a:rPr lang="en-US" sz="1400">
                <a:solidFill>
                  <a:srgbClr val="FF0000"/>
                </a:solidFill>
              </a:rPr>
              <a:t>topology</a:t>
            </a:r>
            <a:r>
              <a:rPr lang="en-US" sz="1400"/>
              <a:t> or </a:t>
            </a:r>
            <a:r>
              <a:rPr lang="en-US" sz="1400">
                <a:solidFill>
                  <a:srgbClr val="FF0000"/>
                </a:solidFill>
              </a:rPr>
              <a:t>general shape</a:t>
            </a:r>
          </a:p>
          <a:p>
            <a:pPr eaLnBrk="1" hangingPunct="1"/>
            <a:r>
              <a:rPr lang="en-US" sz="1400"/>
              <a:t>This section describes four basic topologies that are used to construct</a:t>
            </a:r>
          </a:p>
          <a:p>
            <a:pPr lvl="1" eaLnBrk="1" hangingPunct="1"/>
            <a:r>
              <a:rPr lang="en-US" sz="1200"/>
              <a:t> 13.8.1  Bus Topology    </a:t>
            </a:r>
          </a:p>
          <a:p>
            <a:pPr lvl="1" eaLnBrk="1" hangingPunct="1"/>
            <a:r>
              <a:rPr lang="en-US" sz="1200"/>
              <a:t> 13.8.2  Ring Topology    </a:t>
            </a:r>
          </a:p>
          <a:p>
            <a:pPr lvl="1" eaLnBrk="1" hangingPunct="1"/>
            <a:r>
              <a:rPr lang="en-US" sz="1200"/>
              <a:t> 13.8.3  Mesh Topology    </a:t>
            </a:r>
          </a:p>
          <a:p>
            <a:pPr lvl="1" eaLnBrk="1" hangingPunct="1"/>
            <a:r>
              <a:rPr lang="en-US" sz="1200"/>
              <a:t> 13.8.4  Star Topology    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107DDC-97C8-4EFA-9D5E-7C6E2EA57630}" type="slidenum">
              <a:rPr lang="en-US" sz="600" smtClean="0"/>
              <a:pPr eaLnBrk="1" hangingPunct="1"/>
              <a:t>17</a:t>
            </a:fld>
            <a:endParaRPr lang="en-US" sz="6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203200"/>
            <a:ext cx="5213350" cy="711200"/>
          </a:xfrm>
        </p:spPr>
        <p:txBody>
          <a:bodyPr/>
          <a:lstStyle/>
          <a:p>
            <a:pPr eaLnBrk="1" hangingPunct="1"/>
            <a:r>
              <a:rPr lang="en-US" dirty="0"/>
              <a:t>LAN Topologies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44EDBC-8D50-4229-A01A-85A9B2C5377B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LAN Topologies</a:t>
            </a:r>
          </a:p>
        </p:txBody>
      </p:sp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847780B-AF7E-4C7A-B2EF-67D7C165B48F}" type="slidenum">
              <a:rPr lang="en-US" sz="600" smtClean="0"/>
              <a:pPr eaLnBrk="1" hangingPunct="1"/>
              <a:t>18</a:t>
            </a:fld>
            <a:endParaRPr lang="en-US" sz="600"/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6"/>
          <a:stretch>
            <a:fillRect/>
          </a:stretch>
        </p:blipFill>
        <p:spPr bwMode="auto">
          <a:xfrm>
            <a:off x="1006475" y="731837"/>
            <a:ext cx="3519488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A49749-83DB-424B-864D-BC6E11DEDBFE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5211763" cy="3149600"/>
          </a:xfrm>
        </p:spPr>
        <p:txBody>
          <a:bodyPr/>
          <a:lstStyle/>
          <a:p>
            <a:pPr eaLnBrk="1" hangingPunct="1"/>
            <a:r>
              <a:rPr lang="en-US" sz="1400" dirty="0"/>
              <a:t>Bus topology usually consists of a single cable to which computers attach</a:t>
            </a:r>
          </a:p>
          <a:p>
            <a:pPr eaLnBrk="1" hangingPunct="1"/>
            <a:r>
              <a:rPr lang="en-US" sz="1400" dirty="0"/>
              <a:t>The ends of a bus network must be </a:t>
            </a:r>
            <a:r>
              <a:rPr lang="en-US" sz="1400" dirty="0">
                <a:solidFill>
                  <a:srgbClr val="FF3300"/>
                </a:solidFill>
              </a:rPr>
              <a:t>terminated </a:t>
            </a:r>
          </a:p>
          <a:p>
            <a:pPr lvl="1" eaLnBrk="1" hangingPunct="1"/>
            <a:r>
              <a:rPr lang="en-US" sz="1200" dirty="0"/>
              <a:t>to prevent electrical signals from </a:t>
            </a:r>
            <a:r>
              <a:rPr lang="en-US" sz="1200" dirty="0">
                <a:solidFill>
                  <a:srgbClr val="FF3300"/>
                </a:solidFill>
              </a:rPr>
              <a:t>reflecting</a:t>
            </a:r>
            <a:r>
              <a:rPr lang="en-US" sz="1200" dirty="0"/>
              <a:t> back along the bus</a:t>
            </a:r>
          </a:p>
          <a:p>
            <a:pPr eaLnBrk="1" hangingPunct="1"/>
            <a:r>
              <a:rPr lang="en-US" sz="1400" dirty="0"/>
              <a:t>Any computer attached to a bus can send on the cable</a:t>
            </a:r>
          </a:p>
          <a:p>
            <a:pPr lvl="1" eaLnBrk="1" hangingPunct="1"/>
            <a:r>
              <a:rPr lang="en-US" sz="1200" dirty="0"/>
              <a:t>and all computers receive the signal</a:t>
            </a:r>
          </a:p>
          <a:p>
            <a:pPr eaLnBrk="1" hangingPunct="1"/>
            <a:r>
              <a:rPr lang="en-US" sz="1400" dirty="0"/>
              <a:t>Because all computers attach directly to the cable</a:t>
            </a:r>
          </a:p>
          <a:p>
            <a:pPr lvl="1" eaLnBrk="1" hangingPunct="1"/>
            <a:r>
              <a:rPr lang="en-US" sz="1200" dirty="0"/>
              <a:t>any computer can send data to any other computer</a:t>
            </a:r>
          </a:p>
          <a:p>
            <a:pPr eaLnBrk="1" hangingPunct="1"/>
            <a:r>
              <a:rPr lang="en-US" sz="1400" dirty="0"/>
              <a:t>The computers attached to a bus network must </a:t>
            </a:r>
            <a:r>
              <a:rPr lang="en-US" sz="1400" dirty="0">
                <a:solidFill>
                  <a:srgbClr val="FF3300"/>
                </a:solidFill>
              </a:rPr>
              <a:t>coordinate</a:t>
            </a:r>
          </a:p>
          <a:p>
            <a:pPr lvl="1" eaLnBrk="1" hangingPunct="1"/>
            <a:r>
              <a:rPr lang="en-US" sz="1200" dirty="0"/>
              <a:t> to ensure that only one computer sends a signal at any time</a:t>
            </a:r>
          </a:p>
          <a:p>
            <a:pPr eaLnBrk="1" hangingPunct="1"/>
            <a:endParaRPr lang="en-US" sz="1400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3C2C99-737D-42D9-9A34-1C7B49CDDBB3}" type="slidenum">
              <a:rPr lang="en-US" sz="600" smtClean="0"/>
              <a:pPr eaLnBrk="1" hangingPunct="1"/>
              <a:t>19</a:t>
            </a:fld>
            <a:endParaRPr lang="en-US" sz="60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5213350" cy="812800"/>
          </a:xfrm>
        </p:spPr>
        <p:txBody>
          <a:bodyPr/>
          <a:lstStyle/>
          <a:p>
            <a:pPr marL="214313" indent="-214313" eaLnBrk="1" hangingPunct="1"/>
            <a:r>
              <a:rPr lang="en-US" sz="2400" dirty="0"/>
              <a:t>LAN Topologies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1200" dirty="0"/>
              <a:t>Bus Topology  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355EE9-774C-4D5D-A39A-40F911500542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36525" y="990600"/>
            <a:ext cx="5213350" cy="3225800"/>
          </a:xfrm>
        </p:spPr>
        <p:txBody>
          <a:bodyPr/>
          <a:lstStyle/>
          <a:p>
            <a:pPr eaLnBrk="1" hangingPunct="1"/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Circuit switching</a:t>
            </a:r>
            <a:endParaRPr lang="en-US" sz="1400" dirty="0"/>
          </a:p>
          <a:p>
            <a:pPr lvl="1" eaLnBrk="1" hangingPunct="1"/>
            <a:r>
              <a:rPr lang="en-US" sz="1200" dirty="0"/>
              <a:t>Creates a path between sender and receiver</a:t>
            </a:r>
          </a:p>
          <a:p>
            <a:pPr lvl="1" eaLnBrk="1" hangingPunct="1"/>
            <a:r>
              <a:rPr lang="en-US" sz="1200" dirty="0"/>
              <a:t>Guaranteed </a:t>
            </a:r>
            <a:r>
              <a:rPr lang="en-US" sz="1200" dirty="0">
                <a:solidFill>
                  <a:srgbClr val="FF0000"/>
                </a:solidFill>
              </a:rPr>
              <a:t>isolation </a:t>
            </a:r>
            <a:r>
              <a:rPr lang="en-US" sz="1200" dirty="0"/>
              <a:t>between paths</a:t>
            </a:r>
          </a:p>
          <a:p>
            <a:pPr lvl="1" eaLnBrk="1" hangingPunct="1"/>
            <a:r>
              <a:rPr lang="en-US" sz="1200" dirty="0"/>
              <a:t>Circuit switching networks use electronic devices to establish circuits</a:t>
            </a:r>
          </a:p>
          <a:p>
            <a:pPr lvl="1" eaLnBrk="1" hangingPunct="1"/>
            <a:r>
              <a:rPr lang="en-US" sz="1300" dirty="0"/>
              <a:t>multiple circuits are multiplexed over shared media</a:t>
            </a:r>
          </a:p>
          <a:p>
            <a:pPr lvl="2" eaLnBrk="1" hangingPunct="1"/>
            <a:r>
              <a:rPr lang="en-US" sz="1100" dirty="0"/>
              <a:t>the result is known as a </a:t>
            </a:r>
            <a:r>
              <a:rPr lang="en-US" sz="1100" dirty="0">
                <a:solidFill>
                  <a:srgbClr val="FF0000"/>
                </a:solidFill>
              </a:rPr>
              <a:t>virtual circuit</a:t>
            </a:r>
          </a:p>
          <a:p>
            <a:pPr lvl="2" eaLnBrk="1" hangingPunct="1"/>
            <a:r>
              <a:rPr lang="en-US" sz="1100" dirty="0"/>
              <a:t>Improving reliability and reducing the chances of packet reordering or loss</a:t>
            </a:r>
          </a:p>
          <a:p>
            <a:pPr lvl="1" eaLnBrk="1" hangingPunct="1"/>
            <a:endParaRPr lang="en-US" sz="1200" dirty="0"/>
          </a:p>
          <a:p>
            <a:pPr eaLnBrk="1" hangingPunct="1"/>
            <a:r>
              <a:rPr lang="en-US" sz="1400" dirty="0"/>
              <a:t>Telephone technology uses circuit switching</a:t>
            </a:r>
          </a:p>
          <a:p>
            <a:pPr lvl="1" eaLnBrk="1" hangingPunct="1"/>
            <a:r>
              <a:rPr lang="en-US" sz="1200" dirty="0"/>
              <a:t>They offer a </a:t>
            </a:r>
            <a:r>
              <a:rPr lang="en-US" sz="1200" dirty="0">
                <a:solidFill>
                  <a:srgbClr val="FF0000"/>
                </a:solidFill>
              </a:rPr>
              <a:t>dedicated</a:t>
            </a:r>
            <a:r>
              <a:rPr lang="en-US" sz="1200" dirty="0"/>
              <a:t> connection between two telephones</a:t>
            </a:r>
          </a:p>
        </p:txBody>
      </p:sp>
      <p:sp>
        <p:nvSpPr>
          <p:cNvPr id="71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B8BD19A-3207-4F3A-B835-CADC682B9AD6}" type="slidenum">
              <a:rPr lang="en-US" sz="600" smtClean="0"/>
              <a:pPr eaLnBrk="1" hangingPunct="1"/>
              <a:t>2</a:t>
            </a:fld>
            <a:endParaRPr lang="en-US" sz="60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27000"/>
            <a:ext cx="5213350" cy="71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Circuit Switching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ADD272-AF0C-454C-A984-3EB54540C1C8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36525" y="1219200"/>
            <a:ext cx="5213350" cy="2997200"/>
          </a:xfrm>
        </p:spPr>
        <p:txBody>
          <a:bodyPr/>
          <a:lstStyle/>
          <a:p>
            <a:pPr eaLnBrk="1" hangingPunct="1"/>
            <a:r>
              <a:rPr lang="en-US"/>
              <a:t>Ring topology arranges for computers to be connected in a closed </a:t>
            </a:r>
            <a:r>
              <a:rPr lang="en-US">
                <a:solidFill>
                  <a:srgbClr val="FF0000"/>
                </a:solidFill>
              </a:rPr>
              <a:t>loop</a:t>
            </a:r>
          </a:p>
          <a:p>
            <a:pPr lvl="1" eaLnBrk="1" hangingPunct="1"/>
            <a:r>
              <a:rPr lang="en-US"/>
              <a:t>name </a:t>
            </a:r>
            <a:r>
              <a:rPr lang="en-US">
                <a:solidFill>
                  <a:srgbClr val="FF0000"/>
                </a:solidFill>
              </a:rPr>
              <a:t>ring</a:t>
            </a:r>
            <a:r>
              <a:rPr lang="en-US"/>
              <a:t> arises because one can imagine the computers and the Ring topology requires a computer to connect to a small device that forms the ring</a:t>
            </a:r>
          </a:p>
          <a:p>
            <a:pPr lvl="1" eaLnBrk="1" hangingPunct="1"/>
            <a:r>
              <a:rPr lang="en-US"/>
              <a:t>this is needed for the ring to continue operation even if some of the computers are disconnected</a:t>
            </a:r>
          </a:p>
          <a:p>
            <a:pPr eaLnBrk="1" hangingPunct="1"/>
            <a:endParaRPr lang="en-US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46C798A-C166-4956-8D76-8DCDB45826D4}" type="slidenum">
              <a:rPr lang="en-US" sz="600" smtClean="0"/>
              <a:pPr eaLnBrk="1" hangingPunct="1"/>
              <a:t>20</a:t>
            </a:fld>
            <a:endParaRPr lang="en-US" sz="6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5211763" cy="812800"/>
          </a:xfrm>
        </p:spPr>
        <p:txBody>
          <a:bodyPr>
            <a:normAutofit fontScale="90000"/>
          </a:bodyPr>
          <a:lstStyle/>
          <a:p>
            <a:pPr marL="214313" indent="-214313" eaLnBrk="1" hangingPunct="1"/>
            <a:r>
              <a:rPr lang="en-US" dirty="0"/>
              <a:t>LAN Topologies</a:t>
            </a:r>
            <a:br>
              <a:rPr lang="en-US" dirty="0"/>
            </a:br>
            <a:r>
              <a:rPr lang="en-US" dirty="0"/>
              <a:t> </a:t>
            </a:r>
            <a:r>
              <a:rPr lang="en-US" sz="1500" dirty="0"/>
              <a:t>Ring Topology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00AA39-C1FA-4C09-B961-1B1257A7C33B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5211763" cy="3302000"/>
          </a:xfrm>
        </p:spPr>
        <p:txBody>
          <a:bodyPr/>
          <a:lstStyle/>
          <a:p>
            <a:pPr eaLnBrk="1" hangingPunct="1"/>
            <a:r>
              <a:rPr lang="en-US" sz="1400" dirty="0"/>
              <a:t>A network that uses a </a:t>
            </a:r>
            <a:r>
              <a:rPr lang="en-US" sz="1400" dirty="0">
                <a:solidFill>
                  <a:srgbClr val="FF0000"/>
                </a:solidFill>
              </a:rPr>
              <a:t>mesh</a:t>
            </a:r>
            <a:r>
              <a:rPr lang="en-US" sz="1400" dirty="0"/>
              <a:t> topology provides a direct connection between each pair of computers</a:t>
            </a:r>
          </a:p>
          <a:p>
            <a:pPr eaLnBrk="1" hangingPunct="1"/>
            <a:r>
              <a:rPr lang="en-US" sz="1400" dirty="0"/>
              <a:t>The chief disadvantage of a mesh arises from the cost: </a:t>
            </a:r>
          </a:p>
          <a:p>
            <a:pPr lvl="1" eaLnBrk="1" hangingPunct="1"/>
            <a:r>
              <a:rPr lang="en-US" sz="1200" dirty="0"/>
              <a:t>A mesh network connecting </a:t>
            </a:r>
            <a:r>
              <a:rPr lang="en-US" sz="1200" dirty="0">
                <a:solidFill>
                  <a:srgbClr val="FF0000"/>
                </a:solidFill>
              </a:rPr>
              <a:t>n</a:t>
            </a:r>
            <a:r>
              <a:rPr lang="en-US" sz="1200" dirty="0"/>
              <a:t> computers requires:</a:t>
            </a:r>
          </a:p>
          <a:p>
            <a:pPr lvl="1" eaLnBrk="1" hangingPunct="1"/>
            <a:endParaRPr lang="en-US" sz="1200" dirty="0"/>
          </a:p>
          <a:p>
            <a:pPr lvl="1" eaLnBrk="1" hangingPunct="1"/>
            <a:endParaRPr lang="en-US" sz="1200" dirty="0"/>
          </a:p>
          <a:p>
            <a:pPr lvl="1" eaLnBrk="1" hangingPunct="1"/>
            <a:endParaRPr lang="en-US" sz="1200" dirty="0"/>
          </a:p>
          <a:p>
            <a:pPr lvl="1" eaLnBrk="1" hangingPunct="1"/>
            <a:r>
              <a:rPr lang="en-US" sz="1200" dirty="0"/>
              <a:t>The important point is that the number of connections needed for a mesh network grows faster than the number of computers</a:t>
            </a:r>
          </a:p>
          <a:p>
            <a:pPr eaLnBrk="1" hangingPunct="1"/>
            <a:r>
              <a:rPr lang="en-US" sz="1400" dirty="0"/>
              <a:t>Because connections are expensive</a:t>
            </a:r>
          </a:p>
          <a:p>
            <a:pPr lvl="1" eaLnBrk="1" hangingPunct="1"/>
            <a:r>
              <a:rPr lang="en-US" sz="1200" dirty="0"/>
              <a:t>few LANs employ a mesh topology in special circumstances</a:t>
            </a:r>
          </a:p>
          <a:p>
            <a:pPr lvl="1" eaLnBrk="1" hangingPunct="1"/>
            <a:endParaRPr lang="en-US" sz="1200" dirty="0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BC289BD-FFE0-4A88-B1B3-0FBFFCB137DB}" type="slidenum">
              <a:rPr lang="en-US" sz="600" smtClean="0"/>
              <a:pPr eaLnBrk="1" hangingPunct="1"/>
              <a:t>21</a:t>
            </a:fld>
            <a:endParaRPr lang="en-US" sz="60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228600"/>
            <a:ext cx="5213350" cy="812800"/>
          </a:xfrm>
        </p:spPr>
        <p:txBody>
          <a:bodyPr/>
          <a:lstStyle/>
          <a:p>
            <a:pPr marL="214313" indent="-214313" eaLnBrk="1" hangingPunct="1"/>
            <a:r>
              <a:rPr lang="en-US" dirty="0"/>
              <a:t>LAN Topologies</a:t>
            </a:r>
            <a:br>
              <a:rPr lang="en-US" dirty="0"/>
            </a:br>
            <a:r>
              <a:rPr lang="en-US" sz="1500" dirty="0"/>
              <a:t> Mesh Topology    </a:t>
            </a:r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38163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003384-0DB0-45C9-9974-B99BF1467AA5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5211763" cy="2895600"/>
          </a:xfrm>
        </p:spPr>
        <p:txBody>
          <a:bodyPr/>
          <a:lstStyle/>
          <a:p>
            <a:pPr eaLnBrk="1" hangingPunct="1"/>
            <a:r>
              <a:rPr lang="en-US" sz="1400" dirty="0"/>
              <a:t>In </a:t>
            </a:r>
            <a:r>
              <a:rPr lang="en-US" sz="1400" dirty="0">
                <a:solidFill>
                  <a:srgbClr val="FF0000"/>
                </a:solidFill>
              </a:rPr>
              <a:t>star</a:t>
            </a:r>
            <a:r>
              <a:rPr lang="en-US" sz="1400" dirty="0"/>
              <a:t> topology, all computers attach to a </a:t>
            </a:r>
            <a:r>
              <a:rPr lang="en-US" sz="1400" dirty="0">
                <a:solidFill>
                  <a:srgbClr val="FF0000"/>
                </a:solidFill>
              </a:rPr>
              <a:t>central point</a:t>
            </a:r>
          </a:p>
          <a:p>
            <a:pPr eaLnBrk="1" hangingPunct="1"/>
            <a:r>
              <a:rPr lang="en-US" sz="1400" dirty="0"/>
              <a:t>The center of a star network is often called a </a:t>
            </a:r>
            <a:r>
              <a:rPr lang="en-US" sz="1400" dirty="0">
                <a:solidFill>
                  <a:srgbClr val="FF0000"/>
                </a:solidFill>
              </a:rPr>
              <a:t>hub</a:t>
            </a:r>
          </a:p>
          <a:p>
            <a:pPr eaLnBrk="1" hangingPunct="1"/>
            <a:r>
              <a:rPr lang="en-US" sz="1400" dirty="0"/>
              <a:t>A typical hub</a:t>
            </a:r>
          </a:p>
          <a:p>
            <a:pPr lvl="1" eaLnBrk="1" hangingPunct="1"/>
            <a:r>
              <a:rPr lang="en-US" sz="1200" dirty="0"/>
              <a:t>accepts data from a sending computer and delivers it to the appropriate destination</a:t>
            </a:r>
          </a:p>
          <a:p>
            <a:pPr eaLnBrk="1" hangingPunct="1"/>
            <a:r>
              <a:rPr lang="en-US" sz="1400" dirty="0"/>
              <a:t>Star networks seldom have a symmetric shape</a:t>
            </a:r>
          </a:p>
          <a:p>
            <a:pPr lvl="1" eaLnBrk="1" hangingPunct="1"/>
            <a:r>
              <a:rPr lang="en-US" sz="1200" dirty="0"/>
              <a:t>a hub often resides in a location separate from the computers attached to it</a:t>
            </a:r>
          </a:p>
          <a:p>
            <a:pPr eaLnBrk="1" hangingPunct="1"/>
            <a:r>
              <a:rPr lang="en-US" sz="1400" dirty="0"/>
              <a:t>For example, computers can be in offices, while the hub resides in a location where general access is not allowed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A440A96-DB97-4EA6-BFFD-EB07B0BFF0DF}" type="slidenum">
              <a:rPr lang="en-US" sz="600" smtClean="0"/>
              <a:pPr eaLnBrk="1" hangingPunct="1"/>
              <a:t>22</a:t>
            </a:fld>
            <a:endParaRPr lang="en-US" sz="60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5213350" cy="812800"/>
          </a:xfrm>
        </p:spPr>
        <p:txBody>
          <a:bodyPr/>
          <a:lstStyle/>
          <a:p>
            <a:pPr marL="214313" indent="-214313" eaLnBrk="1" hangingPunct="1"/>
            <a:r>
              <a:rPr lang="en-US" dirty="0"/>
              <a:t>LAN Topologies</a:t>
            </a:r>
            <a:br>
              <a:rPr lang="en-US" dirty="0"/>
            </a:br>
            <a:r>
              <a:rPr lang="en-US" sz="1500" dirty="0"/>
              <a:t> Star Topology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0F50EF-F304-47E6-979A-2AA1C78C6818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5211763" cy="3454400"/>
          </a:xfrm>
        </p:spPr>
        <p:txBody>
          <a:bodyPr/>
          <a:lstStyle/>
          <a:p>
            <a:pPr eaLnBrk="1" hangingPunct="1"/>
            <a:r>
              <a:rPr lang="en-US" sz="1600"/>
              <a:t>A </a:t>
            </a:r>
            <a:r>
              <a:rPr lang="en-US" sz="1600">
                <a:solidFill>
                  <a:srgbClr val="FF0000"/>
                </a:solidFill>
              </a:rPr>
              <a:t>ring</a:t>
            </a:r>
            <a:r>
              <a:rPr lang="en-US" sz="1600"/>
              <a:t> makes it easy for computers to coordinate access and to detect whether the network is operating correctly</a:t>
            </a:r>
          </a:p>
          <a:p>
            <a:pPr lvl="1" eaLnBrk="1" hangingPunct="1"/>
            <a:r>
              <a:rPr lang="en-US" sz="1400"/>
              <a:t>One cut in the connection may disable entire network</a:t>
            </a:r>
          </a:p>
          <a:p>
            <a:pPr eaLnBrk="1" hangingPunct="1"/>
            <a:r>
              <a:rPr lang="en-US" sz="1600"/>
              <a:t>A </a:t>
            </a:r>
            <a:r>
              <a:rPr lang="en-US" sz="1600">
                <a:solidFill>
                  <a:srgbClr val="FF0000"/>
                </a:solidFill>
              </a:rPr>
              <a:t>star</a:t>
            </a:r>
            <a:r>
              <a:rPr lang="en-US" sz="1600"/>
              <a:t> helps protect the network from damage to a single cable because each cable connects only one machine</a:t>
            </a:r>
          </a:p>
          <a:p>
            <a:pPr eaLnBrk="1" hangingPunct="1"/>
            <a:r>
              <a:rPr lang="en-US" sz="1600"/>
              <a:t>A </a:t>
            </a:r>
            <a:r>
              <a:rPr lang="en-US" sz="1600">
                <a:solidFill>
                  <a:srgbClr val="FF0000"/>
                </a:solidFill>
              </a:rPr>
              <a:t>bus</a:t>
            </a:r>
            <a:r>
              <a:rPr lang="en-US" sz="1600"/>
              <a:t> requires fewer wires than a star, but has the same disadvantage as a ring</a:t>
            </a:r>
            <a:endParaRPr lang="en-US" sz="1400"/>
          </a:p>
          <a:p>
            <a:pPr eaLnBrk="1" hangingPunct="1"/>
            <a:endParaRPr lang="en-US" sz="1600"/>
          </a:p>
          <a:p>
            <a:pPr eaLnBrk="1" hangingPunct="1"/>
            <a:endParaRPr lang="en-US" sz="1600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F9C849A-D20E-449A-9ECC-213062F67501}" type="slidenum">
              <a:rPr lang="en-US" sz="600" smtClean="0"/>
              <a:pPr eaLnBrk="1" hangingPunct="1"/>
              <a:t>23</a:t>
            </a:fld>
            <a:endParaRPr lang="en-US" sz="60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77800"/>
            <a:ext cx="5213350" cy="812800"/>
          </a:xfrm>
        </p:spPr>
        <p:txBody>
          <a:bodyPr/>
          <a:lstStyle/>
          <a:p>
            <a:pPr marL="214313" indent="-214313" eaLnBrk="1" hangingPunct="1"/>
            <a:r>
              <a:rPr lang="en-US" dirty="0"/>
              <a:t>LAN Topologies</a:t>
            </a:r>
            <a:br>
              <a:rPr lang="en-US" dirty="0"/>
            </a:br>
            <a:r>
              <a:rPr lang="en-US" sz="1500" dirty="0"/>
              <a:t>  The Reason for Multiple Topologies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A1E5FB-7761-4685-8DDB-56950904BE67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5683F43-D60B-1C1F-B5FE-0D091E5E1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592407"/>
              </p:ext>
            </p:extLst>
          </p:nvPr>
        </p:nvGraphicFramePr>
        <p:xfrm>
          <a:off x="609600" y="959908"/>
          <a:ext cx="4419600" cy="309403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37120822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3333825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410837464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763381256"/>
                    </a:ext>
                  </a:extLst>
                </a:gridCol>
              </a:tblGrid>
              <a:tr h="174664">
                <a:tc>
                  <a:txBody>
                    <a:bodyPr/>
                    <a:lstStyle/>
                    <a:p>
                      <a:r>
                        <a:rPr lang="en-US" sz="800" b="1" dirty="0"/>
                        <a:t>Topology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Description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Advantages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Disadvantages</a:t>
                      </a:r>
                    </a:p>
                  </a:txBody>
                  <a:tcPr marL="24337" marR="24337" marT="12169" marB="12169" anchor="ctr"/>
                </a:tc>
                <a:extLst>
                  <a:ext uri="{0D108BD9-81ED-4DB2-BD59-A6C34878D82A}">
                    <a16:rowId xmlns:a16="http://schemas.microsoft.com/office/drawing/2014/main" val="2688631427"/>
                  </a:ext>
                </a:extLst>
              </a:tr>
              <a:tr h="623798">
                <a:tc>
                  <a:txBody>
                    <a:bodyPr/>
                    <a:lstStyle/>
                    <a:p>
                      <a:r>
                        <a:rPr lang="en-US" sz="700" b="1"/>
                        <a:t>Star</a:t>
                      </a:r>
                      <a:endParaRPr lang="en-US" sz="700"/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Central hub connects all devices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Easy to manage; failure of one device doesn't affect others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Central hub failure affects entire network</a:t>
                      </a:r>
                    </a:p>
                  </a:txBody>
                  <a:tcPr marL="24337" marR="24337" marT="12169" marB="12169" anchor="ctr"/>
                </a:tc>
                <a:extLst>
                  <a:ext uri="{0D108BD9-81ED-4DB2-BD59-A6C34878D82A}">
                    <a16:rowId xmlns:a16="http://schemas.microsoft.com/office/drawing/2014/main" val="1599180926"/>
                  </a:ext>
                </a:extLst>
              </a:tr>
              <a:tr h="474087">
                <a:tc>
                  <a:txBody>
                    <a:bodyPr/>
                    <a:lstStyle/>
                    <a:p>
                      <a:r>
                        <a:rPr lang="en-US" sz="700" b="1"/>
                        <a:t>Bus</a:t>
                      </a:r>
                      <a:endParaRPr lang="en-US" sz="700"/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All devices on a single cable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Cost-effective; easy to install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Failure of main cable disrupts the network</a:t>
                      </a:r>
                    </a:p>
                  </a:txBody>
                  <a:tcPr marL="24337" marR="24337" marT="12169" marB="12169" anchor="ctr"/>
                </a:tc>
                <a:extLst>
                  <a:ext uri="{0D108BD9-81ED-4DB2-BD59-A6C34878D82A}">
                    <a16:rowId xmlns:a16="http://schemas.microsoft.com/office/drawing/2014/main" val="1493623346"/>
                  </a:ext>
                </a:extLst>
              </a:tr>
              <a:tr h="548942">
                <a:tc>
                  <a:txBody>
                    <a:bodyPr/>
                    <a:lstStyle/>
                    <a:p>
                      <a:r>
                        <a:rPr lang="en-US" sz="700" b="1"/>
                        <a:t>Ring</a:t>
                      </a:r>
                      <a:endParaRPr lang="en-US" sz="700"/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Devices in a circular connection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Predictable transmission times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 single device or cable failure disrupts the network</a:t>
                      </a:r>
                    </a:p>
                  </a:txBody>
                  <a:tcPr marL="24337" marR="24337" marT="12169" marB="12169" anchor="ctr"/>
                </a:tc>
                <a:extLst>
                  <a:ext uri="{0D108BD9-81ED-4DB2-BD59-A6C34878D82A}">
                    <a16:rowId xmlns:a16="http://schemas.microsoft.com/office/drawing/2014/main" val="242381949"/>
                  </a:ext>
                </a:extLst>
              </a:tr>
              <a:tr h="399230">
                <a:tc>
                  <a:txBody>
                    <a:bodyPr/>
                    <a:lstStyle/>
                    <a:p>
                      <a:r>
                        <a:rPr lang="en-US" sz="700" b="1"/>
                        <a:t>Mesh</a:t>
                      </a:r>
                      <a:endParaRPr lang="en-US" sz="700"/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Multiple interconnections between devices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High redundancy and reliability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Expensive and complex to manage</a:t>
                      </a:r>
                    </a:p>
                  </a:txBody>
                  <a:tcPr marL="24337" marR="24337" marT="12169" marB="12169" anchor="ctr"/>
                </a:tc>
                <a:extLst>
                  <a:ext uri="{0D108BD9-81ED-4DB2-BD59-A6C34878D82A}">
                    <a16:rowId xmlns:a16="http://schemas.microsoft.com/office/drawing/2014/main" val="1380645087"/>
                  </a:ext>
                </a:extLst>
              </a:tr>
              <a:tr h="474087">
                <a:tc>
                  <a:txBody>
                    <a:bodyPr/>
                    <a:lstStyle/>
                    <a:p>
                      <a:r>
                        <a:rPr lang="en-US" sz="700" b="1"/>
                        <a:t>Tree</a:t>
                      </a:r>
                      <a:endParaRPr lang="en-US" sz="700"/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Hierarchical structure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Scalable and easy to manage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Root node failure disrupts the network</a:t>
                      </a:r>
                    </a:p>
                  </a:txBody>
                  <a:tcPr marL="24337" marR="24337" marT="12169" marB="12169" anchor="ctr"/>
                </a:tc>
                <a:extLst>
                  <a:ext uri="{0D108BD9-81ED-4DB2-BD59-A6C34878D82A}">
                    <a16:rowId xmlns:a16="http://schemas.microsoft.com/office/drawing/2014/main" val="790840792"/>
                  </a:ext>
                </a:extLst>
              </a:tr>
              <a:tr h="399230">
                <a:tc>
                  <a:txBody>
                    <a:bodyPr/>
                    <a:lstStyle/>
                    <a:p>
                      <a:r>
                        <a:rPr lang="en-US" sz="700" b="1"/>
                        <a:t>Hybrid</a:t>
                      </a:r>
                      <a:endParaRPr lang="en-US" sz="700"/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Combination of topologies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Flexible and adaptable</a:t>
                      </a:r>
                    </a:p>
                  </a:txBody>
                  <a:tcPr marL="24337" marR="24337" marT="12169" marB="12169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Complex design and management</a:t>
                      </a:r>
                    </a:p>
                  </a:txBody>
                  <a:tcPr marL="24337" marR="24337" marT="12169" marB="12169" anchor="ctr"/>
                </a:tc>
                <a:extLst>
                  <a:ext uri="{0D108BD9-81ED-4DB2-BD59-A6C34878D82A}">
                    <a16:rowId xmlns:a16="http://schemas.microsoft.com/office/drawing/2014/main" val="335401175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4474A-77D6-65F0-8BC4-B0A942D3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6219" y="4286779"/>
            <a:ext cx="1152144" cy="243840"/>
          </a:xfrm>
        </p:spPr>
        <p:txBody>
          <a:bodyPr/>
          <a:lstStyle/>
          <a:p>
            <a:pPr>
              <a:defRPr/>
            </a:pPr>
            <a:fld id="{9D46B550-8DBE-402D-B138-D0C2016CF598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B0328-1408-1785-8A8C-11CBE37B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043" y="4286779"/>
            <a:ext cx="1410409" cy="243417"/>
          </a:xfrm>
        </p:spPr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9EC09-BB49-CAE5-9F35-D074091C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88363" y="4286779"/>
            <a:ext cx="219456" cy="243417"/>
          </a:xfrm>
        </p:spPr>
        <p:txBody>
          <a:bodyPr/>
          <a:lstStyle/>
          <a:p>
            <a:pPr>
              <a:defRPr/>
            </a:pPr>
            <a:fld id="{EC5EDDFE-2A0F-4B2C-9A21-1A79E057F55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3DB80A-E698-AE87-2081-37E35C6D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97908"/>
            <a:ext cx="4937760" cy="762000"/>
          </a:xfrm>
        </p:spPr>
        <p:txBody>
          <a:bodyPr>
            <a:normAutofit/>
          </a:bodyPr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Table of LAN Topologies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1613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863600"/>
          </a:xfrm>
        </p:spPr>
        <p:txBody>
          <a:bodyPr/>
          <a:lstStyle/>
          <a:p>
            <a:pPr eaLnBrk="1" hangingPunct="1"/>
            <a:r>
              <a:rPr lang="en-US" sz="1400"/>
              <a:t>IEEE has created a standard for </a:t>
            </a:r>
            <a:r>
              <a:rPr lang="en-US" sz="1400">
                <a:solidFill>
                  <a:srgbClr val="FF0000"/>
                </a:solidFill>
              </a:rPr>
              <a:t>addressing</a:t>
            </a:r>
          </a:p>
          <a:p>
            <a:pPr eaLnBrk="1" hangingPunct="1"/>
            <a:r>
              <a:rPr lang="en-US" sz="1400"/>
              <a:t>Consider packets traversing a shared medium as Figure 13.2 (below) illustrates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00D6CA5-3087-4B87-B760-B7BDD7723D09}" type="slidenum">
              <a:rPr lang="en-US" sz="600" smtClean="0"/>
              <a:pPr eaLnBrk="1" hangingPunct="1"/>
              <a:t>25</a:t>
            </a:fld>
            <a:endParaRPr lang="en-US" sz="6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52400"/>
            <a:ext cx="5213350" cy="762000"/>
          </a:xfrm>
        </p:spPr>
        <p:txBody>
          <a:bodyPr/>
          <a:lstStyle/>
          <a:p>
            <a:pPr eaLnBrk="1" hangingPunct="1"/>
            <a:r>
              <a:rPr lang="en-US" sz="2000" dirty="0"/>
              <a:t>Packet Identification, </a:t>
            </a:r>
            <a:r>
              <a:rPr lang="en-US" sz="2000" dirty="0" err="1"/>
              <a:t>Demultiplexing</a:t>
            </a:r>
            <a:r>
              <a:rPr lang="en-US" sz="2000" dirty="0"/>
              <a:t>, MAC Addresses      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67"/>
          <a:stretch>
            <a:fillRect/>
          </a:stretch>
        </p:blipFill>
        <p:spPr bwMode="auto">
          <a:xfrm>
            <a:off x="503238" y="1930400"/>
            <a:ext cx="4329112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FCD217-BC0C-4655-9534-2F82AE0FF503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3454400"/>
          </a:xfrm>
        </p:spPr>
        <p:txBody>
          <a:bodyPr/>
          <a:lstStyle/>
          <a:p>
            <a:pPr eaLnBrk="1" hangingPunct="1"/>
            <a:r>
              <a:rPr lang="en-US" sz="1400"/>
              <a:t>Each packet has a specific </a:t>
            </a:r>
            <a:r>
              <a:rPr lang="en-US" sz="1400">
                <a:solidFill>
                  <a:srgbClr val="FF0000"/>
                </a:solidFill>
              </a:rPr>
              <a:t>recipient</a:t>
            </a:r>
            <a:endParaRPr lang="en-US" sz="1400"/>
          </a:p>
          <a:p>
            <a:pPr lvl="1" eaLnBrk="1" hangingPunct="1"/>
            <a:r>
              <a:rPr lang="en-US" sz="1200"/>
              <a:t>only the intended recipient should process the packet</a:t>
            </a:r>
          </a:p>
          <a:p>
            <a:pPr eaLnBrk="1" hangingPunct="1"/>
            <a:r>
              <a:rPr lang="en-US" sz="1400"/>
              <a:t>Demultiplexing uses an identifier known as an address</a:t>
            </a:r>
          </a:p>
          <a:p>
            <a:pPr eaLnBrk="1" hangingPunct="1"/>
            <a:r>
              <a:rPr lang="en-US" sz="1400"/>
              <a:t>Each computer is assigned a unique address</a:t>
            </a:r>
            <a:endParaRPr lang="en-US" sz="1200"/>
          </a:p>
          <a:p>
            <a:pPr eaLnBrk="1" hangingPunct="1"/>
            <a:r>
              <a:rPr lang="en-US" sz="1400"/>
              <a:t>Each address consists of </a:t>
            </a:r>
            <a:r>
              <a:rPr lang="en-US" sz="1400">
                <a:solidFill>
                  <a:srgbClr val="FF0000"/>
                </a:solidFill>
              </a:rPr>
              <a:t>48</a:t>
            </a:r>
            <a:r>
              <a:rPr lang="en-US" sz="1400"/>
              <a:t> bits; IEEE uses the term </a:t>
            </a:r>
            <a:r>
              <a:rPr lang="en-US" sz="1400">
                <a:solidFill>
                  <a:srgbClr val="FF0000"/>
                </a:solidFill>
              </a:rPr>
              <a:t>Media Access Control </a:t>
            </a:r>
            <a:r>
              <a:rPr lang="en-US" sz="1400"/>
              <a:t>address  (or simply MAC address)</a:t>
            </a:r>
          </a:p>
          <a:p>
            <a:pPr lvl="1" eaLnBrk="1" hangingPunct="1"/>
            <a:r>
              <a:rPr lang="en-US" sz="1200"/>
              <a:t>Same as </a:t>
            </a:r>
            <a:r>
              <a:rPr lang="en-US" sz="1200">
                <a:solidFill>
                  <a:srgbClr val="FF0000"/>
                </a:solidFill>
              </a:rPr>
              <a:t>Ethernet address</a:t>
            </a:r>
          </a:p>
          <a:p>
            <a:pPr eaLnBrk="1" hangingPunct="1"/>
            <a:r>
              <a:rPr lang="en-US" sz="1400"/>
              <a:t>IEEE allocates a </a:t>
            </a:r>
            <a:r>
              <a:rPr lang="en-US" sz="1400">
                <a:solidFill>
                  <a:srgbClr val="FF0000"/>
                </a:solidFill>
              </a:rPr>
              <a:t>unique</a:t>
            </a:r>
            <a:r>
              <a:rPr lang="en-US" sz="1400"/>
              <a:t> address for each piece of interface</a:t>
            </a:r>
          </a:p>
          <a:p>
            <a:pPr lvl="1" eaLnBrk="1" hangingPunct="1"/>
            <a:r>
              <a:rPr lang="en-US" sz="1200"/>
              <a:t>Each </a:t>
            </a:r>
            <a:r>
              <a:rPr lang="en-US" sz="1200">
                <a:solidFill>
                  <a:srgbClr val="FF0000"/>
                </a:solidFill>
              </a:rPr>
              <a:t>Network Interface Card </a:t>
            </a:r>
            <a:r>
              <a:rPr lang="en-US" sz="1200"/>
              <a:t>(NIC) contains a unique IEEE address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E503168-ECA4-4DD6-BCBA-1B65110A3541}" type="slidenum">
              <a:rPr lang="en-US" sz="600" smtClean="0"/>
              <a:pPr eaLnBrk="1" hangingPunct="1"/>
              <a:t>26</a:t>
            </a:fld>
            <a:endParaRPr lang="en-US" sz="6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52400"/>
            <a:ext cx="5213350" cy="762000"/>
          </a:xfrm>
        </p:spPr>
        <p:txBody>
          <a:bodyPr/>
          <a:lstStyle/>
          <a:p>
            <a:pPr eaLnBrk="1" hangingPunct="1"/>
            <a:r>
              <a:rPr lang="en-US" sz="2000" dirty="0"/>
              <a:t>Packet Identification, </a:t>
            </a:r>
            <a:r>
              <a:rPr lang="en-US" sz="2000" dirty="0" err="1"/>
              <a:t>Demultiplexing</a:t>
            </a:r>
            <a:r>
              <a:rPr lang="en-US" sz="2000" dirty="0"/>
              <a:t>, MAC Addresses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1E27B1-4EF7-4460-BACB-D293806D7491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5211763" cy="1473200"/>
          </a:xfrm>
        </p:spPr>
        <p:txBody>
          <a:bodyPr/>
          <a:lstStyle/>
          <a:p>
            <a:pPr marL="224483" indent="-224483" eaLnBrk="1" hangingPunct="1">
              <a:lnSpc>
                <a:spcPct val="90000"/>
              </a:lnSpc>
              <a:defRPr/>
            </a:pPr>
            <a:r>
              <a:rPr lang="en-US" sz="1200" dirty="0"/>
              <a:t>IEEE assigns a block of addresses to each vendor</a:t>
            </a:r>
          </a:p>
          <a:p>
            <a:pPr marL="486380" lvl="1" indent="-187069" eaLnBrk="1" hangingPunct="1">
              <a:lnSpc>
                <a:spcPct val="90000"/>
              </a:lnSpc>
              <a:defRPr/>
            </a:pPr>
            <a:r>
              <a:rPr lang="en-US" sz="1100" dirty="0"/>
              <a:t>allows the vendor to assign a unique value to each device</a:t>
            </a:r>
          </a:p>
          <a:p>
            <a:pPr marL="486380" lvl="1" indent="-187069" eaLnBrk="1" hangingPunct="1">
              <a:lnSpc>
                <a:spcPct val="90000"/>
              </a:lnSpc>
              <a:defRPr/>
            </a:pPr>
            <a:r>
              <a:rPr lang="en-US" sz="1100" dirty="0"/>
              <a:t>there is a </a:t>
            </a:r>
            <a:r>
              <a:rPr lang="en-US" sz="1100" dirty="0">
                <a:solidFill>
                  <a:srgbClr val="FF3300"/>
                </a:solidFill>
                <a:hlinkClick r:id="rId3"/>
              </a:rPr>
              <a:t>3-byte Organizationally Unique ID</a:t>
            </a:r>
            <a:r>
              <a:rPr lang="en-US" sz="1100" dirty="0">
                <a:hlinkClick r:id="rId3"/>
              </a:rPr>
              <a:t> (OUI)</a:t>
            </a:r>
            <a:endParaRPr lang="en-US" sz="1100" dirty="0"/>
          </a:p>
          <a:p>
            <a:pPr marL="748277" lvl="2" indent="-149656" eaLnBrk="1" hangingPunct="1">
              <a:lnSpc>
                <a:spcPct val="90000"/>
              </a:lnSpc>
              <a:defRPr/>
            </a:pPr>
            <a:r>
              <a:rPr lang="en-US" sz="1050" dirty="0"/>
              <a:t>OUI identifies the equipment vendor</a:t>
            </a:r>
          </a:p>
          <a:p>
            <a:pPr marL="748277" lvl="2" indent="-149656" eaLnBrk="1" hangingPunct="1">
              <a:lnSpc>
                <a:spcPct val="90000"/>
              </a:lnSpc>
              <a:defRPr/>
            </a:pPr>
            <a:r>
              <a:rPr lang="en-US" sz="1050" dirty="0"/>
              <a:t>a 3-byte block that identifies a particular  NIC</a:t>
            </a:r>
          </a:p>
          <a:p>
            <a:pPr marL="224483" indent="-224483" eaLnBrk="1" hangingPunct="1">
              <a:lnSpc>
                <a:spcPct val="90000"/>
              </a:lnSpc>
              <a:defRPr/>
            </a:pPr>
            <a:endParaRPr lang="en-US" sz="1200" dirty="0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6DAB6CC-E3E5-4990-A57D-559FADA02B05}" type="slidenum">
              <a:rPr lang="en-US" sz="600" smtClean="0"/>
              <a:pPr eaLnBrk="1" hangingPunct="1"/>
              <a:t>27</a:t>
            </a:fld>
            <a:endParaRPr lang="en-US" sz="6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52400"/>
            <a:ext cx="5213350" cy="762000"/>
          </a:xfrm>
        </p:spPr>
        <p:txBody>
          <a:bodyPr/>
          <a:lstStyle/>
          <a:p>
            <a:pPr eaLnBrk="1" hangingPunct="1"/>
            <a:r>
              <a:rPr lang="en-US" sz="2000" dirty="0"/>
              <a:t>Packet Identification, </a:t>
            </a:r>
            <a:r>
              <a:rPr lang="en-US" sz="2000" dirty="0" err="1"/>
              <a:t>Demultiplexing</a:t>
            </a:r>
            <a:r>
              <a:rPr lang="en-US" sz="2000" dirty="0"/>
              <a:t>, MAC Addresses      </a:t>
            </a: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>
            <a:fillRect/>
          </a:stretch>
        </p:blipFill>
        <p:spPr bwMode="auto">
          <a:xfrm>
            <a:off x="320675" y="2133600"/>
            <a:ext cx="4662488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94E039-FB6F-415F-A907-521ACE1E89D0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609600"/>
          </a:xfrm>
        </p:spPr>
        <p:txBody>
          <a:bodyPr/>
          <a:lstStyle/>
          <a:p>
            <a:pPr eaLnBrk="1" hangingPunct="1"/>
            <a:r>
              <a:rPr lang="en-US" sz="1200"/>
              <a:t>The IEEE addressing supports three types of addresses </a:t>
            </a:r>
          </a:p>
          <a:p>
            <a:pPr eaLnBrk="1" hangingPunct="1">
              <a:buFontTx/>
              <a:buNone/>
            </a:pPr>
            <a:endParaRPr lang="en-US" sz="1200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484BC82-7454-4243-8C7A-25F5AF9E09A3}" type="slidenum">
              <a:rPr lang="en-US" sz="600" smtClean="0"/>
              <a:pPr eaLnBrk="1" hangingPunct="1"/>
              <a:t>28</a:t>
            </a:fld>
            <a:endParaRPr lang="en-US" sz="60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52400"/>
            <a:ext cx="521335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Unicast, Broadcast, and Multicast Addresses    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90"/>
          <a:stretch>
            <a:fillRect/>
          </a:stretch>
        </p:blipFill>
        <p:spPr bwMode="auto">
          <a:xfrm>
            <a:off x="457200" y="1625600"/>
            <a:ext cx="4389438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DA0B38-113E-43A6-925A-C1F152262CC5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345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400" dirty="0"/>
              <a:t>the IEEE address format reserves a bit to distinguish between </a:t>
            </a:r>
            <a:r>
              <a:rPr lang="en-US" sz="1400" dirty="0">
                <a:solidFill>
                  <a:srgbClr val="FF3300"/>
                </a:solidFill>
              </a:rPr>
              <a:t>unicast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FF3300"/>
                </a:solidFill>
              </a:rPr>
              <a:t>multicast</a:t>
            </a:r>
          </a:p>
          <a:p>
            <a:pPr lvl="1" eaLnBrk="1" hangingPunct="1"/>
            <a:r>
              <a:rPr lang="en-US" dirty="0"/>
              <a:t>Nothing for a broadcast address</a:t>
            </a:r>
          </a:p>
          <a:p>
            <a:pPr eaLnBrk="1" hangingPunct="1"/>
            <a:r>
              <a:rPr lang="en-US" sz="1400" dirty="0">
                <a:solidFill>
                  <a:srgbClr val="FF0000"/>
                </a:solidFill>
              </a:rPr>
              <a:t>broadcast address </a:t>
            </a:r>
            <a:r>
              <a:rPr lang="en-US" sz="1400" dirty="0"/>
              <a:t>consists of </a:t>
            </a:r>
            <a:r>
              <a:rPr lang="en-US" sz="1400" dirty="0">
                <a:solidFill>
                  <a:srgbClr val="FF0000"/>
                </a:solidFill>
              </a:rPr>
              <a:t>48</a:t>
            </a:r>
            <a:r>
              <a:rPr lang="en-US" sz="1400" dirty="0"/>
              <a:t> bits that are all </a:t>
            </a:r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s</a:t>
            </a:r>
          </a:p>
          <a:p>
            <a:pPr lvl="1" eaLnBrk="1" hangingPunct="1"/>
            <a:r>
              <a:rPr lang="en-US" dirty="0"/>
              <a:t>a broadcast address has the multicast bit set</a:t>
            </a:r>
          </a:p>
          <a:p>
            <a:pPr eaLnBrk="1" hangingPunct="1"/>
            <a:r>
              <a:rPr lang="en-US" sz="1400" dirty="0"/>
              <a:t>Broadcast can be viewed as a special form of multicast</a:t>
            </a:r>
          </a:p>
          <a:p>
            <a:pPr lvl="1" eaLnBrk="1" hangingPunct="1"/>
            <a:r>
              <a:rPr lang="en-US" dirty="0"/>
              <a:t>Each multicast address corresponds to a group of computers</a:t>
            </a:r>
          </a:p>
          <a:p>
            <a:pPr lvl="1"/>
            <a:r>
              <a:rPr lang="en-US" dirty="0"/>
              <a:t>Multicast addressing can be used in the link layer, such as Ethernet multicast, and the Internet layer for IP V4 and IP V6</a:t>
            </a:r>
          </a:p>
          <a:p>
            <a:pPr lvl="1" eaLnBrk="1" hangingPunct="1"/>
            <a:r>
              <a:rPr lang="en-US" dirty="0"/>
              <a:t>Broadcast address corresponds to a group that includes all computers on the network</a:t>
            </a:r>
          </a:p>
          <a:p>
            <a:pPr lvl="1" eaLnBrk="1" hangingPunct="1"/>
            <a:endParaRPr lang="en-US" dirty="0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598FE9-2176-45E2-BE62-3CAAA99EEA6C}" type="slidenum">
              <a:rPr lang="en-US" sz="600" smtClean="0"/>
              <a:pPr eaLnBrk="1" hangingPunct="1"/>
              <a:t>29</a:t>
            </a:fld>
            <a:endParaRPr lang="en-US" sz="6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52400"/>
            <a:ext cx="521335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Unicast, Broadcast, and Multicast Addresses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6E2EE-82AF-4F10-8A7F-53E2DF132F2C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04F9E6A-5D8F-4C6B-A7DB-122A344747D1}" type="slidenum">
              <a:rPr lang="en-US" sz="600" smtClean="0"/>
              <a:pPr eaLnBrk="1" hangingPunct="1"/>
              <a:t>3</a:t>
            </a:fld>
            <a:endParaRPr lang="en-US" sz="600"/>
          </a:p>
        </p:txBody>
      </p:sp>
      <p:sp>
        <p:nvSpPr>
          <p:cNvPr id="819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Circuit Switching 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016000"/>
            <a:ext cx="4664075" cy="312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9150D7-4944-48A6-804E-97A781EC9FDE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3454400"/>
          </a:xfrm>
        </p:spPr>
        <p:txBody>
          <a:bodyPr/>
          <a:lstStyle/>
          <a:p>
            <a:pPr eaLnBrk="1" hangingPunct="1"/>
            <a:r>
              <a:rPr lang="en-US" sz="1400" dirty="0"/>
              <a:t>Broadcast and multicast addresses permit efficient delivery to many computers</a:t>
            </a:r>
            <a:endParaRPr lang="en-US" sz="1200" dirty="0"/>
          </a:p>
          <a:p>
            <a:pPr eaLnBrk="1" hangingPunct="1"/>
            <a:r>
              <a:rPr lang="en-US" sz="1400" dirty="0"/>
              <a:t>the efficiency comes from a shared medium</a:t>
            </a:r>
          </a:p>
          <a:p>
            <a:pPr eaLnBrk="1" hangingPunct="1"/>
            <a:r>
              <a:rPr lang="en-US" sz="1400" dirty="0"/>
              <a:t>In a typical LAN</a:t>
            </a:r>
          </a:p>
          <a:p>
            <a:pPr lvl="1" eaLnBrk="1" hangingPunct="1"/>
            <a:r>
              <a:rPr lang="en-US" sz="1200" dirty="0"/>
              <a:t>each computer on the LAN </a:t>
            </a:r>
            <a:r>
              <a:rPr lang="en-US" sz="1200" dirty="0">
                <a:solidFill>
                  <a:srgbClr val="FF0000"/>
                </a:solidFill>
              </a:rPr>
              <a:t>monitors</a:t>
            </a:r>
            <a:r>
              <a:rPr lang="en-US" sz="1200" dirty="0"/>
              <a:t> the shared medium</a:t>
            </a:r>
          </a:p>
          <a:p>
            <a:pPr lvl="1" eaLnBrk="1" hangingPunct="1"/>
            <a:r>
              <a:rPr lang="en-US" sz="1200" dirty="0">
                <a:solidFill>
                  <a:srgbClr val="FF0000"/>
                </a:solidFill>
              </a:rPr>
              <a:t>extracts</a:t>
            </a:r>
            <a:r>
              <a:rPr lang="en-US" sz="1200" dirty="0"/>
              <a:t> a copy of each packet and determines the address</a:t>
            </a:r>
          </a:p>
          <a:p>
            <a:pPr lvl="1" eaLnBrk="1" hangingPunct="1"/>
            <a:r>
              <a:rPr lang="en-US" sz="1200" dirty="0"/>
              <a:t>determine whether the packet should be </a:t>
            </a:r>
            <a:r>
              <a:rPr lang="en-US" sz="1200" dirty="0">
                <a:solidFill>
                  <a:srgbClr val="FF0000"/>
                </a:solidFill>
              </a:rPr>
              <a:t>processed</a:t>
            </a:r>
            <a:r>
              <a:rPr lang="en-US" sz="1200" dirty="0"/>
              <a:t> or </a:t>
            </a:r>
            <a:r>
              <a:rPr lang="en-US" sz="1200" dirty="0">
                <a:solidFill>
                  <a:srgbClr val="FF0000"/>
                </a:solidFill>
              </a:rPr>
              <a:t>ignored</a:t>
            </a:r>
          </a:p>
          <a:p>
            <a:pPr eaLnBrk="1" hangingPunct="1"/>
            <a:r>
              <a:rPr lang="en-US" sz="1400" dirty="0"/>
              <a:t>Algorithm 13.1 gives the algorithm a computer uses to process packets</a:t>
            </a:r>
          </a:p>
          <a:p>
            <a:pPr eaLnBrk="1" hangingPunct="1"/>
            <a:endParaRPr lang="en-US" sz="1400" dirty="0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44C13C3-8119-46E6-AB6D-3FC2F1CB5180}" type="slidenum">
              <a:rPr lang="en-US" sz="600" smtClean="0"/>
              <a:pPr eaLnBrk="1" hangingPunct="1"/>
              <a:t>30</a:t>
            </a:fld>
            <a:endParaRPr lang="en-US" sz="60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52400"/>
            <a:ext cx="521335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Broadcast, Multicast, and Efficient Multi-Point Delivery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2CC366-A150-4701-A114-54F0A18C3B09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5EF8192-D60B-4FA2-ACC0-4A0745C10F24}" type="slidenum">
              <a:rPr lang="en-US" sz="600" smtClean="0"/>
              <a:pPr eaLnBrk="1" hangingPunct="1"/>
              <a:t>31</a:t>
            </a:fld>
            <a:endParaRPr lang="en-US" sz="60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52400"/>
            <a:ext cx="521335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Broadcast, Multicast, and Efficient Multi-Point Delivery    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36449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9CB349-04F3-4D83-928D-1D8C46A95A98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600"/>
              <a:t>COSC350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83E12DB-5689-4CE6-9500-B58E5993AC88}" type="slidenum">
              <a:rPr lang="en-US" sz="600" smtClean="0"/>
              <a:pPr eaLnBrk="1" hangingPunct="1"/>
              <a:t>32</a:t>
            </a:fld>
            <a:endParaRPr lang="en-US" sz="600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delivery 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914400" y="1600200"/>
            <a:ext cx="23622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600">
                <a:latin typeface="Verdana" pitchFamily="34" charset="0"/>
              </a:rPr>
              <a:t>FFFFFFFFFFFF</a:t>
            </a:r>
          </a:p>
        </p:txBody>
      </p:sp>
      <p:cxnSp>
        <p:nvCxnSpPr>
          <p:cNvPr id="34822" name="Straight Connector 7"/>
          <p:cNvCxnSpPr>
            <a:cxnSpLocks noChangeShapeType="1"/>
          </p:cNvCxnSpPr>
          <p:nvPr/>
        </p:nvCxnSpPr>
        <p:spPr bwMode="auto">
          <a:xfrm rot="5400000">
            <a:off x="1524000" y="16764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23" name="Straight Connector 8"/>
          <p:cNvCxnSpPr>
            <a:cxnSpLocks noChangeShapeType="1"/>
          </p:cNvCxnSpPr>
          <p:nvPr/>
        </p:nvCxnSpPr>
        <p:spPr bwMode="auto">
          <a:xfrm rot="5400000">
            <a:off x="2286000" y="16764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24" name="Straight Connector 9"/>
          <p:cNvCxnSpPr>
            <a:cxnSpLocks noChangeShapeType="1"/>
          </p:cNvCxnSpPr>
          <p:nvPr/>
        </p:nvCxnSpPr>
        <p:spPr bwMode="auto">
          <a:xfrm rot="5400000">
            <a:off x="2362200" y="16764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5" name="Rounded Rectangle 10"/>
          <p:cNvSpPr>
            <a:spLocks noChangeArrowheads="1"/>
          </p:cNvSpPr>
          <p:nvPr/>
        </p:nvSpPr>
        <p:spPr bwMode="auto">
          <a:xfrm>
            <a:off x="533400" y="1143000"/>
            <a:ext cx="13716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000"/>
              <a:t>06-23-4c-f9-11-b4</a:t>
            </a:r>
          </a:p>
        </p:txBody>
      </p:sp>
      <p:sp>
        <p:nvSpPr>
          <p:cNvPr id="34826" name="Rounded Rectangle 18"/>
          <p:cNvSpPr>
            <a:spLocks noChangeArrowheads="1"/>
          </p:cNvSpPr>
          <p:nvPr/>
        </p:nvSpPr>
        <p:spPr bwMode="auto">
          <a:xfrm>
            <a:off x="3352800" y="2895600"/>
            <a:ext cx="11430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800"/>
              <a:t>06-23-4c-65-d1-f7</a:t>
            </a:r>
          </a:p>
        </p:txBody>
      </p:sp>
      <p:sp>
        <p:nvSpPr>
          <p:cNvPr id="34827" name="Rounded Rectangle 19"/>
          <p:cNvSpPr>
            <a:spLocks noChangeArrowheads="1"/>
          </p:cNvSpPr>
          <p:nvPr/>
        </p:nvSpPr>
        <p:spPr bwMode="auto">
          <a:xfrm>
            <a:off x="1981200" y="2895600"/>
            <a:ext cx="9906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700"/>
              <a:t>06-23-4c-13-f2-43</a:t>
            </a:r>
            <a:endParaRPr lang="en-US" sz="1800"/>
          </a:p>
        </p:txBody>
      </p:sp>
      <p:sp>
        <p:nvSpPr>
          <p:cNvPr id="34828" name="Rounded Rectangle 20"/>
          <p:cNvSpPr>
            <a:spLocks noChangeArrowheads="1"/>
          </p:cNvSpPr>
          <p:nvPr/>
        </p:nvSpPr>
        <p:spPr bwMode="auto">
          <a:xfrm>
            <a:off x="609600" y="2895600"/>
            <a:ext cx="990600" cy="30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700"/>
              <a:t>06-23-4c-f9-3d-23</a:t>
            </a:r>
          </a:p>
        </p:txBody>
      </p:sp>
      <p:cxnSp>
        <p:nvCxnSpPr>
          <p:cNvPr id="34829" name="Straight Connector 22"/>
          <p:cNvCxnSpPr>
            <a:cxnSpLocks noChangeShapeType="1"/>
          </p:cNvCxnSpPr>
          <p:nvPr/>
        </p:nvCxnSpPr>
        <p:spPr bwMode="auto">
          <a:xfrm>
            <a:off x="304800" y="2362200"/>
            <a:ext cx="4648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0" name="Straight Connector 24"/>
          <p:cNvCxnSpPr>
            <a:cxnSpLocks noChangeShapeType="1"/>
          </p:cNvCxnSpPr>
          <p:nvPr/>
        </p:nvCxnSpPr>
        <p:spPr bwMode="auto">
          <a:xfrm rot="5400000">
            <a:off x="304800" y="19050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31" name="Down Arrow 28"/>
          <p:cNvSpPr>
            <a:spLocks noChangeArrowheads="1"/>
          </p:cNvSpPr>
          <p:nvPr/>
        </p:nvSpPr>
        <p:spPr bwMode="auto">
          <a:xfrm>
            <a:off x="990600" y="1828800"/>
            <a:ext cx="762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1800">
              <a:latin typeface="Verdana" pitchFamily="34" charset="0"/>
            </a:endParaRPr>
          </a:p>
        </p:txBody>
      </p:sp>
      <p:cxnSp>
        <p:nvCxnSpPr>
          <p:cNvPr id="34832" name="Straight Arrow Connector 30"/>
          <p:cNvCxnSpPr>
            <a:cxnSpLocks noChangeShapeType="1"/>
          </p:cNvCxnSpPr>
          <p:nvPr/>
        </p:nvCxnSpPr>
        <p:spPr bwMode="auto">
          <a:xfrm rot="5400000">
            <a:off x="800101" y="26289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833" name="Straight Arrow Connector 31"/>
          <p:cNvCxnSpPr>
            <a:cxnSpLocks noChangeShapeType="1"/>
          </p:cNvCxnSpPr>
          <p:nvPr/>
        </p:nvCxnSpPr>
        <p:spPr bwMode="auto">
          <a:xfrm rot="5400000">
            <a:off x="3544094" y="2628106"/>
            <a:ext cx="3810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4834" name="Straight Arrow Connector 32"/>
          <p:cNvCxnSpPr>
            <a:cxnSpLocks noChangeShapeType="1"/>
          </p:cNvCxnSpPr>
          <p:nvPr/>
        </p:nvCxnSpPr>
        <p:spPr bwMode="auto">
          <a:xfrm rot="5400000">
            <a:off x="2095501" y="26289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4835" name="Rectangle 35"/>
          <p:cNvSpPr>
            <a:spLocks noChangeArrowheads="1"/>
          </p:cNvSpPr>
          <p:nvPr/>
        </p:nvSpPr>
        <p:spPr bwMode="auto">
          <a:xfrm>
            <a:off x="3352800" y="3276600"/>
            <a:ext cx="12192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600">
                <a:latin typeface="Verdana" pitchFamily="34" charset="0"/>
              </a:rPr>
              <a:t>FFFFFFFFFFFF</a:t>
            </a:r>
          </a:p>
        </p:txBody>
      </p:sp>
      <p:sp>
        <p:nvSpPr>
          <p:cNvPr id="34836" name="Rectangle 36"/>
          <p:cNvSpPr>
            <a:spLocks noChangeArrowheads="1"/>
          </p:cNvSpPr>
          <p:nvPr/>
        </p:nvSpPr>
        <p:spPr bwMode="auto">
          <a:xfrm>
            <a:off x="1828800" y="3276600"/>
            <a:ext cx="12192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600">
                <a:latin typeface="Verdana" pitchFamily="34" charset="0"/>
              </a:rPr>
              <a:t>FFFFFFFFFFFF</a:t>
            </a:r>
          </a:p>
        </p:txBody>
      </p:sp>
      <p:sp>
        <p:nvSpPr>
          <p:cNvPr id="34837" name="Rectangle 37"/>
          <p:cNvSpPr>
            <a:spLocks noChangeArrowheads="1"/>
          </p:cNvSpPr>
          <p:nvPr/>
        </p:nvSpPr>
        <p:spPr bwMode="auto">
          <a:xfrm>
            <a:off x="457200" y="3276600"/>
            <a:ext cx="12192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r>
              <a:rPr lang="en-US" sz="600">
                <a:latin typeface="Verdana" pitchFamily="34" charset="0"/>
              </a:rPr>
              <a:t>FFFFFFFFFFFF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981200" y="1143000"/>
            <a:ext cx="215741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</a:rPr>
              <a:t>MAC address: 06-23-4c-f9-11-b4</a:t>
            </a:r>
          </a:p>
        </p:txBody>
      </p:sp>
      <p:sp>
        <p:nvSpPr>
          <p:cNvPr id="34839" name="Rectangle 42"/>
          <p:cNvSpPr>
            <a:spLocks noChangeArrowheads="1"/>
          </p:cNvSpPr>
          <p:nvPr/>
        </p:nvSpPr>
        <p:spPr bwMode="auto">
          <a:xfrm>
            <a:off x="1524000" y="1600200"/>
            <a:ext cx="904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700"/>
              <a:t>06-23-4c-f9-11-b4</a:t>
            </a:r>
          </a:p>
        </p:txBody>
      </p:sp>
      <p:sp>
        <p:nvSpPr>
          <p:cNvPr id="34840" name="Rectangle 44"/>
          <p:cNvSpPr>
            <a:spLocks noChangeArrowheads="1"/>
          </p:cNvSpPr>
          <p:nvPr/>
        </p:nvSpPr>
        <p:spPr bwMode="auto">
          <a:xfrm>
            <a:off x="1219200" y="1828800"/>
            <a:ext cx="23622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600">
              <a:latin typeface="Verdana" pitchFamily="34" charset="0"/>
            </a:endParaRPr>
          </a:p>
        </p:txBody>
      </p:sp>
      <p:cxnSp>
        <p:nvCxnSpPr>
          <p:cNvPr id="34841" name="Straight Connector 45"/>
          <p:cNvCxnSpPr>
            <a:cxnSpLocks noChangeShapeType="1"/>
          </p:cNvCxnSpPr>
          <p:nvPr/>
        </p:nvCxnSpPr>
        <p:spPr bwMode="auto">
          <a:xfrm rot="5400000">
            <a:off x="1828800" y="19050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2" name="Straight Connector 46"/>
          <p:cNvCxnSpPr>
            <a:cxnSpLocks noChangeShapeType="1"/>
          </p:cNvCxnSpPr>
          <p:nvPr/>
        </p:nvCxnSpPr>
        <p:spPr bwMode="auto">
          <a:xfrm rot="5400000">
            <a:off x="2590800" y="19050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3" name="Straight Connector 47"/>
          <p:cNvCxnSpPr>
            <a:cxnSpLocks noChangeShapeType="1"/>
          </p:cNvCxnSpPr>
          <p:nvPr/>
        </p:nvCxnSpPr>
        <p:spPr bwMode="auto">
          <a:xfrm rot="5400000">
            <a:off x="2667000" y="19050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44" name="Rectangle 48"/>
          <p:cNvSpPr>
            <a:spLocks noChangeArrowheads="1"/>
          </p:cNvSpPr>
          <p:nvPr/>
        </p:nvSpPr>
        <p:spPr bwMode="auto">
          <a:xfrm>
            <a:off x="1828800" y="1828800"/>
            <a:ext cx="904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700"/>
              <a:t>06-23-4c-f9-11-b4</a:t>
            </a:r>
          </a:p>
        </p:txBody>
      </p:sp>
      <p:sp>
        <p:nvSpPr>
          <p:cNvPr id="34845" name="Rectangle 49"/>
          <p:cNvSpPr>
            <a:spLocks noChangeArrowheads="1"/>
          </p:cNvSpPr>
          <p:nvPr/>
        </p:nvSpPr>
        <p:spPr bwMode="auto">
          <a:xfrm>
            <a:off x="1143000" y="1828800"/>
            <a:ext cx="804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600"/>
              <a:t>06-23-4c-13-f2-43</a:t>
            </a:r>
            <a:endParaRPr lang="en-US" sz="4400"/>
          </a:p>
        </p:txBody>
      </p:sp>
      <p:sp>
        <p:nvSpPr>
          <p:cNvPr id="34846" name="Rectangle 50"/>
          <p:cNvSpPr>
            <a:spLocks noChangeArrowheads="1"/>
          </p:cNvSpPr>
          <p:nvPr/>
        </p:nvSpPr>
        <p:spPr bwMode="auto">
          <a:xfrm>
            <a:off x="1676400" y="3581400"/>
            <a:ext cx="2514600" cy="152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600">
              <a:latin typeface="Verdana" pitchFamily="34" charset="0"/>
            </a:endParaRPr>
          </a:p>
        </p:txBody>
      </p:sp>
      <p:cxnSp>
        <p:nvCxnSpPr>
          <p:cNvPr id="34847" name="Straight Connector 51"/>
          <p:cNvCxnSpPr>
            <a:cxnSpLocks noChangeShapeType="1"/>
          </p:cNvCxnSpPr>
          <p:nvPr/>
        </p:nvCxnSpPr>
        <p:spPr bwMode="auto">
          <a:xfrm rot="5400000">
            <a:off x="2286000" y="36576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8" name="Straight Connector 52"/>
          <p:cNvCxnSpPr>
            <a:cxnSpLocks noChangeShapeType="1"/>
          </p:cNvCxnSpPr>
          <p:nvPr/>
        </p:nvCxnSpPr>
        <p:spPr bwMode="auto">
          <a:xfrm rot="5400000">
            <a:off x="3048000" y="36576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49" name="Straight Connector 53"/>
          <p:cNvCxnSpPr>
            <a:cxnSpLocks noChangeShapeType="1"/>
          </p:cNvCxnSpPr>
          <p:nvPr/>
        </p:nvCxnSpPr>
        <p:spPr bwMode="auto">
          <a:xfrm rot="5400000">
            <a:off x="3124200" y="36576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50" name="Rectangle 54"/>
          <p:cNvSpPr>
            <a:spLocks noChangeArrowheads="1"/>
          </p:cNvSpPr>
          <p:nvPr/>
        </p:nvSpPr>
        <p:spPr bwMode="auto">
          <a:xfrm>
            <a:off x="2286000" y="3581400"/>
            <a:ext cx="9048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700"/>
              <a:t>06-23-4c-f9-11-b4</a:t>
            </a:r>
          </a:p>
        </p:txBody>
      </p:sp>
      <p:sp>
        <p:nvSpPr>
          <p:cNvPr id="34851" name="Rectangle 55"/>
          <p:cNvSpPr>
            <a:spLocks noChangeArrowheads="1"/>
          </p:cNvSpPr>
          <p:nvPr/>
        </p:nvSpPr>
        <p:spPr bwMode="auto">
          <a:xfrm>
            <a:off x="1600200" y="3581400"/>
            <a:ext cx="8048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600"/>
              <a:t>06-23-4c-13-f2-43</a:t>
            </a:r>
            <a:endParaRPr lang="en-US" sz="4400"/>
          </a:p>
        </p:txBody>
      </p:sp>
      <p:cxnSp>
        <p:nvCxnSpPr>
          <p:cNvPr id="34852" name="Straight Connector 57"/>
          <p:cNvCxnSpPr>
            <a:cxnSpLocks noChangeShapeType="1"/>
            <a:endCxn id="34828" idx="0"/>
          </p:cNvCxnSpPr>
          <p:nvPr/>
        </p:nvCxnSpPr>
        <p:spPr bwMode="auto">
          <a:xfrm rot="16200000" flipH="1">
            <a:off x="819150" y="2609850"/>
            <a:ext cx="533400" cy="38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53" name="Straight Connector 59"/>
          <p:cNvCxnSpPr>
            <a:cxnSpLocks noChangeShapeType="1"/>
            <a:endCxn id="34827" idx="0"/>
          </p:cNvCxnSpPr>
          <p:nvPr/>
        </p:nvCxnSpPr>
        <p:spPr bwMode="auto">
          <a:xfrm rot="16200000" flipH="1">
            <a:off x="2190750" y="2609850"/>
            <a:ext cx="533400" cy="38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54" name="Straight Connector 61"/>
          <p:cNvCxnSpPr>
            <a:cxnSpLocks noChangeShapeType="1"/>
            <a:endCxn id="34826" idx="0"/>
          </p:cNvCxnSpPr>
          <p:nvPr/>
        </p:nvCxnSpPr>
        <p:spPr bwMode="auto">
          <a:xfrm rot="16200000" flipH="1">
            <a:off x="3638550" y="2609850"/>
            <a:ext cx="533400" cy="38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55" name="Rectangle 70"/>
          <p:cNvSpPr>
            <a:spLocks noChangeArrowheads="1"/>
          </p:cNvSpPr>
          <p:nvPr/>
        </p:nvSpPr>
        <p:spPr bwMode="auto">
          <a:xfrm>
            <a:off x="762000" y="3810000"/>
            <a:ext cx="411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/>
              <a:t>For the listing of IEEE multicast address: </a:t>
            </a:r>
            <a:r>
              <a:rPr lang="en-US" sz="800">
                <a:hlinkClick r:id="rId2"/>
              </a:rPr>
              <a:t>http://standards.ieee.org/develop/regauth/grpmac/public.html</a:t>
            </a:r>
            <a:r>
              <a:rPr lang="en-US" sz="80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BC81B-1683-4F93-81F9-E185DF6B151E}" type="datetime1">
              <a:rPr lang="en-US" smtClean="0"/>
              <a:t>10/7/2024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5211763" cy="3606800"/>
          </a:xfrm>
        </p:spPr>
        <p:txBody>
          <a:bodyPr/>
          <a:lstStyle/>
          <a:p>
            <a:pPr marL="224483" indent="-224483" eaLnBrk="1" hangingPunct="1">
              <a:defRPr/>
            </a:pPr>
            <a:r>
              <a:rPr lang="en-US" sz="1200" dirty="0">
                <a:solidFill>
                  <a:srgbClr val="FF0000"/>
                </a:solidFill>
              </a:rPr>
              <a:t>Framing</a:t>
            </a:r>
            <a:r>
              <a:rPr lang="en-US" sz="1200" dirty="0"/>
              <a:t> </a:t>
            </a:r>
          </a:p>
          <a:p>
            <a:pPr marL="486380" lvl="1" indent="-187069" eaLnBrk="1" hangingPunct="1">
              <a:defRPr/>
            </a:pPr>
            <a:r>
              <a:rPr lang="en-US" sz="1200" dirty="0"/>
              <a:t>the structure added to a sequence of bits or bytes that allows a sender and receiver to agree on the exact format of the message</a:t>
            </a:r>
          </a:p>
          <a:p>
            <a:pPr marL="224483" indent="-224483" eaLnBrk="1" hangingPunct="1">
              <a:defRPr/>
            </a:pPr>
            <a:r>
              <a:rPr lang="en-US" sz="1200" dirty="0"/>
              <a:t>In a packet-switched network, each frame corresponds to a packet</a:t>
            </a:r>
          </a:p>
          <a:p>
            <a:pPr marL="224483" indent="-224483" eaLnBrk="1" hangingPunct="1">
              <a:defRPr/>
            </a:pPr>
            <a:r>
              <a:rPr lang="en-US" sz="1200" dirty="0"/>
              <a:t>A frame consists of two conceptual parts:</a:t>
            </a:r>
          </a:p>
          <a:p>
            <a:pPr marL="486380" lvl="1" indent="-187069" eaLnBrk="1" hangingPunct="1">
              <a:defRPr/>
            </a:pPr>
            <a:r>
              <a:rPr lang="en-US" sz="1200" dirty="0">
                <a:solidFill>
                  <a:srgbClr val="FF0000"/>
                </a:solidFill>
              </a:rPr>
              <a:t>Header</a:t>
            </a:r>
            <a:r>
              <a:rPr lang="en-US" sz="1200" dirty="0"/>
              <a:t> that contains </a:t>
            </a:r>
            <a:r>
              <a:rPr lang="en-US" sz="1200" dirty="0">
                <a:solidFill>
                  <a:srgbClr val="FF0000"/>
                </a:solidFill>
              </a:rPr>
              <a:t>metadata</a:t>
            </a:r>
            <a:r>
              <a:rPr lang="en-US" sz="1200" dirty="0"/>
              <a:t>, such as an address</a:t>
            </a:r>
          </a:p>
          <a:p>
            <a:pPr marL="748277" lvl="2" indent="-149656" eaLnBrk="1" hangingPunct="1">
              <a:defRPr/>
            </a:pPr>
            <a:r>
              <a:rPr lang="en-US" sz="1100" dirty="0"/>
              <a:t>Information used to process the frame</a:t>
            </a:r>
          </a:p>
          <a:p>
            <a:pPr marL="486380" lvl="1" indent="-187069" eaLnBrk="1" hangingPunct="1">
              <a:defRPr/>
            </a:pPr>
            <a:r>
              <a:rPr lang="en-US" sz="1200" dirty="0">
                <a:solidFill>
                  <a:srgbClr val="FF0000"/>
                </a:solidFill>
              </a:rPr>
              <a:t>Payload</a:t>
            </a:r>
            <a:r>
              <a:rPr lang="en-US" sz="1200" dirty="0"/>
              <a:t> that contains the data being sent</a:t>
            </a:r>
          </a:p>
          <a:p>
            <a:pPr marL="748277" lvl="2" indent="-149656" eaLnBrk="1" hangingPunct="1">
              <a:defRPr/>
            </a:pPr>
            <a:r>
              <a:rPr lang="en-US" sz="1100" dirty="0"/>
              <a:t>The message being sent</a:t>
            </a:r>
          </a:p>
          <a:p>
            <a:pPr marL="598621" lvl="2" indent="0" eaLnBrk="1" hangingPunct="1">
              <a:buNone/>
              <a:defRPr/>
            </a:pPr>
            <a:endParaRPr lang="en-US" sz="1100" dirty="0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4770573-4D32-4BDE-ABAC-84481467B53E}" type="slidenum">
              <a:rPr lang="en-US" sz="600" smtClean="0"/>
              <a:pPr eaLnBrk="1" hangingPunct="1"/>
              <a:t>33</a:t>
            </a:fld>
            <a:endParaRPr lang="en-US" sz="60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27000"/>
            <a:ext cx="5213350" cy="711200"/>
          </a:xfrm>
        </p:spPr>
        <p:txBody>
          <a:bodyPr/>
          <a:lstStyle/>
          <a:p>
            <a:pPr eaLnBrk="1" hangingPunct="1"/>
            <a:r>
              <a:rPr lang="en-US" dirty="0"/>
              <a:t>Frames and Framing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EAA301-10BE-4695-80B5-7A9F538F9220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5211763" cy="1447800"/>
          </a:xfrm>
        </p:spPr>
        <p:txBody>
          <a:bodyPr/>
          <a:lstStyle/>
          <a:p>
            <a:pPr eaLnBrk="1" hangingPunct="1"/>
            <a:r>
              <a:rPr lang="en-US" sz="1200" dirty="0"/>
              <a:t>A message is </a:t>
            </a:r>
            <a:r>
              <a:rPr lang="en-US" sz="1200" dirty="0">
                <a:solidFill>
                  <a:srgbClr val="FF0000"/>
                </a:solidFill>
              </a:rPr>
              <a:t>opaque </a:t>
            </a:r>
          </a:p>
          <a:p>
            <a:pPr lvl="1" eaLnBrk="1" hangingPunct="1"/>
            <a:r>
              <a:rPr lang="en-US" sz="1100" dirty="0"/>
              <a:t>The network only examines the frame header</a:t>
            </a:r>
          </a:p>
          <a:p>
            <a:pPr lvl="1" eaLnBrk="1" hangingPunct="1"/>
            <a:r>
              <a:rPr lang="en-US" sz="1100" dirty="0"/>
              <a:t>The payload only meaningful to the sender and receiver</a:t>
            </a:r>
          </a:p>
          <a:p>
            <a:pPr eaLnBrk="1" hangingPunct="1"/>
            <a:r>
              <a:rPr lang="en-US" sz="1200" dirty="0"/>
              <a:t>Some technologies </a:t>
            </a:r>
            <a:r>
              <a:rPr lang="en-US" sz="1200" dirty="0">
                <a:solidFill>
                  <a:srgbClr val="FF3300"/>
                </a:solidFill>
              </a:rPr>
              <a:t>delineate</a:t>
            </a:r>
            <a:r>
              <a:rPr lang="en-US" sz="1200" dirty="0"/>
              <a:t> each frame by sending a short </a:t>
            </a:r>
            <a:r>
              <a:rPr lang="en-US" sz="1200" dirty="0">
                <a:solidFill>
                  <a:srgbClr val="FF0000"/>
                </a:solidFill>
              </a:rPr>
              <a:t>prelude</a:t>
            </a:r>
            <a:r>
              <a:rPr lang="en-US" sz="1200" dirty="0"/>
              <a:t> before the frame and a short </a:t>
            </a:r>
            <a:r>
              <a:rPr lang="en-US" sz="1200" dirty="0">
                <a:solidFill>
                  <a:srgbClr val="FF0000"/>
                </a:solidFill>
              </a:rPr>
              <a:t>postlude</a:t>
            </a:r>
            <a:r>
              <a:rPr lang="en-US" sz="1200" dirty="0"/>
              <a:t> after it</a:t>
            </a:r>
          </a:p>
          <a:p>
            <a:pPr eaLnBrk="1" hangingPunct="1"/>
            <a:endParaRPr lang="en-US" sz="1200" dirty="0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5CB9547-55B0-417F-AE09-32611C15DC8F}" type="slidenum">
              <a:rPr lang="en-US" sz="600" smtClean="0"/>
              <a:pPr eaLnBrk="1" hangingPunct="1"/>
              <a:t>34</a:t>
            </a:fld>
            <a:endParaRPr lang="en-US" sz="6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27000"/>
            <a:ext cx="5213350" cy="711200"/>
          </a:xfrm>
        </p:spPr>
        <p:txBody>
          <a:bodyPr/>
          <a:lstStyle/>
          <a:p>
            <a:pPr eaLnBrk="1" hangingPunct="1"/>
            <a:r>
              <a:rPr lang="en-US" dirty="0"/>
              <a:t>Frames and Framing    </a:t>
            </a: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" b="45238"/>
          <a:stretch>
            <a:fillRect/>
          </a:stretch>
        </p:blipFill>
        <p:spPr bwMode="auto">
          <a:xfrm>
            <a:off x="147638" y="2692400"/>
            <a:ext cx="5297487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D66B20-26C8-423F-B70E-1A43178A30D4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1676400"/>
          </a:xfrm>
        </p:spPr>
        <p:txBody>
          <a:bodyPr/>
          <a:lstStyle/>
          <a:p>
            <a:pPr eaLnBrk="1" hangingPunct="1"/>
            <a:r>
              <a:rPr lang="en-US" sz="1200" dirty="0"/>
              <a:t>Assume that a packet header consists of </a:t>
            </a:r>
            <a:r>
              <a:rPr lang="en-US" sz="1200" dirty="0">
                <a:solidFill>
                  <a:srgbClr val="FF0000"/>
                </a:solidFill>
              </a:rPr>
              <a:t>6 </a:t>
            </a:r>
            <a:r>
              <a:rPr lang="en-US" sz="1200" dirty="0"/>
              <a:t>bytes</a:t>
            </a:r>
          </a:p>
          <a:p>
            <a:pPr lvl="1" eaLnBrk="1" hangingPunct="1"/>
            <a:r>
              <a:rPr lang="en-US" sz="1100" dirty="0"/>
              <a:t>the payload consists of an arbitrary number of bytes</a:t>
            </a:r>
          </a:p>
          <a:p>
            <a:pPr eaLnBrk="1" hangingPunct="1"/>
            <a:r>
              <a:rPr lang="en-US" sz="1200" dirty="0"/>
              <a:t>We can use ASCII character set to specify:</a:t>
            </a:r>
          </a:p>
          <a:p>
            <a:pPr lvl="1" eaLnBrk="1" hangingPunct="1"/>
            <a:r>
              <a:rPr lang="en-US" sz="1100" dirty="0"/>
              <a:t>Beginning: the Start Of Header (</a:t>
            </a:r>
            <a:r>
              <a:rPr lang="en-US" sz="1100" dirty="0">
                <a:solidFill>
                  <a:srgbClr val="FF0000"/>
                </a:solidFill>
              </a:rPr>
              <a:t>SOH</a:t>
            </a:r>
            <a:r>
              <a:rPr lang="en-US" sz="1100" dirty="0"/>
              <a:t>) character</a:t>
            </a:r>
          </a:p>
          <a:p>
            <a:pPr lvl="1" eaLnBrk="1" hangingPunct="1"/>
            <a:r>
              <a:rPr lang="en-US" sz="1100" dirty="0"/>
              <a:t>End: the End Of Transmission (</a:t>
            </a:r>
            <a:r>
              <a:rPr lang="en-US" sz="1100" dirty="0">
                <a:solidFill>
                  <a:srgbClr val="FF0000"/>
                </a:solidFill>
              </a:rPr>
              <a:t>EOT</a:t>
            </a:r>
            <a:r>
              <a:rPr lang="en-US" sz="1100" dirty="0"/>
              <a:t>) character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7D39683-D4A8-4833-89FB-9D34307E7F78}" type="slidenum">
              <a:rPr lang="en-US" sz="600" smtClean="0"/>
              <a:pPr eaLnBrk="1" hangingPunct="1"/>
              <a:t>35</a:t>
            </a:fld>
            <a:endParaRPr lang="en-US" sz="6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27000"/>
            <a:ext cx="5213350" cy="711200"/>
          </a:xfrm>
        </p:spPr>
        <p:txBody>
          <a:bodyPr/>
          <a:lstStyle/>
          <a:p>
            <a:pPr eaLnBrk="1" hangingPunct="1"/>
            <a:r>
              <a:rPr lang="en-US" dirty="0"/>
              <a:t>Frames and Framing    </a:t>
            </a: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2" b="6152"/>
          <a:stretch>
            <a:fillRect/>
          </a:stretch>
        </p:blipFill>
        <p:spPr bwMode="auto">
          <a:xfrm>
            <a:off x="0" y="2489200"/>
            <a:ext cx="5494338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F57F6D-F1EA-4209-8703-680782C382C3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2209800"/>
          </a:xfrm>
        </p:spPr>
        <p:txBody>
          <a:bodyPr/>
          <a:lstStyle/>
          <a:p>
            <a:pPr eaLnBrk="1" hangingPunct="1"/>
            <a:r>
              <a:rPr lang="en-US" sz="1400"/>
              <a:t>In the ASCII character set</a:t>
            </a:r>
          </a:p>
          <a:p>
            <a:pPr lvl="1" eaLnBrk="1" hangingPunct="1"/>
            <a:r>
              <a:rPr lang="en-US" sz="1200"/>
              <a:t>SOH has hexadecimal value </a:t>
            </a:r>
            <a:r>
              <a:rPr lang="en-US" sz="1200">
                <a:solidFill>
                  <a:srgbClr val="FF0000"/>
                </a:solidFill>
              </a:rPr>
              <a:t>201</a:t>
            </a:r>
            <a:endParaRPr lang="en-US" sz="1200"/>
          </a:p>
          <a:p>
            <a:pPr lvl="1" eaLnBrk="1" hangingPunct="1"/>
            <a:r>
              <a:rPr lang="en-US" sz="1200"/>
              <a:t>EOT has the hexadecimal value </a:t>
            </a:r>
            <a:r>
              <a:rPr lang="en-US" sz="1200">
                <a:solidFill>
                  <a:srgbClr val="FF0000"/>
                </a:solidFill>
              </a:rPr>
              <a:t>204</a:t>
            </a:r>
          </a:p>
          <a:p>
            <a:pPr eaLnBrk="1" hangingPunct="1"/>
            <a:r>
              <a:rPr lang="en-US" sz="1400"/>
              <a:t>An important question arises</a:t>
            </a:r>
          </a:p>
          <a:p>
            <a:pPr lvl="1" eaLnBrk="1" hangingPunct="1"/>
            <a:r>
              <a:rPr lang="en-US" sz="1200"/>
              <a:t>what happens if the payload of a frame includes one or more bytes with value</a:t>
            </a:r>
            <a:r>
              <a:rPr lang="en-US" sz="1200">
                <a:solidFill>
                  <a:srgbClr val="FF0000"/>
                </a:solidFill>
              </a:rPr>
              <a:t> 201 </a:t>
            </a:r>
            <a:r>
              <a:rPr lang="en-US" sz="1200"/>
              <a:t>or </a:t>
            </a:r>
            <a:r>
              <a:rPr lang="en-US" sz="1200">
                <a:solidFill>
                  <a:srgbClr val="FF0000"/>
                </a:solidFill>
              </a:rPr>
              <a:t>204</a:t>
            </a:r>
            <a:r>
              <a:rPr lang="en-US" sz="1200"/>
              <a:t>?</a:t>
            </a:r>
          </a:p>
          <a:p>
            <a:pPr eaLnBrk="1" hangingPunct="1"/>
            <a:r>
              <a:rPr lang="en-US" sz="1400"/>
              <a:t>The answer lies in a technique known as </a:t>
            </a:r>
            <a:r>
              <a:rPr lang="en-US" sz="1400">
                <a:solidFill>
                  <a:srgbClr val="FF0000"/>
                </a:solidFill>
              </a:rPr>
              <a:t>byte stuffing </a:t>
            </a:r>
          </a:p>
          <a:p>
            <a:pPr lvl="1" eaLnBrk="1" hangingPunct="1"/>
            <a:r>
              <a:rPr lang="en-US" sz="1200"/>
              <a:t>that allows transmission of arbitrary data without confusion</a:t>
            </a:r>
          </a:p>
          <a:p>
            <a:pPr eaLnBrk="1" hangingPunct="1">
              <a:buFontTx/>
              <a:buNone/>
            </a:pPr>
            <a:r>
              <a:rPr lang="en-US" sz="1400"/>
              <a:t> </a:t>
            </a:r>
          </a:p>
          <a:p>
            <a:pPr eaLnBrk="1" hangingPunct="1"/>
            <a:endParaRPr lang="en-US" sz="1400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CC466C5-9AEA-4C1A-8B2A-92B385252606}" type="slidenum">
              <a:rPr lang="en-US" sz="600" smtClean="0"/>
              <a:pPr eaLnBrk="1" hangingPunct="1"/>
              <a:t>36</a:t>
            </a:fld>
            <a:endParaRPr lang="en-US" sz="6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27000"/>
            <a:ext cx="5213350" cy="71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Byte and Bit Stuffing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D3AD5-1294-43B3-A185-DA442007848D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3454400"/>
          </a:xfrm>
        </p:spPr>
        <p:txBody>
          <a:bodyPr/>
          <a:lstStyle/>
          <a:p>
            <a:pPr eaLnBrk="1" hangingPunct="1"/>
            <a:r>
              <a:rPr lang="en-US" sz="1200" dirty="0"/>
              <a:t>To distinguish data from control information</a:t>
            </a:r>
          </a:p>
          <a:p>
            <a:pPr lvl="1" eaLnBrk="1" hangingPunct="1"/>
            <a:r>
              <a:rPr lang="en-US" sz="1100" dirty="0"/>
              <a:t>Sender replaces each control byte with a sequence</a:t>
            </a:r>
          </a:p>
          <a:p>
            <a:pPr lvl="1" eaLnBrk="1" hangingPunct="1"/>
            <a:r>
              <a:rPr lang="en-US" sz="1100" dirty="0"/>
              <a:t>Receiver replaces the sequence with the original one</a:t>
            </a:r>
          </a:p>
          <a:p>
            <a:pPr lvl="1" eaLnBrk="1" hangingPunct="1"/>
            <a:r>
              <a:rPr lang="en-US" sz="1100" dirty="0"/>
              <a:t>the underlying system never confuses data with control information</a:t>
            </a:r>
          </a:p>
          <a:p>
            <a:pPr eaLnBrk="1" hangingPunct="1"/>
            <a:r>
              <a:rPr lang="en-US" sz="1200" dirty="0"/>
              <a:t>Known as byte stuffing</a:t>
            </a:r>
          </a:p>
          <a:p>
            <a:pPr lvl="1" eaLnBrk="1" hangingPunct="1"/>
            <a:r>
              <a:rPr lang="en-US" sz="1100" dirty="0"/>
              <a:t>the terms </a:t>
            </a:r>
            <a:r>
              <a:rPr lang="en-US" sz="1100" dirty="0">
                <a:solidFill>
                  <a:srgbClr val="FF0000"/>
                </a:solidFill>
              </a:rPr>
              <a:t>data stuffing </a:t>
            </a:r>
            <a:r>
              <a:rPr lang="en-US" sz="1100" dirty="0"/>
              <a:t>and </a:t>
            </a:r>
            <a:r>
              <a:rPr lang="en-US" sz="1100" dirty="0">
                <a:solidFill>
                  <a:srgbClr val="FF0000"/>
                </a:solidFill>
              </a:rPr>
              <a:t>character stuffing </a:t>
            </a:r>
            <a:r>
              <a:rPr lang="en-US" sz="1100" dirty="0"/>
              <a:t>are sometimes used</a:t>
            </a:r>
          </a:p>
          <a:p>
            <a:pPr eaLnBrk="1" hangingPunct="1"/>
            <a:r>
              <a:rPr lang="en-US" sz="1200" dirty="0"/>
              <a:t>A related technique used with systems that transfer a bit stream is known as </a:t>
            </a:r>
            <a:r>
              <a:rPr lang="en-US" sz="1200" dirty="0">
                <a:solidFill>
                  <a:srgbClr val="FF0000"/>
                </a:solidFill>
              </a:rPr>
              <a:t>bit stuffing</a:t>
            </a:r>
            <a:endParaRPr lang="en-US" sz="1200" dirty="0"/>
          </a:p>
          <a:p>
            <a:pPr eaLnBrk="1" hangingPunct="1"/>
            <a:endParaRPr lang="en-US" sz="1200" dirty="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B051B5D-760F-4C1D-AE02-D4FC51107855}" type="slidenum">
              <a:rPr lang="en-US" sz="600" smtClean="0"/>
              <a:pPr eaLnBrk="1" hangingPunct="1"/>
              <a:t>37</a:t>
            </a:fld>
            <a:endParaRPr lang="en-US" sz="60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27000"/>
            <a:ext cx="5213350" cy="71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Byte and Bit Stuffing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039611-74BE-4108-B377-D880D67D099A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3454400"/>
          </a:xfrm>
        </p:spPr>
        <p:txBody>
          <a:bodyPr/>
          <a:lstStyle/>
          <a:p>
            <a:pPr marL="224483" indent="-224483" eaLnBrk="1" hangingPunct="1">
              <a:defRPr/>
            </a:pPr>
            <a:r>
              <a:rPr lang="en-US" sz="1200" dirty="0">
                <a:solidFill>
                  <a:srgbClr val="FF0000"/>
                </a:solidFill>
              </a:rPr>
              <a:t>SOH</a:t>
            </a:r>
            <a:r>
              <a:rPr lang="en-US" sz="1200" dirty="0"/>
              <a:t> and </a:t>
            </a:r>
            <a:r>
              <a:rPr lang="en-US" sz="1200" dirty="0">
                <a:solidFill>
                  <a:srgbClr val="FF0000"/>
                </a:solidFill>
              </a:rPr>
              <a:t>EOT</a:t>
            </a:r>
            <a:r>
              <a:rPr lang="en-US" sz="1200" dirty="0"/>
              <a:t> must not appear in the payload (reserved)</a:t>
            </a:r>
          </a:p>
          <a:p>
            <a:pPr marL="224483" indent="-224483" eaLnBrk="1" hangingPunct="1">
              <a:defRPr/>
            </a:pPr>
            <a:r>
              <a:rPr lang="en-US" sz="1200" dirty="0"/>
              <a:t>Byte stuffing reserves a third character to represent reserved characters in the data</a:t>
            </a:r>
          </a:p>
          <a:p>
            <a:pPr marL="486380" lvl="1" indent="-187069" eaLnBrk="1" hangingPunct="1">
              <a:defRPr/>
            </a:pPr>
            <a:r>
              <a:rPr lang="en-US" sz="1100" dirty="0"/>
              <a:t>E.g., the ASCII character</a:t>
            </a:r>
            <a:r>
              <a:rPr lang="en-US" sz="1100" dirty="0">
                <a:solidFill>
                  <a:srgbClr val="FF0000"/>
                </a:solidFill>
              </a:rPr>
              <a:t> ESC </a:t>
            </a:r>
            <a:r>
              <a:rPr lang="en-US" sz="1100" dirty="0"/>
              <a:t>may be used as the third character</a:t>
            </a:r>
          </a:p>
          <a:p>
            <a:pPr marL="486380" lvl="1" indent="-187069" eaLnBrk="1" hangingPunct="1">
              <a:defRPr/>
            </a:pPr>
            <a:r>
              <a:rPr lang="en-US" sz="1100" dirty="0"/>
              <a:t>Each occurrence of the reserved &lt;- replaced by two character sequence</a:t>
            </a:r>
            <a:endParaRPr lang="en-US" sz="1050" dirty="0"/>
          </a:p>
          <a:p>
            <a:pPr marL="224483" indent="-224483" eaLnBrk="1" hangingPunct="1">
              <a:defRPr/>
            </a:pPr>
            <a:r>
              <a:rPr lang="en-US" sz="1200" dirty="0"/>
              <a:t>One possible mapping can be:</a:t>
            </a:r>
          </a:p>
          <a:p>
            <a:pPr marL="224483" indent="-224483" eaLnBrk="1" hangingPunct="1">
              <a:defRPr/>
            </a:pPr>
            <a:endParaRPr lang="en-US" sz="1200" dirty="0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486B44A-FFF5-412A-B0FA-ED8A1807966F}" type="slidenum">
              <a:rPr lang="en-US" sz="600" smtClean="0"/>
              <a:pPr eaLnBrk="1" hangingPunct="1"/>
              <a:t>38</a:t>
            </a:fld>
            <a:endParaRPr lang="en-US" sz="60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27000"/>
            <a:ext cx="5213350" cy="71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Byte and Bit Stuffing</a:t>
            </a: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" b="50000"/>
          <a:stretch>
            <a:fillRect/>
          </a:stretch>
        </p:blipFill>
        <p:spPr bwMode="auto">
          <a:xfrm>
            <a:off x="381000" y="2743200"/>
            <a:ext cx="4206875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7706DE-F734-444D-ADC8-FEE0C9E0640C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3454400"/>
          </a:xfrm>
        </p:spPr>
        <p:txBody>
          <a:bodyPr/>
          <a:lstStyle/>
          <a:p>
            <a:pPr eaLnBrk="1" hangingPunct="1"/>
            <a:r>
              <a:rPr lang="en-US" sz="1400"/>
              <a:t>As the figure specifies</a:t>
            </a:r>
          </a:p>
          <a:p>
            <a:pPr lvl="1" eaLnBrk="1" hangingPunct="1"/>
            <a:r>
              <a:rPr lang="en-US" sz="1200"/>
              <a:t>the sender replaces each occurrence of</a:t>
            </a:r>
            <a:r>
              <a:rPr lang="en-US" sz="1200">
                <a:solidFill>
                  <a:srgbClr val="FF0000"/>
                </a:solidFill>
              </a:rPr>
              <a:t> SOH </a:t>
            </a:r>
            <a:r>
              <a:rPr lang="en-US" sz="1200"/>
              <a:t>by the two characters </a:t>
            </a:r>
            <a:r>
              <a:rPr lang="en-US" sz="1200">
                <a:solidFill>
                  <a:srgbClr val="FF0000"/>
                </a:solidFill>
              </a:rPr>
              <a:t>ESC + A</a:t>
            </a:r>
          </a:p>
          <a:p>
            <a:pPr lvl="1" eaLnBrk="1" hangingPunct="1"/>
            <a:r>
              <a:rPr lang="en-US" sz="1200"/>
              <a:t>each occurrence of </a:t>
            </a:r>
            <a:r>
              <a:rPr lang="en-US" sz="1200">
                <a:solidFill>
                  <a:srgbClr val="FF0000"/>
                </a:solidFill>
              </a:rPr>
              <a:t>EOT</a:t>
            </a:r>
            <a:r>
              <a:rPr lang="en-US" sz="1200"/>
              <a:t> by the characters </a:t>
            </a:r>
            <a:r>
              <a:rPr lang="en-US" sz="1200">
                <a:solidFill>
                  <a:srgbClr val="FF0000"/>
                </a:solidFill>
              </a:rPr>
              <a:t>ESC + B</a:t>
            </a:r>
          </a:p>
          <a:p>
            <a:pPr lvl="1" eaLnBrk="1" hangingPunct="1"/>
            <a:r>
              <a:rPr lang="en-US" sz="1200"/>
              <a:t>and each occurrence of </a:t>
            </a:r>
            <a:r>
              <a:rPr lang="en-US" sz="1200">
                <a:solidFill>
                  <a:srgbClr val="FF3300"/>
                </a:solidFill>
              </a:rPr>
              <a:t>ESC</a:t>
            </a:r>
            <a:r>
              <a:rPr lang="en-US" sz="1200"/>
              <a:t> by the two characters </a:t>
            </a:r>
            <a:r>
              <a:rPr lang="en-US" sz="1200">
                <a:solidFill>
                  <a:srgbClr val="FF0000"/>
                </a:solidFill>
              </a:rPr>
              <a:t>ESC + C</a:t>
            </a:r>
          </a:p>
          <a:p>
            <a:pPr eaLnBrk="1" hangingPunct="1"/>
            <a:r>
              <a:rPr lang="en-US" sz="1400"/>
              <a:t>A receiver reverses the mapping </a:t>
            </a:r>
          </a:p>
          <a:p>
            <a:pPr lvl="1" eaLnBrk="1" hangingPunct="1"/>
            <a:r>
              <a:rPr lang="en-US" sz="1200"/>
              <a:t>by looking for </a:t>
            </a:r>
            <a:r>
              <a:rPr lang="en-US" sz="1200">
                <a:solidFill>
                  <a:srgbClr val="FF3300"/>
                </a:solidFill>
              </a:rPr>
              <a:t>ESC</a:t>
            </a:r>
            <a:r>
              <a:rPr lang="en-US" sz="1200"/>
              <a:t> followed by one of </a:t>
            </a:r>
            <a:r>
              <a:rPr lang="en-US" sz="1200">
                <a:solidFill>
                  <a:srgbClr val="FF3300"/>
                </a:solidFill>
              </a:rPr>
              <a:t>A, B,</a:t>
            </a:r>
            <a:r>
              <a:rPr lang="en-US" sz="1200"/>
              <a:t> or </a:t>
            </a:r>
            <a:r>
              <a:rPr lang="en-US" sz="1200">
                <a:solidFill>
                  <a:srgbClr val="FF3300"/>
                </a:solidFill>
              </a:rPr>
              <a:t>C</a:t>
            </a:r>
            <a:r>
              <a:rPr lang="en-US" sz="1200"/>
              <a:t> and replacing the</a:t>
            </a:r>
            <a:r>
              <a:rPr lang="en-US" sz="1200">
                <a:solidFill>
                  <a:srgbClr val="FF3300"/>
                </a:solidFill>
              </a:rPr>
              <a:t> 2</a:t>
            </a:r>
            <a:r>
              <a:rPr lang="en-US" sz="1200"/>
              <a:t>-character combination with the appropriate single character</a:t>
            </a:r>
          </a:p>
          <a:p>
            <a:pPr eaLnBrk="1" hangingPunct="1"/>
            <a:r>
              <a:rPr lang="en-US" sz="1400"/>
              <a:t>Figure 13.13 shows an example payload and the same payload after byte stuffing has occurred</a:t>
            </a:r>
          </a:p>
          <a:p>
            <a:pPr lvl="1" eaLnBrk="1" hangingPunct="1"/>
            <a:r>
              <a:rPr lang="en-US" sz="1200"/>
              <a:t>Note that once byte stuffing has been performed, neither </a:t>
            </a:r>
            <a:r>
              <a:rPr lang="en-US" sz="1200">
                <a:solidFill>
                  <a:srgbClr val="FF3300"/>
                </a:solidFill>
              </a:rPr>
              <a:t>SOH </a:t>
            </a:r>
            <a:r>
              <a:rPr lang="en-US" sz="1200"/>
              <a:t>nor </a:t>
            </a:r>
            <a:r>
              <a:rPr lang="en-US" sz="1200">
                <a:solidFill>
                  <a:srgbClr val="FF3300"/>
                </a:solidFill>
              </a:rPr>
              <a:t>EOT</a:t>
            </a:r>
            <a:r>
              <a:rPr lang="en-US" sz="1200"/>
              <a:t> appears anywhere in the payload</a:t>
            </a:r>
          </a:p>
          <a:p>
            <a:pPr eaLnBrk="1" hangingPunct="1"/>
            <a:endParaRPr lang="en-US" sz="1400"/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940C6A9-6221-4793-B4FF-FAA88ACE2FF3}" type="slidenum">
              <a:rPr lang="en-US" sz="600" smtClean="0"/>
              <a:pPr eaLnBrk="1" hangingPunct="1"/>
              <a:t>39</a:t>
            </a:fld>
            <a:endParaRPr lang="en-US" sz="60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27000"/>
            <a:ext cx="5213350" cy="71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Byte and Bit Stuffing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C8608-56B2-4660-92CE-08033E6B820A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3048000"/>
          </a:xfrm>
        </p:spPr>
        <p:txBody>
          <a:bodyPr/>
          <a:lstStyle/>
          <a:p>
            <a:pPr marL="224483" indent="-224483" eaLnBrk="1" hangingPunct="1">
              <a:defRPr/>
            </a:pPr>
            <a:r>
              <a:rPr lang="en-US" sz="1600" dirty="0"/>
              <a:t>Three general properties:</a:t>
            </a:r>
          </a:p>
          <a:p>
            <a:pPr marL="486380" lvl="1" indent="-187069" eaLnBrk="1" hangingPunct="1">
              <a:defRPr/>
            </a:pPr>
            <a:r>
              <a:rPr lang="en-US" sz="1400" dirty="0"/>
              <a:t>Point-to-point communication</a:t>
            </a:r>
            <a:endParaRPr lang="en-US" sz="1200" dirty="0"/>
          </a:p>
          <a:p>
            <a:pPr marL="486380" lvl="1" indent="-187069" eaLnBrk="1" hangingPunct="1">
              <a:defRPr/>
            </a:pPr>
            <a:r>
              <a:rPr lang="en-US" sz="1400" dirty="0"/>
              <a:t>Three-steps:</a:t>
            </a:r>
          </a:p>
          <a:p>
            <a:pPr marL="748318" lvl="2" indent="-187069" eaLnBrk="1" hangingPunct="1">
              <a:defRPr/>
            </a:pPr>
            <a:r>
              <a:rPr lang="en-US" sz="1200" dirty="0"/>
              <a:t>circuit creation, use, and termination</a:t>
            </a:r>
          </a:p>
          <a:p>
            <a:pPr marL="748277" lvl="2" indent="-149656" eaLnBrk="1" hangingPunct="1">
              <a:defRPr/>
            </a:pPr>
            <a:r>
              <a:rPr lang="en-US" sz="1200" dirty="0">
                <a:solidFill>
                  <a:srgbClr val="FF3300"/>
                </a:solidFill>
              </a:rPr>
              <a:t>switched </a:t>
            </a:r>
            <a:r>
              <a:rPr lang="en-US" sz="1200" dirty="0"/>
              <a:t> or </a:t>
            </a:r>
            <a:r>
              <a:rPr lang="en-US" sz="1200" dirty="0">
                <a:solidFill>
                  <a:srgbClr val="FF3300"/>
                </a:solidFill>
              </a:rPr>
              <a:t>permanent</a:t>
            </a:r>
          </a:p>
          <a:p>
            <a:pPr marL="486380" lvl="1" indent="-187069" eaLnBrk="1" hangingPunct="1">
              <a:defRPr/>
            </a:pPr>
            <a:r>
              <a:rPr lang="en-US" sz="1400" dirty="0"/>
              <a:t>Performance equivalent to an isolated physical path</a:t>
            </a:r>
          </a:p>
          <a:p>
            <a:pPr marL="748277" lvl="2" indent="-149656" eaLnBrk="1" hangingPunct="1">
              <a:defRPr/>
            </a:pPr>
            <a:r>
              <a:rPr lang="en-US" sz="1200" dirty="0"/>
              <a:t>Established communication not affected by other</a:t>
            </a:r>
          </a:p>
          <a:p>
            <a:pPr marL="748277" lvl="2" indent="-149656" eaLnBrk="1" hangingPunct="1">
              <a:defRPr/>
            </a:pPr>
            <a:r>
              <a:rPr lang="en-US" sz="1200" dirty="0"/>
              <a:t>circuit switching must provide the </a:t>
            </a:r>
            <a:r>
              <a:rPr lang="en-US" sz="1200" dirty="0">
                <a:solidFill>
                  <a:srgbClr val="FF3300"/>
                </a:solidFill>
              </a:rPr>
              <a:t>illusion</a:t>
            </a:r>
            <a:r>
              <a:rPr lang="en-US" sz="1200" dirty="0"/>
              <a:t> of an isolated path</a:t>
            </a:r>
          </a:p>
          <a:p>
            <a:pPr marL="224483" indent="-224483" eaLnBrk="1" hangingPunct="1">
              <a:defRPr/>
            </a:pPr>
            <a:endParaRPr lang="en-US" sz="1400" dirty="0"/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D5340AF-A161-40C4-95AC-10B82087CE70}" type="slidenum">
              <a:rPr lang="en-US" sz="600" smtClean="0"/>
              <a:pPr eaLnBrk="1" hangingPunct="1"/>
              <a:t>4</a:t>
            </a:fld>
            <a:endParaRPr lang="en-US" sz="60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Circuit Switching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A4F5C3-4BEB-431B-990E-9913B938269F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and Bit Stuffing</a:t>
            </a:r>
          </a:p>
        </p:txBody>
      </p:sp>
      <p:sp>
        <p:nvSpPr>
          <p:cNvPr id="2" name="Vertical Text Placehold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F262253-70C7-4C47-AB0D-3948294BD5F9}" type="slidenum">
              <a:rPr lang="en-US" sz="600" smtClean="0"/>
              <a:pPr eaLnBrk="1" hangingPunct="1"/>
              <a:t>40</a:t>
            </a:fld>
            <a:endParaRPr lang="en-US" sz="60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219200"/>
            <a:ext cx="49371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C3806B-D729-4B83-A34A-D303F04DE991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1066800"/>
          </a:xfrm>
        </p:spPr>
        <p:txBody>
          <a:bodyPr/>
          <a:lstStyle/>
          <a:p>
            <a:pPr eaLnBrk="1" hangingPunct="1"/>
            <a:r>
              <a:rPr lang="en-US" sz="1400" dirty="0"/>
              <a:t>A packet switching system uses statistical multiplexing </a:t>
            </a:r>
          </a:p>
          <a:p>
            <a:pPr lvl="1" eaLnBrk="1" hangingPunct="1"/>
            <a:r>
              <a:rPr lang="en-US" sz="1200" dirty="0"/>
              <a:t>multiple sources </a:t>
            </a:r>
            <a:r>
              <a:rPr lang="en-US" sz="1200" dirty="0">
                <a:solidFill>
                  <a:srgbClr val="FF0000"/>
                </a:solidFill>
              </a:rPr>
              <a:t>compete</a:t>
            </a:r>
            <a:r>
              <a:rPr lang="en-US" sz="1200" dirty="0"/>
              <a:t> for the use of shared media</a:t>
            </a:r>
          </a:p>
          <a:p>
            <a:pPr eaLnBrk="1" hangingPunct="1"/>
            <a:endParaRPr lang="en-US" sz="1400" dirty="0"/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F8331A-BE03-4BF1-B6A3-BF39DDAE90F2}" type="slidenum">
              <a:rPr lang="en-US" sz="600" smtClean="0"/>
              <a:pPr eaLnBrk="1" hangingPunct="1"/>
              <a:t>5</a:t>
            </a:fld>
            <a:endParaRPr lang="en-US" sz="60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152400"/>
            <a:ext cx="5213350" cy="71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Packet Switching    </a:t>
            </a: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67"/>
          <a:stretch>
            <a:fillRect/>
          </a:stretch>
        </p:blipFill>
        <p:spPr bwMode="auto">
          <a:xfrm>
            <a:off x="503238" y="2082800"/>
            <a:ext cx="4329112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613A23-81D0-4CA1-8C51-51681BF7C5DB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2971800"/>
          </a:xfrm>
        </p:spPr>
        <p:txBody>
          <a:bodyPr/>
          <a:lstStyle/>
          <a:p>
            <a:pPr marL="224483" indent="-224483" eaLnBrk="1" hangingPunct="1">
              <a:defRPr/>
            </a:pPr>
            <a:r>
              <a:rPr lang="en-US" sz="1400" dirty="0"/>
              <a:t>each message divided into </a:t>
            </a:r>
            <a:r>
              <a:rPr lang="en-US" sz="1400" dirty="0">
                <a:solidFill>
                  <a:srgbClr val="FF0000"/>
                </a:solidFill>
              </a:rPr>
              <a:t>packets</a:t>
            </a:r>
          </a:p>
          <a:p>
            <a:pPr marL="486380" lvl="1" indent="-187069" eaLnBrk="1" hangingPunct="1">
              <a:defRPr/>
            </a:pPr>
            <a:r>
              <a:rPr lang="en-US" sz="1200" dirty="0"/>
              <a:t>Variable size</a:t>
            </a:r>
          </a:p>
          <a:p>
            <a:pPr marL="486380" lvl="1" indent="-187069" eaLnBrk="1" hangingPunct="1">
              <a:defRPr/>
            </a:pPr>
            <a:r>
              <a:rPr lang="en-US" sz="1200" dirty="0">
                <a:solidFill>
                  <a:srgbClr val="FF0000"/>
                </a:solidFill>
              </a:rPr>
              <a:t>maximum packet size </a:t>
            </a:r>
            <a:r>
              <a:rPr lang="en-US" sz="1200" dirty="0"/>
              <a:t>for each packet-switching technology</a:t>
            </a:r>
          </a:p>
          <a:p>
            <a:pPr marL="224483" indent="-224483" eaLnBrk="1" hangingPunct="1">
              <a:defRPr/>
            </a:pPr>
            <a:r>
              <a:rPr lang="en-US" sz="1400" dirty="0"/>
              <a:t>Arbitrary, asynchronous communication</a:t>
            </a:r>
          </a:p>
          <a:p>
            <a:pPr marL="486380" lvl="1" indent="-187069" eaLnBrk="1" hangingPunct="1">
              <a:defRPr/>
            </a:pPr>
            <a:r>
              <a:rPr lang="en-US" sz="1200" dirty="0"/>
              <a:t>allows one-to-many communication</a:t>
            </a:r>
          </a:p>
          <a:p>
            <a:pPr marL="486380" lvl="1" indent="-187069" eaLnBrk="1" hangingPunct="1">
              <a:defRPr/>
            </a:pPr>
            <a:r>
              <a:rPr lang="en-US" sz="1200" dirty="0"/>
              <a:t>communication can occur at any time </a:t>
            </a:r>
            <a:endParaRPr lang="en-US" sz="1050" dirty="0"/>
          </a:p>
          <a:p>
            <a:pPr marL="224483" indent="-224483" eaLnBrk="1" hangingPunct="1">
              <a:defRPr/>
            </a:pPr>
            <a:r>
              <a:rPr lang="en-US" sz="1400" dirty="0"/>
              <a:t>No set-up required</a:t>
            </a:r>
          </a:p>
          <a:p>
            <a:pPr marL="486380" lvl="1" indent="-187069" eaLnBrk="1" hangingPunct="1">
              <a:defRPr/>
            </a:pPr>
            <a:r>
              <a:rPr lang="en-US" sz="1200" dirty="0"/>
              <a:t>system always in ready to deliver state</a:t>
            </a:r>
          </a:p>
          <a:p>
            <a:pPr marL="486380" lvl="1" indent="-187069" eaLnBrk="1" hangingPunct="1">
              <a:defRPr/>
            </a:pPr>
            <a:r>
              <a:rPr lang="en-US" sz="1200" dirty="0"/>
              <a:t>No need to notify termination</a:t>
            </a:r>
          </a:p>
          <a:p>
            <a:pPr marL="224483" indent="-224483" eaLnBrk="1" hangingPunct="1">
              <a:defRPr/>
            </a:pPr>
            <a:r>
              <a:rPr lang="en-US" sz="1400" dirty="0"/>
              <a:t>Performance varies </a:t>
            </a:r>
          </a:p>
          <a:p>
            <a:pPr marL="486420" lvl="1" indent="-224483" eaLnBrk="1" hangingPunct="1">
              <a:defRPr/>
            </a:pPr>
            <a:r>
              <a:rPr lang="en-US" sz="1200" dirty="0"/>
              <a:t>due to statistical multiplexing among packets</a:t>
            </a:r>
          </a:p>
          <a:p>
            <a:pPr marL="486380" lvl="1" indent="-187069" eaLnBrk="1" hangingPunct="1">
              <a:defRPr/>
            </a:pPr>
            <a:r>
              <a:rPr lang="en-US" sz="1200" dirty="0"/>
              <a:t>multiplexing occurs among packets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B133E48-E17D-4F81-BE8E-6354AE2F9D8F}" type="slidenum">
              <a:rPr lang="en-US" sz="600" smtClean="0"/>
              <a:pPr eaLnBrk="1" hangingPunct="1"/>
              <a:t>6</a:t>
            </a:fld>
            <a:endParaRPr lang="en-US" sz="60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5211763" cy="45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Packet Switching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F7F1AD-4800-49BC-AA09-267AA937CDE5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39800"/>
            <a:ext cx="5211763" cy="2565400"/>
          </a:xfrm>
        </p:spPr>
        <p:txBody>
          <a:bodyPr/>
          <a:lstStyle/>
          <a:p>
            <a:pPr eaLnBrk="1" hangingPunct="1"/>
            <a:r>
              <a:rPr lang="en-US" sz="1600"/>
              <a:t>Advantage: low cost due to resource sharing</a:t>
            </a:r>
          </a:p>
          <a:p>
            <a:pPr eaLnBrk="1" hangingPunct="1"/>
            <a:r>
              <a:rPr lang="en-US" sz="1600"/>
              <a:t>To provide communication among </a:t>
            </a:r>
            <a:r>
              <a:rPr lang="en-US" sz="1600">
                <a:solidFill>
                  <a:srgbClr val="FF0000"/>
                </a:solidFill>
              </a:rPr>
              <a:t>N</a:t>
            </a:r>
            <a:r>
              <a:rPr lang="en-US" sz="1600"/>
              <a:t> computers</a:t>
            </a:r>
          </a:p>
          <a:p>
            <a:pPr lvl="1" eaLnBrk="1" hangingPunct="1"/>
            <a:r>
              <a:rPr lang="en-US" sz="1400"/>
              <a:t>With a circuit-switched network </a:t>
            </a:r>
          </a:p>
          <a:p>
            <a:pPr lvl="2" eaLnBrk="1" hangingPunct="1"/>
            <a:r>
              <a:rPr lang="en-US" sz="1200"/>
              <a:t>at least </a:t>
            </a:r>
            <a:r>
              <a:rPr lang="en-US" sz="1200">
                <a:solidFill>
                  <a:srgbClr val="FF0000"/>
                </a:solidFill>
              </a:rPr>
              <a:t>N/2</a:t>
            </a:r>
            <a:r>
              <a:rPr lang="en-US" sz="1200"/>
              <a:t> independent paths</a:t>
            </a:r>
          </a:p>
          <a:p>
            <a:pPr lvl="1" eaLnBrk="1" hangingPunct="1"/>
            <a:r>
              <a:rPr lang="en-US" sz="1400"/>
              <a:t>With packet switching, a network must have </a:t>
            </a:r>
          </a:p>
          <a:p>
            <a:pPr lvl="2" eaLnBrk="1" hangingPunct="1"/>
            <a:r>
              <a:rPr lang="en-US" sz="1200"/>
              <a:t>Only one connection for each computer</a:t>
            </a:r>
          </a:p>
          <a:p>
            <a:pPr eaLnBrk="1" hangingPunct="1"/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D9A203F-6154-4BE2-9E7F-AD3E1784619F}" type="slidenum">
              <a:rPr lang="en-US" sz="600" smtClean="0"/>
              <a:pPr eaLnBrk="1" hangingPunct="1"/>
              <a:t>7</a:t>
            </a:fld>
            <a:endParaRPr lang="en-US" sz="60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5211763" cy="45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Packet Switching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08C0C-6DB7-45B0-B1E0-2D20322863D5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5211763" cy="1371600"/>
          </a:xfrm>
        </p:spPr>
        <p:txBody>
          <a:bodyPr/>
          <a:lstStyle/>
          <a:p>
            <a:pPr eaLnBrk="1" hangingPunct="1"/>
            <a:r>
              <a:rPr lang="en-US" sz="1400"/>
              <a:t> Packet switching technologies classified by the distance</a:t>
            </a:r>
          </a:p>
          <a:p>
            <a:pPr lvl="1" eaLnBrk="1" hangingPunct="1"/>
            <a:r>
              <a:rPr lang="en-US" sz="1200"/>
              <a:t>Short distance costs less (e.g., inside a single building)</a:t>
            </a:r>
          </a:p>
          <a:p>
            <a:pPr lvl="1" eaLnBrk="1" hangingPunct="1"/>
            <a:r>
              <a:rPr lang="en-US" sz="1200"/>
              <a:t>Long distances more expensive (e.g., across several cities)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A57729C-3D16-4EAC-9025-F0A8DE8745DB}" type="slidenum">
              <a:rPr lang="en-US" sz="600" smtClean="0"/>
              <a:pPr eaLnBrk="1" hangingPunct="1"/>
              <a:t>8</a:t>
            </a:fld>
            <a:endParaRPr lang="en-US" sz="60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76200"/>
            <a:ext cx="521335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/>
              <a:t>Local and Wide Area Packet Networks    </a:t>
            </a:r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18"/>
          <a:stretch>
            <a:fillRect/>
          </a:stretch>
        </p:blipFill>
        <p:spPr bwMode="auto">
          <a:xfrm>
            <a:off x="457200" y="2336800"/>
            <a:ext cx="4572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EDC613-7941-47FB-A501-AAA2B514F2BE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5211763" cy="3454400"/>
          </a:xfrm>
        </p:spPr>
        <p:txBody>
          <a:bodyPr/>
          <a:lstStyle/>
          <a:p>
            <a:pPr eaLnBrk="1" hangingPunct="1"/>
            <a:r>
              <a:rPr lang="en-US" sz="1400"/>
              <a:t>Each packet must have the </a:t>
            </a:r>
            <a:r>
              <a:rPr lang="en-US" sz="1400">
                <a:solidFill>
                  <a:srgbClr val="FF0000"/>
                </a:solidFill>
              </a:rPr>
              <a:t>identification</a:t>
            </a:r>
            <a:r>
              <a:rPr lang="en-US" sz="1400"/>
              <a:t> of the intended recipient</a:t>
            </a:r>
          </a:p>
          <a:p>
            <a:pPr eaLnBrk="1" hangingPunct="1"/>
            <a:r>
              <a:rPr lang="en-US" sz="1400"/>
              <a:t>Must agree on how to identify a recipient and where to place the identification in a packet</a:t>
            </a:r>
          </a:p>
          <a:p>
            <a:pPr eaLnBrk="1" hangingPunct="1"/>
            <a:r>
              <a:rPr lang="en-US" sz="1400"/>
              <a:t>Standards organizations</a:t>
            </a:r>
          </a:p>
          <a:p>
            <a:pPr lvl="1" eaLnBrk="1" hangingPunct="1"/>
            <a:r>
              <a:rPr lang="en-US" sz="1200"/>
              <a:t>Institute for Electrical and Electronic Engineers (</a:t>
            </a:r>
            <a:r>
              <a:rPr lang="en-US" sz="1200">
                <a:solidFill>
                  <a:srgbClr val="FF0000"/>
                </a:solidFill>
              </a:rPr>
              <a:t>IEEE</a:t>
            </a:r>
            <a:r>
              <a:rPr lang="en-US" sz="1200"/>
              <a:t>)</a:t>
            </a:r>
          </a:p>
          <a:p>
            <a:pPr eaLnBrk="1" hangingPunct="1"/>
            <a:r>
              <a:rPr lang="en-US" sz="1400"/>
              <a:t>In 1980, IEEE organized the  </a:t>
            </a:r>
            <a:r>
              <a:rPr lang="en-US" sz="1400">
                <a:solidFill>
                  <a:srgbClr val="FF3300"/>
                </a:solidFill>
              </a:rPr>
              <a:t>Project 802</a:t>
            </a:r>
            <a:r>
              <a:rPr lang="en-US" sz="1400"/>
              <a:t> LAN/MAN Standards Committee to produce standards for networking</a:t>
            </a:r>
          </a:p>
          <a:p>
            <a:pPr eaLnBrk="1" hangingPunct="1"/>
            <a:endParaRPr lang="en-US" sz="1400"/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EDFE784-3DEF-4B49-BEE7-EF318FAFB73B}" type="slidenum">
              <a:rPr lang="en-US" sz="600" smtClean="0"/>
              <a:pPr eaLnBrk="1" hangingPunct="1"/>
              <a:t>9</a:t>
            </a:fld>
            <a:endParaRPr lang="en-US" sz="60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5211763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 dirty="0"/>
              <a:t>Standards for Packet Format and Identification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8852EF-A704-40C3-A4B3-CFAB05368BEA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COSC350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6873</TotalTime>
  <Words>2355</Words>
  <Application>Microsoft Office PowerPoint</Application>
  <PresentationFormat>Custom</PresentationFormat>
  <Paragraphs>466</Paragraphs>
  <Slides>40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Lucida Sans Unicode</vt:lpstr>
      <vt:lpstr>Verdana</vt:lpstr>
      <vt:lpstr>Wingdings 2</vt:lpstr>
      <vt:lpstr>Wingdings 3</vt:lpstr>
      <vt:lpstr>Concourse</vt:lpstr>
      <vt:lpstr>Local Area Networks:  Packets, Frames, and Topologies</vt:lpstr>
      <vt:lpstr>Circuit Switching      </vt:lpstr>
      <vt:lpstr>Circuit Switching </vt:lpstr>
      <vt:lpstr>Circuit Switching      </vt:lpstr>
      <vt:lpstr>Packet Switching    </vt:lpstr>
      <vt:lpstr>Packet Switching    </vt:lpstr>
      <vt:lpstr>Packet Switching    </vt:lpstr>
      <vt:lpstr>Local and Wide Area Packet Networks    </vt:lpstr>
      <vt:lpstr>Standards for Packet Format and Identification    </vt:lpstr>
      <vt:lpstr>Standards for Packet Format and Identification    </vt:lpstr>
      <vt:lpstr>Standards for Packet Format and Identification </vt:lpstr>
      <vt:lpstr>IEEE 802 Model and Standards    </vt:lpstr>
      <vt:lpstr>IEEE 802 Model and Standards    </vt:lpstr>
      <vt:lpstr>PowerPoint Presentation</vt:lpstr>
      <vt:lpstr>PowerPoint Presentation</vt:lpstr>
      <vt:lpstr>Point-to-Point and Multi-Access Networks    </vt:lpstr>
      <vt:lpstr>LAN Topologies    </vt:lpstr>
      <vt:lpstr>LAN Topologies</vt:lpstr>
      <vt:lpstr>LAN Topologies  Bus Topology        </vt:lpstr>
      <vt:lpstr>LAN Topologies  Ring Topology    </vt:lpstr>
      <vt:lpstr>LAN Topologies  Mesh Topology    </vt:lpstr>
      <vt:lpstr>LAN Topologies  Star Topology </vt:lpstr>
      <vt:lpstr>LAN Topologies   The Reason for Multiple Topologies </vt:lpstr>
      <vt:lpstr>Summary Table of LAN Topologies</vt:lpstr>
      <vt:lpstr>Packet Identification, Demultiplexing, MAC Addresses      </vt:lpstr>
      <vt:lpstr>Packet Identification, Demultiplexing, MAC Addresses      </vt:lpstr>
      <vt:lpstr>Packet Identification, Demultiplexing, MAC Addresses      </vt:lpstr>
      <vt:lpstr>Unicast, Broadcast, and Multicast Addresses    </vt:lpstr>
      <vt:lpstr>Unicast, Broadcast, and Multicast Addresses    </vt:lpstr>
      <vt:lpstr>Broadcast, Multicast, and Efficient Multi-Point Delivery    </vt:lpstr>
      <vt:lpstr>Broadcast, Multicast, and Efficient Multi-Point Delivery    </vt:lpstr>
      <vt:lpstr>Frame delivery </vt:lpstr>
      <vt:lpstr>Frames and Framing    </vt:lpstr>
      <vt:lpstr>Frames and Framing    </vt:lpstr>
      <vt:lpstr>Frames and Framing    </vt:lpstr>
      <vt:lpstr>Byte and Bit Stuffing</vt:lpstr>
      <vt:lpstr>Byte and Bit Stuffing</vt:lpstr>
      <vt:lpstr>Byte and Bit Stuffing</vt:lpstr>
      <vt:lpstr>Byte and Bit Stuffing</vt:lpstr>
      <vt:lpstr>Byte and Bit Stuffing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Introduction</dc:title>
  <dc:creator>10256</dc:creator>
  <cp:lastModifiedBy>Song, Yeong-Tae</cp:lastModifiedBy>
  <cp:revision>295</cp:revision>
  <dcterms:created xsi:type="dcterms:W3CDTF">2006-08-29T10:36:33Z</dcterms:created>
  <dcterms:modified xsi:type="dcterms:W3CDTF">2024-10-08T03:42:58Z</dcterms:modified>
</cp:coreProperties>
</file>