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74"/>
  </p:notesMasterIdLst>
  <p:handoutMasterIdLst>
    <p:handoutMasterId r:id="rId75"/>
  </p:handout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258" r:id="rId49"/>
    <p:sldId id="259" r:id="rId50"/>
    <p:sldId id="260" r:id="rId51"/>
    <p:sldId id="261" r:id="rId52"/>
    <p:sldId id="262" r:id="rId53"/>
    <p:sldId id="263" r:id="rId54"/>
    <p:sldId id="264" r:id="rId55"/>
    <p:sldId id="265" r:id="rId56"/>
    <p:sldId id="266" r:id="rId57"/>
    <p:sldId id="267" r:id="rId58"/>
    <p:sldId id="269" r:id="rId59"/>
    <p:sldId id="270" r:id="rId60"/>
    <p:sldId id="271" r:id="rId61"/>
    <p:sldId id="272" r:id="rId62"/>
    <p:sldId id="273" r:id="rId63"/>
    <p:sldId id="274" r:id="rId64"/>
    <p:sldId id="279" r:id="rId65"/>
    <p:sldId id="285" r:id="rId66"/>
    <p:sldId id="286" r:id="rId67"/>
    <p:sldId id="275" r:id="rId68"/>
    <p:sldId id="276" r:id="rId69"/>
    <p:sldId id="277" r:id="rId70"/>
    <p:sldId id="278" r:id="rId71"/>
    <p:sldId id="284" r:id="rId72"/>
    <p:sldId id="283"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13" autoAdjust="0"/>
    <p:restoredTop sz="82941" autoAdjust="0"/>
  </p:normalViewPr>
  <p:slideViewPr>
    <p:cSldViewPr snapToGrid="0" snapToObjects="1">
      <p:cViewPr varScale="1">
        <p:scale>
          <a:sx n="75" d="100"/>
          <a:sy n="75" d="100"/>
        </p:scale>
        <p:origin x="564"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D914F5-BDF5-7246-A84B-A66E8B9D8ACD}" type="datetimeFigureOut">
              <a:rPr lang="en-US" smtClean="0"/>
              <a:pPr/>
              <a:t>1/12/2017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5776E9-A9CD-4043-959E-659F562B1D9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D06765-E16F-FA43-BF9C-D124BAA34082}" type="datetimeFigureOut">
              <a:rPr lang="en-US" smtClean="0"/>
              <a:pPr/>
              <a:t>1/12/2017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9D75A-08D5-2F4E-8CF6-F3F8A53972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Obviously, you need</a:t>
            </a:r>
            <a:r>
              <a:rPr lang="en-US" baseline="0" dirty="0"/>
              <a:t> the part that has full rights to be really reliable!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12</a:t>
            </a:fld>
            <a:endParaRPr lang="en-US"/>
          </a:p>
        </p:txBody>
      </p:sp>
    </p:spTree>
    <p:extLst>
      <p:ext uri="{BB962C8B-B14F-4D97-AF65-F5344CB8AC3E}">
        <p14:creationId xmlns:p14="http://schemas.microsoft.com/office/powerpoint/2010/main" val="201977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Where do interrupts fit in?</a:t>
            </a:r>
          </a:p>
        </p:txBody>
      </p:sp>
      <p:sp>
        <p:nvSpPr>
          <p:cNvPr id="4" name="Slide Number Placeholder 3"/>
          <p:cNvSpPr>
            <a:spLocks noGrp="1"/>
          </p:cNvSpPr>
          <p:nvPr>
            <p:ph type="sldNum" sz="quarter" idx="10"/>
          </p:nvPr>
        </p:nvSpPr>
        <p:spPr/>
        <p:txBody>
          <a:bodyPr/>
          <a:lstStyle/>
          <a:p>
            <a:fld id="{87D3955F-9E14-2048-A3C7-B473A3FD9833}" type="slidenum">
              <a:rPr lang="en-US" smtClean="0"/>
              <a:pPr/>
              <a:t>14</a:t>
            </a:fld>
            <a:endParaRPr lang="en-US"/>
          </a:p>
        </p:txBody>
      </p:sp>
    </p:spTree>
    <p:extLst>
      <p:ext uri="{BB962C8B-B14F-4D97-AF65-F5344CB8AC3E}">
        <p14:creationId xmlns:p14="http://schemas.microsoft.com/office/powerpoint/2010/main" val="797021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a:p>
            <a:pPr lvl="1"/>
            <a:r>
              <a:rPr lang="en-US" dirty="0"/>
              <a:t>Change mode bit in </a:t>
            </a:r>
            <a:r>
              <a:rPr lang="en-US" dirty="0" err="1"/>
              <a:t>EFLAGs</a:t>
            </a:r>
            <a:r>
              <a:rPr lang="en-US" dirty="0"/>
              <a:t> register!</a:t>
            </a:r>
          </a:p>
          <a:p>
            <a:pPr lvl="1"/>
            <a:r>
              <a:rPr lang="en-US" dirty="0"/>
              <a:t>Change which memory locations a user program can access</a:t>
            </a:r>
          </a:p>
          <a:p>
            <a:pPr lvl="1"/>
            <a:r>
              <a:rPr lang="en-US" dirty="0"/>
              <a:t>Send commands to I/O devices</a:t>
            </a:r>
          </a:p>
          <a:p>
            <a:pPr lvl="1"/>
            <a:r>
              <a:rPr lang="en-US" dirty="0"/>
              <a:t>Read data from/write data to I/O devices</a:t>
            </a:r>
          </a:p>
          <a:p>
            <a:pPr lvl="1"/>
            <a:r>
              <a:rPr lang="en-US" dirty="0"/>
              <a:t>Jump into kernel code</a:t>
            </a:r>
          </a:p>
          <a:p>
            <a:pPr lvl="1"/>
            <a:r>
              <a:rPr lang="en-US" dirty="0"/>
              <a:t>…</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16113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Second thing</a:t>
            </a:r>
          </a:p>
        </p:txBody>
      </p:sp>
      <p:sp>
        <p:nvSpPr>
          <p:cNvPr id="4" name="Slide Number Placeholder 3"/>
          <p:cNvSpPr>
            <a:spLocks noGrp="1"/>
          </p:cNvSpPr>
          <p:nvPr>
            <p:ph type="sldNum" sz="quarter" idx="10"/>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2840463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r>
              <a:rPr lang="en-US" dirty="0"/>
              <a:t>Expandable heap?  </a:t>
            </a:r>
          </a:p>
          <a:p>
            <a:pPr lvl="1"/>
            <a:r>
              <a:rPr lang="en-US" dirty="0"/>
              <a:t>Expandable stack?</a:t>
            </a:r>
          </a:p>
          <a:p>
            <a:pPr lvl="1"/>
            <a:r>
              <a:rPr lang="en-US" dirty="0"/>
              <a:t>Memory sharing between processes?</a:t>
            </a:r>
          </a:p>
          <a:p>
            <a:pPr lvl="1"/>
            <a:r>
              <a:rPr lang="en-US" dirty="0"/>
              <a:t>Non-relative</a:t>
            </a:r>
            <a:r>
              <a:rPr lang="en-US" baseline="0" dirty="0"/>
              <a:t> addresses – hard to move memory around</a:t>
            </a:r>
          </a:p>
          <a:p>
            <a:pPr lvl="1"/>
            <a:r>
              <a:rPr lang="en-US" baseline="0" dirty="0"/>
              <a:t>Memory fragmentation</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19</a:t>
            </a:fld>
            <a:endParaRPr lang="en-US"/>
          </a:p>
        </p:txBody>
      </p:sp>
    </p:spTree>
    <p:extLst>
      <p:ext uri="{BB962C8B-B14F-4D97-AF65-F5344CB8AC3E}">
        <p14:creationId xmlns:p14="http://schemas.microsoft.com/office/powerpoint/2010/main" val="7746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On every instruction!</a:t>
            </a:r>
          </a:p>
          <a:p>
            <a:endParaRPr lang="en-US" dirty="0"/>
          </a:p>
          <a:p>
            <a:r>
              <a:rPr lang="en-US" dirty="0"/>
              <a:t>Table of instructions set up by the kernel: similar idea to</a:t>
            </a:r>
            <a:r>
              <a:rPr lang="en-US" baseline="0" dirty="0"/>
              <a:t> buffer descriptor queue for I/O</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20</a:t>
            </a:fld>
            <a:endParaRPr lang="en-US"/>
          </a:p>
        </p:txBody>
      </p:sp>
    </p:spTree>
    <p:extLst>
      <p:ext uri="{BB962C8B-B14F-4D97-AF65-F5344CB8AC3E}">
        <p14:creationId xmlns:p14="http://schemas.microsoft.com/office/powerpoint/2010/main" val="2680226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Because of stack address </a:t>
            </a:r>
            <a:r>
              <a:rPr lang="en-US" dirty="0" err="1"/>
              <a:t>munging</a:t>
            </a:r>
            <a:r>
              <a:rPr lang="en-US" baseline="0" dirty="0"/>
              <a:t> on modern systems (to prevent viruses), if you use a procedure local variable, won’t get the same result – different addresses used by different instances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80455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How</a:t>
            </a:r>
            <a:r>
              <a:rPr lang="en-US" baseline="0" dirty="0"/>
              <a:t> do I stop a runaway program?  How do I know if a runaway program needs to be stopped, or its just taking a long time?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129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Might work better starting with interrupts!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24</a:t>
            </a:fld>
            <a:endParaRPr lang="en-US"/>
          </a:p>
        </p:txBody>
      </p:sp>
    </p:spTree>
    <p:extLst>
      <p:ext uri="{BB962C8B-B14F-4D97-AF65-F5344CB8AC3E}">
        <p14:creationId xmlns:p14="http://schemas.microsoft.com/office/powerpoint/2010/main" val="1427762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27</a:t>
            </a:fld>
            <a:endParaRPr lang="en-US"/>
          </a:p>
        </p:txBody>
      </p:sp>
    </p:spTree>
    <p:extLst>
      <p:ext uri="{BB962C8B-B14F-4D97-AF65-F5344CB8AC3E}">
        <p14:creationId xmlns:p14="http://schemas.microsoft.com/office/powerpoint/2010/main" val="371619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(Why to do research!)  </a:t>
            </a:r>
          </a:p>
          <a:p>
            <a:endParaRPr lang="en-US" baseline="0" dirty="0"/>
          </a:p>
          <a:p>
            <a:r>
              <a:rPr lang="en-US" baseline="0" dirty="0"/>
              <a:t>Debugging. You’ll spend 50% of your time debugging.  So get great at it.  Think of it as a machine: how do you optimize the speed at which you can identify bugs and fix them?  First, gain a clear understanding of the problem and the solution before you start coding.</a:t>
            </a:r>
          </a:p>
          <a:p>
            <a:endParaRPr lang="en-US" baseline="0" dirty="0"/>
          </a:p>
          <a:p>
            <a:r>
              <a:rPr lang="en-US" baseline="0" dirty="0"/>
              <a:t>I mention this here because you’ll start debugging with assignment 1, so good to shake off the rust this week.</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a:t>
            </a:fld>
            <a:endParaRPr lang="en-US"/>
          </a:p>
        </p:txBody>
      </p:sp>
    </p:spTree>
    <p:extLst>
      <p:ext uri="{BB962C8B-B14F-4D97-AF65-F5344CB8AC3E}">
        <p14:creationId xmlns:p14="http://schemas.microsoft.com/office/powerpoint/2010/main" val="2123042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Note:</a:t>
            </a:r>
            <a:r>
              <a:rPr lang="en-US" baseline="0" dirty="0"/>
              <a:t> by “processor register” I do not mean %</a:t>
            </a:r>
            <a:r>
              <a:rPr lang="en-US" baseline="0" dirty="0" err="1"/>
              <a:t>eax</a:t>
            </a:r>
            <a:r>
              <a:rPr lang="en-US" baseline="0" dirty="0"/>
              <a:t>.  Rather – these are special purpose registers.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28</a:t>
            </a:fld>
            <a:endParaRPr lang="en-US"/>
          </a:p>
        </p:txBody>
      </p:sp>
    </p:spTree>
    <p:extLst>
      <p:ext uri="{BB962C8B-B14F-4D97-AF65-F5344CB8AC3E}">
        <p14:creationId xmlns:p14="http://schemas.microsoft.com/office/powerpoint/2010/main" val="3891748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What goes</a:t>
            </a:r>
            <a:r>
              <a:rPr lang="en-US" baseline="0" dirty="0"/>
              <a:t> in a stack frame?</a:t>
            </a:r>
          </a:p>
          <a:p>
            <a:endParaRPr lang="en-US" baseline="0" dirty="0"/>
          </a:p>
          <a:p>
            <a:r>
              <a:rPr lang="en-US" baseline="0" dirty="0"/>
              <a:t>Frame pointer</a:t>
            </a:r>
          </a:p>
          <a:p>
            <a:r>
              <a:rPr lang="en-US" baseline="0" dirty="0"/>
              <a:t>Locals</a:t>
            </a:r>
          </a:p>
          <a:p>
            <a:r>
              <a:rPr lang="en-US" baseline="0" dirty="0"/>
              <a:t>Return address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29</a:t>
            </a:fld>
            <a:endParaRPr lang="en-US"/>
          </a:p>
        </p:txBody>
      </p:sp>
    </p:spTree>
    <p:extLst>
      <p:ext uri="{BB962C8B-B14F-4D97-AF65-F5344CB8AC3E}">
        <p14:creationId xmlns:p14="http://schemas.microsoft.com/office/powerpoint/2010/main" val="2835498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Lots of complexity on this slide.  Let’s unpack:</a:t>
            </a:r>
            <a:r>
              <a:rPr lang="en-US" baseline="0" dirty="0"/>
              <a:t> </a:t>
            </a:r>
          </a:p>
          <a:p>
            <a:endParaRPr lang="en-US" baseline="0" dirty="0"/>
          </a:p>
          <a:p>
            <a:r>
              <a:rPr lang="en-US" baseline="0" dirty="0"/>
              <a:t>Every process/thread has two stacks.  When the process is running, does the kernel stack have anything useful on it?  You might think yes – it called into the user program.  But actually no – the user program doesn’t return from main.</a:t>
            </a:r>
          </a:p>
          <a:p>
            <a:endParaRPr lang="en-US" baseline="0" dirty="0"/>
          </a:p>
          <a:p>
            <a:r>
              <a:rPr lang="en-US" baseline="0" dirty="0"/>
              <a:t>Need to change this to add “crt0.s” – main returns to crt0.s, and then calls exit.</a:t>
            </a:r>
          </a:p>
          <a:p>
            <a:endParaRPr lang="en-US" baseline="0" dirty="0"/>
          </a:p>
          <a:p>
            <a:r>
              <a:rPr lang="en-US" baseline="0" dirty="0"/>
              <a:t>Best to think of this as multiple personality disorder: sometimes we want to save context, other times not!</a:t>
            </a:r>
          </a:p>
          <a:p>
            <a:endParaRPr lang="en-US" baseline="0" dirty="0"/>
          </a:p>
          <a:p>
            <a:r>
              <a:rPr lang="en-US" baseline="0" dirty="0"/>
              <a:t>When a process is ready to run, but not running – it has its user stack as before, but now I also need a place to store the state that had been in the CPU when it stopped running</a:t>
            </a:r>
          </a:p>
          <a:p>
            <a:endParaRPr lang="en-US" baseline="0" dirty="0"/>
          </a:p>
          <a:p>
            <a:r>
              <a:rPr lang="en-US" baseline="0" dirty="0"/>
              <a:t>When a process is waiting for I/O, it had done a system call, etc.</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30</a:t>
            </a:fld>
            <a:endParaRPr lang="en-US"/>
          </a:p>
        </p:txBody>
      </p:sp>
    </p:spTree>
    <p:extLst>
      <p:ext uri="{BB962C8B-B14F-4D97-AF65-F5344CB8AC3E}">
        <p14:creationId xmlns:p14="http://schemas.microsoft.com/office/powerpoint/2010/main" val="2333457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Skip this slide – too much for the students to get</a:t>
            </a:r>
          </a:p>
        </p:txBody>
      </p:sp>
      <p:sp>
        <p:nvSpPr>
          <p:cNvPr id="4" name="Slide Number Placeholder 3"/>
          <p:cNvSpPr>
            <a:spLocks noGrp="1"/>
          </p:cNvSpPr>
          <p:nvPr>
            <p:ph type="sldNum" sz="quarter" idx="10"/>
          </p:nvPr>
        </p:nvSpPr>
        <p:spPr/>
        <p:txBody>
          <a:bodyPr/>
          <a:lstStyle/>
          <a:p>
            <a:fld id="{87D3955F-9E14-2048-A3C7-B473A3FD9833}" type="slidenum">
              <a:rPr lang="en-US" smtClean="0"/>
              <a:pPr/>
              <a:t>32</a:t>
            </a:fld>
            <a:endParaRPr lang="en-US"/>
          </a:p>
        </p:txBody>
      </p:sp>
    </p:spTree>
    <p:extLst>
      <p:ext uri="{BB962C8B-B14F-4D97-AF65-F5344CB8AC3E}">
        <p14:creationId xmlns:p14="http://schemas.microsoft.com/office/powerpoint/2010/main" val="4104617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a:p>
          <a:p>
            <a:r>
              <a:rPr lang="en-US" baseline="0" dirty="0"/>
              <a:t>Why does the stack pointer on the x86 have two components?</a:t>
            </a:r>
          </a:p>
          <a:p>
            <a:r>
              <a:rPr lang="en-US" baseline="0" dirty="0"/>
              <a:t>- x86 is segmented, the position is a combination of segment selector (SS) and stack pointer (ESP)</a:t>
            </a:r>
          </a:p>
          <a:p>
            <a:r>
              <a:rPr lang="en-US" baseline="0" dirty="0"/>
              <a:t>Likewise, the same goes for CS:EIP</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2604933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the</a:t>
            </a:r>
            <a:r>
              <a:rPr lang="en-US" baseline="0" dirty="0"/>
              <a:t> 1</a:t>
            </a:r>
            <a:r>
              <a:rPr lang="en-US" baseline="30000" dirty="0"/>
              <a:t>st</a:t>
            </a:r>
            <a:r>
              <a:rPr lang="en-US" baseline="0" dirty="0"/>
              <a:t> one is user stack pointer, the 2</a:t>
            </a:r>
            <a:r>
              <a:rPr lang="en-US" baseline="30000" dirty="0"/>
              <a:t>nd</a:t>
            </a:r>
            <a:r>
              <a:rPr lang="en-US" baseline="0" dirty="0"/>
              <a:t> one is the kernel stack pointer</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37</a:t>
            </a:fld>
            <a:endParaRPr lang="en-US"/>
          </a:p>
        </p:txBody>
      </p:sp>
    </p:spTree>
    <p:extLst>
      <p:ext uri="{BB962C8B-B14F-4D97-AF65-F5344CB8AC3E}">
        <p14:creationId xmlns:p14="http://schemas.microsoft.com/office/powerpoint/2010/main" val="633520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2557002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How</a:t>
            </a:r>
            <a:r>
              <a:rPr lang="en-US" baseline="0" dirty="0"/>
              <a:t> do I stop a runaway program?  How do I know if a runaway program needs to be stopped, or its just taking a long time?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1289786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Might work better starting with interrupts!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497993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2905068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Form a hypothesis.  You have inputs – what you typed.  Outputs – what the program did.  What possible hypotheses explain the problem?  Can you develop a test to differentiate between those possibilities?</a:t>
            </a:r>
          </a:p>
          <a:p>
            <a:endParaRPr lang="en-US" baseline="0" dirty="0"/>
          </a:p>
          <a:p>
            <a:r>
              <a:rPr lang="en-US" baseline="0" dirty="0"/>
              <a:t>Its also helpful to step through your code, one instruction at a time.  You wrote the control flow, does it follow your intent?</a:t>
            </a:r>
          </a:p>
          <a:p>
            <a:endParaRPr lang="en-US" baseline="0" dirty="0"/>
          </a:p>
          <a:p>
            <a:r>
              <a:rPr lang="en-US" baseline="0" dirty="0"/>
              <a:t>Module tests – develop ways of testing sub-sets, so that you can eliminate them from the possible hypotheses that would explain the program behavior.</a:t>
            </a:r>
          </a:p>
          <a:p>
            <a:endParaRPr lang="en-US" baseline="0" dirty="0"/>
          </a:p>
          <a:p>
            <a:r>
              <a:rPr lang="en-US" baseline="0" dirty="0"/>
              <a:t>Stubs – develop code in stages, with dummy replacements for certain</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a:t>
            </a:fld>
            <a:endParaRPr lang="en-US"/>
          </a:p>
        </p:txBody>
      </p:sp>
    </p:spTree>
    <p:extLst>
      <p:ext uri="{BB962C8B-B14F-4D97-AF65-F5344CB8AC3E}">
        <p14:creationId xmlns:p14="http://schemas.microsoft.com/office/powerpoint/2010/main" val="736437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Note:</a:t>
            </a:r>
            <a:r>
              <a:rPr lang="en-US" baseline="0" dirty="0"/>
              <a:t> by “processor register” I do not mean %</a:t>
            </a:r>
            <a:r>
              <a:rPr lang="en-US" baseline="0" dirty="0" err="1"/>
              <a:t>eax</a:t>
            </a:r>
            <a:r>
              <a:rPr lang="en-US" baseline="0" dirty="0"/>
              <a:t>.  Rather – these are special purpose registers.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53</a:t>
            </a:fld>
            <a:endParaRPr lang="en-US"/>
          </a:p>
        </p:txBody>
      </p:sp>
    </p:spTree>
    <p:extLst>
      <p:ext uri="{BB962C8B-B14F-4D97-AF65-F5344CB8AC3E}">
        <p14:creationId xmlns:p14="http://schemas.microsoft.com/office/powerpoint/2010/main" val="1033137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What goes</a:t>
            </a:r>
            <a:r>
              <a:rPr lang="en-US" baseline="0" dirty="0"/>
              <a:t> in a stack frame?</a:t>
            </a:r>
          </a:p>
          <a:p>
            <a:endParaRPr lang="en-US" baseline="0" dirty="0"/>
          </a:p>
          <a:p>
            <a:r>
              <a:rPr lang="en-US" baseline="0" dirty="0"/>
              <a:t>Frame pointer</a:t>
            </a:r>
          </a:p>
          <a:p>
            <a:r>
              <a:rPr lang="en-US" baseline="0" dirty="0"/>
              <a:t>Locals</a:t>
            </a:r>
          </a:p>
          <a:p>
            <a:r>
              <a:rPr lang="en-US" baseline="0" dirty="0"/>
              <a:t>Return address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30875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Lots of complexity on this slide.  Let’s unpack:</a:t>
            </a:r>
            <a:r>
              <a:rPr lang="en-US" baseline="0" dirty="0"/>
              <a:t> </a:t>
            </a:r>
          </a:p>
          <a:p>
            <a:endParaRPr lang="en-US" baseline="0" dirty="0"/>
          </a:p>
          <a:p>
            <a:r>
              <a:rPr lang="en-US" baseline="0" dirty="0"/>
              <a:t>Every process/thread has two stacks.  When the process is running, does the kernel stack have anything useful on it?  You might think yes – it called into the user program.  But actually no – the user program doesn’t return from main.</a:t>
            </a:r>
          </a:p>
          <a:p>
            <a:endParaRPr lang="en-US" baseline="0" dirty="0"/>
          </a:p>
          <a:p>
            <a:r>
              <a:rPr lang="en-US" baseline="0" dirty="0"/>
              <a:t>Need to change this to add “crt0.s” – main returns to crt0.s, and then calls exit.</a:t>
            </a:r>
          </a:p>
          <a:p>
            <a:endParaRPr lang="en-US" baseline="0" dirty="0"/>
          </a:p>
          <a:p>
            <a:r>
              <a:rPr lang="en-US" baseline="0" dirty="0"/>
              <a:t>Best to think of this as multiple personality disorder: sometimes we want to save context, other times not!</a:t>
            </a:r>
          </a:p>
          <a:p>
            <a:endParaRPr lang="en-US" baseline="0" dirty="0"/>
          </a:p>
          <a:p>
            <a:r>
              <a:rPr lang="en-US" baseline="0" dirty="0"/>
              <a:t>When a process is ready to run, but not running – it has its user stack as before, but now I also need a place to store the state that had been in the CPU when it stopped running</a:t>
            </a:r>
          </a:p>
          <a:p>
            <a:endParaRPr lang="en-US" baseline="0" dirty="0"/>
          </a:p>
          <a:p>
            <a:r>
              <a:rPr lang="en-US" baseline="0" dirty="0"/>
              <a:t>When a process is waiting for I/O, it had done a system call, etc.</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55</a:t>
            </a:fld>
            <a:endParaRPr lang="en-US"/>
          </a:p>
        </p:txBody>
      </p:sp>
    </p:spTree>
    <p:extLst>
      <p:ext uri="{BB962C8B-B14F-4D97-AF65-F5344CB8AC3E}">
        <p14:creationId xmlns:p14="http://schemas.microsoft.com/office/powerpoint/2010/main" val="3740117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Skip this slide – too much for the students to get</a:t>
            </a:r>
          </a:p>
        </p:txBody>
      </p:sp>
      <p:sp>
        <p:nvSpPr>
          <p:cNvPr id="4" name="Slide Number Placeholder 3"/>
          <p:cNvSpPr>
            <a:spLocks noGrp="1"/>
          </p:cNvSpPr>
          <p:nvPr>
            <p:ph type="sldNum" sz="quarter" idx="10"/>
          </p:nvPr>
        </p:nvSpPr>
        <p:spPr/>
        <p:txBody>
          <a:bodyPr/>
          <a:lstStyle/>
          <a:p>
            <a:fld id="{87D3955F-9E14-2048-A3C7-B473A3FD9833}" type="slidenum">
              <a:rPr lang="en-US" smtClean="0"/>
              <a:pPr/>
              <a:t>57</a:t>
            </a:fld>
            <a:endParaRPr lang="en-US"/>
          </a:p>
        </p:txBody>
      </p:sp>
    </p:spTree>
    <p:extLst>
      <p:ext uri="{BB962C8B-B14F-4D97-AF65-F5344CB8AC3E}">
        <p14:creationId xmlns:p14="http://schemas.microsoft.com/office/powerpoint/2010/main" val="3108116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a:p>
          <a:p>
            <a:r>
              <a:rPr lang="en-US" baseline="0" dirty="0"/>
              <a:t>Why does the stack pointer on the x86 have two components?</a:t>
            </a:r>
          </a:p>
          <a:p>
            <a:r>
              <a:rPr lang="en-US" baseline="0" dirty="0"/>
              <a:t>- x86 is segmented, the position is a combination of segment selector (SS) and stack pointer (ESP)</a:t>
            </a:r>
          </a:p>
          <a:p>
            <a:r>
              <a:rPr lang="en-US" baseline="0" dirty="0"/>
              <a:t>Likewise, the same goes for CS:EIP</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59</a:t>
            </a:fld>
            <a:endParaRPr lang="en-US"/>
          </a:p>
        </p:txBody>
      </p:sp>
    </p:spTree>
    <p:extLst>
      <p:ext uri="{BB962C8B-B14F-4D97-AF65-F5344CB8AC3E}">
        <p14:creationId xmlns:p14="http://schemas.microsoft.com/office/powerpoint/2010/main" val="1413857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the</a:t>
            </a:r>
            <a:r>
              <a:rPr lang="en-US" baseline="0" dirty="0"/>
              <a:t> 1</a:t>
            </a:r>
            <a:r>
              <a:rPr lang="en-US" baseline="30000" dirty="0"/>
              <a:t>st</a:t>
            </a:r>
            <a:r>
              <a:rPr lang="en-US" baseline="0" dirty="0"/>
              <a:t> one is user stack pointer, the 2</a:t>
            </a:r>
            <a:r>
              <a:rPr lang="en-US" baseline="30000" dirty="0"/>
              <a:t>nd</a:t>
            </a:r>
            <a:r>
              <a:rPr lang="en-US" baseline="0" dirty="0"/>
              <a:t> one is the kernel stack pointer</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62</a:t>
            </a:fld>
            <a:endParaRPr lang="en-US"/>
          </a:p>
        </p:txBody>
      </p:sp>
    </p:spTree>
    <p:extLst>
      <p:ext uri="{BB962C8B-B14F-4D97-AF65-F5344CB8AC3E}">
        <p14:creationId xmlns:p14="http://schemas.microsoft.com/office/powerpoint/2010/main" val="34147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72</a:t>
            </a:fld>
            <a:endParaRPr lang="en-US"/>
          </a:p>
        </p:txBody>
      </p:sp>
    </p:spTree>
    <p:extLst>
      <p:ext uri="{BB962C8B-B14F-4D97-AF65-F5344CB8AC3E}">
        <p14:creationId xmlns:p14="http://schemas.microsoft.com/office/powerpoint/2010/main" val="66515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When you power up a computer, what happens?  Starts executing instructions.   Why</a:t>
            </a:r>
            <a:r>
              <a:rPr lang="en-US" baseline="0" dirty="0"/>
              <a:t> not start running the OS in step 1?</a:t>
            </a:r>
          </a:p>
          <a:p>
            <a:endParaRPr lang="en-US" baseline="0" dirty="0"/>
          </a:p>
          <a:p>
            <a:r>
              <a:rPr lang="en-US" baseline="0" dirty="0"/>
              <a:t>Why does the BIOS load the </a:t>
            </a:r>
            <a:r>
              <a:rPr lang="en-US" baseline="0" dirty="0" err="1"/>
              <a:t>bootloader</a:t>
            </a:r>
            <a:r>
              <a:rPr lang="en-US" baseline="0" dirty="0"/>
              <a:t>?</a:t>
            </a:r>
          </a:p>
          <a:p>
            <a:endParaRPr lang="en-US" baseline="0" dirty="0"/>
          </a:p>
          <a:p>
            <a:r>
              <a:rPr lang="en-US" baseline="0" dirty="0"/>
              <a:t>When the OS starts running, are i</a:t>
            </a:r>
            <a:r>
              <a:rPr lang="en-US" dirty="0"/>
              <a:t>nterrupts enabled?</a:t>
            </a:r>
          </a:p>
          <a:p>
            <a:endParaRPr lang="en-US" dirty="0"/>
          </a:p>
          <a:p>
            <a:r>
              <a:rPr lang="en-US" dirty="0"/>
              <a:t>When</a:t>
            </a:r>
            <a:r>
              <a:rPr lang="en-US" baseline="0" dirty="0"/>
              <a:t> will it be possible to start displaying things to the screen?  Or console.</a:t>
            </a:r>
          </a:p>
          <a:p>
            <a:endParaRPr lang="en-US" baseline="0" dirty="0"/>
          </a:p>
          <a:p>
            <a:r>
              <a:rPr lang="en-US" baseline="0" dirty="0"/>
              <a:t>OS/161 – you start running the OS kernel after the </a:t>
            </a:r>
            <a:r>
              <a:rPr lang="en-US" baseline="0" dirty="0" err="1"/>
              <a:t>bootloader</a:t>
            </a:r>
            <a:r>
              <a:rPr lang="en-US" baseline="0" dirty="0"/>
              <a:t> has loaded it.</a:t>
            </a:r>
          </a:p>
          <a:p>
            <a:endParaRPr lang="en-US" baseline="0" dirty="0"/>
          </a:p>
          <a:p>
            <a:r>
              <a:rPr lang="en-US" baseline="0" dirty="0"/>
              <a:t>Why not just start running the app in the kernel?  </a:t>
            </a:r>
          </a:p>
          <a:p>
            <a:endParaRPr lang="en-US" baseline="0" dirty="0"/>
          </a:p>
          <a:p>
            <a:r>
              <a:rPr lang="en-US" baseline="0" dirty="0"/>
              <a:t>Kind of inconvenient if you have to reboot all the time, just to change the app!</a:t>
            </a:r>
          </a:p>
          <a:p>
            <a:r>
              <a:rPr lang="en-US" baseline="0" dirty="0"/>
              <a:t>Also, could allow the app to access data on disk that it doesn’t have permission to do, etc.</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259253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OK, a quick tour of I/O.  Without I/O, can’t do much of anything!</a:t>
            </a:r>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extLst>
      <p:ext uri="{BB962C8B-B14F-4D97-AF65-F5344CB8AC3E}">
        <p14:creationId xmlns:p14="http://schemas.microsoft.com/office/powerpoint/2010/main" val="340293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I’m going to answer these questions,</a:t>
            </a:r>
            <a:r>
              <a:rPr lang="en-US" baseline="0" dirty="0"/>
              <a:t> kind of as a side light to the rest of the discussion.  But they are pretty important!</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extLst>
      <p:ext uri="{BB962C8B-B14F-4D97-AF65-F5344CB8AC3E}">
        <p14:creationId xmlns:p14="http://schemas.microsoft.com/office/powerpoint/2010/main" val="2017084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Not just about </a:t>
            </a:r>
            <a:r>
              <a:rPr lang="en-US" dirty="0" err="1"/>
              <a:t>OS’es</a:t>
            </a:r>
            <a:r>
              <a:rPr lang="en-US" dirty="0"/>
              <a:t>; not just bugs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7</a:t>
            </a:fld>
            <a:endParaRPr lang="en-US"/>
          </a:p>
        </p:txBody>
      </p:sp>
    </p:spTree>
    <p:extLst>
      <p:ext uri="{BB962C8B-B14F-4D97-AF65-F5344CB8AC3E}">
        <p14:creationId xmlns:p14="http://schemas.microsoft.com/office/powerpoint/2010/main" val="326383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OK,</a:t>
            </a:r>
            <a:r>
              <a:rPr lang="en-US" baseline="0" dirty="0"/>
              <a:t> so you compile your program into an executable image with instructions and data. </a:t>
            </a:r>
          </a:p>
          <a:p>
            <a:endParaRPr lang="en-US" baseline="0" dirty="0"/>
          </a:p>
          <a:p>
            <a:r>
              <a:rPr lang="en-US" baseline="0" dirty="0"/>
              <a:t>Which of these is the program?  How does it start running?  Well, if its </a:t>
            </a:r>
            <a:r>
              <a:rPr lang="en-US" baseline="0" dirty="0" err="1"/>
              <a:t>Javascript</a:t>
            </a:r>
            <a:r>
              <a:rPr lang="en-US" baseline="0" dirty="0"/>
              <a:t> – no compilation step!  Just interprets the source code.</a:t>
            </a:r>
          </a:p>
          <a:p>
            <a:r>
              <a:rPr lang="en-US" baseline="0" dirty="0"/>
              <a:t>If its Android, then its compiled into a byte code that is interpreted in software – well, actually, interpreted into short snippets of instructions, with jumps back into the interpreter when done.</a:t>
            </a:r>
          </a:p>
          <a:p>
            <a:endParaRPr lang="en-US" baseline="0" dirty="0"/>
          </a:p>
          <a:p>
            <a:r>
              <a:rPr lang="en-US" baseline="0" dirty="0"/>
              <a:t>If it’s </a:t>
            </a:r>
            <a:r>
              <a:rPr lang="en-US" baseline="0" dirty="0" err="1"/>
              <a:t>attu</a:t>
            </a:r>
            <a:r>
              <a:rPr lang="en-US" baseline="0" dirty="0"/>
              <a:t>, then compiled into x86 instructions. </a:t>
            </a:r>
          </a:p>
          <a:p>
            <a:endParaRPr lang="en-US" baseline="0" dirty="0"/>
          </a:p>
          <a:p>
            <a:r>
              <a:rPr lang="en-US" baseline="0" dirty="0"/>
              <a:t>What’s to keep the process from overwriting the OS kernel?   Or some other process running at the same time?</a:t>
            </a:r>
          </a:p>
          <a:p>
            <a:endParaRPr lang="en-US" baseline="0" dirty="0"/>
          </a:p>
          <a:p>
            <a:r>
              <a:rPr lang="en-US" baseline="0" dirty="0"/>
              <a:t>What’s to keep it from overwriting the disk?  From reading someone else’s files that are stored on disk?</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a:t>
            </a:fld>
            <a:endParaRPr lang="en-US"/>
          </a:p>
        </p:txBody>
      </p:sp>
    </p:spTree>
    <p:extLst>
      <p:ext uri="{BB962C8B-B14F-4D97-AF65-F5344CB8AC3E}">
        <p14:creationId xmlns:p14="http://schemas.microsoft.com/office/powerpoint/2010/main" val="1642755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Upsides?  Downsides to this approach?  Essentially what you do in </a:t>
            </a:r>
            <a:r>
              <a:rPr lang="en-US" dirty="0" err="1"/>
              <a:t>Javascript</a:t>
            </a:r>
            <a:r>
              <a:rPr lang="en-US" dirty="0"/>
              <a:t> in a browser – simulate the execution of the script, one line at a time.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11</a:t>
            </a:fld>
            <a:endParaRPr lang="en-US"/>
          </a:p>
        </p:txBody>
      </p:sp>
    </p:spTree>
    <p:extLst>
      <p:ext uri="{BB962C8B-B14F-4D97-AF65-F5344CB8AC3E}">
        <p14:creationId xmlns:p14="http://schemas.microsoft.com/office/powerpoint/2010/main" val="1781459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622029B-67B0-412D-AF1E-F319FBE6A73D}" type="datetime1">
              <a:rPr lang="en-US" smtClean="0"/>
              <a:t>1/12/2017</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30833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238BFA-03D7-4BF7-BAA6-F9B6FAEB6CAC}" type="datetime1">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18434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FBF616A-EADA-44DC-9B84-17029E808A1E}" type="datetime1">
              <a:rPr lang="en-US" smtClean="0"/>
              <a:t>1/12/2017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282487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839CDB-A2E9-4154-9BA9-64C9A90FB5C4}" type="datetime1">
              <a:rPr lang="en-US" smtClean="0"/>
              <a:t>1/12/2017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600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A2A90B1-9378-465B-A46E-B142F2F3B5A8}" type="datetime1">
              <a:rPr lang="en-US" smtClean="0"/>
              <a:t>1/12/2017</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420288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35A895-A3FE-4ECF-A540-2AB47BC25BF5}" type="datetime1">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90517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DEB0C13-904E-4A08-99E3-AB4C4C112BD7}" type="datetime1">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728382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5FBBB-6281-43EA-B3BF-F3D1BF1E708B}" type="datetime1">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456337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ADDF098-CB6E-421A-B432-04E82B0B32C2}" type="datetime1">
              <a:rPr lang="en-US" smtClean="0"/>
              <a:t>1/12/2017</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234649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AF5DA-9F1A-4937-A0D0-3E62EDBAC0E4}" type="datetime1">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33270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A29C9C7-88B7-40F2-8691-E28563D6C0B1}" type="datetime1">
              <a:rPr lang="en-US" smtClean="0"/>
              <a:t>1/12/2017</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133115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B2F99-A310-457B-A4AF-BE51D40B7FB1}" type="datetime1">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78178288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D7CC24-B46C-4765-B26C-3514857ECD29}" type="datetime1">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407367625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0028C-8577-4D5D-BC58-F42D53A81332}" type="datetime1">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09312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278A-BCFA-4F38-A68C-241E855B43A6}" type="datetime1">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48000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354B18-6257-4A8B-9B93-4749EBF157C4}" type="datetime1">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24914767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868154-4FD7-41D3-A875-671ED8913DF5}" type="datetime1">
              <a:rPr lang="en-US" smtClean="0"/>
              <a:t>1/12/2017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1782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4E82B3-AD99-4EB1-9DF3-28CE7C058FC7}" type="datetime1">
              <a:rPr lang="en-US" smtClean="0"/>
              <a:t>1/12/2017</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431466-2D85-774F-88AA-F9B0A19E3305}" type="slidenum">
              <a:rPr lang="en-US" smtClean="0"/>
              <a:pPr/>
              <a:t>‹#›</a:t>
            </a:fld>
            <a:endParaRPr lang="en-US"/>
          </a:p>
        </p:txBody>
      </p:sp>
    </p:spTree>
    <p:extLst>
      <p:ext uri="{BB962C8B-B14F-4D97-AF65-F5344CB8AC3E}">
        <p14:creationId xmlns:p14="http://schemas.microsoft.com/office/powerpoint/2010/main" val="287181074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Operating Systems: </a:t>
            </a:r>
            <a:br>
              <a:rPr lang="en-US" sz="4000" dirty="0"/>
            </a:br>
            <a:r>
              <a:rPr lang="en-US" sz="4000" dirty="0"/>
              <a:t>Kernel Abstraction</a:t>
            </a:r>
          </a:p>
        </p:txBody>
      </p:sp>
      <p:sp>
        <p:nvSpPr>
          <p:cNvPr id="3" name="Subtitle 2"/>
          <p:cNvSpPr>
            <a:spLocks noGrp="1"/>
          </p:cNvSpPr>
          <p:nvPr>
            <p:ph type="subTitle" idx="1"/>
          </p:nvPr>
        </p:nvSpPr>
        <p:spPr>
          <a:xfrm>
            <a:off x="5448300" y="6384089"/>
            <a:ext cx="6743700" cy="1151021"/>
          </a:xfrm>
        </p:spPr>
        <p:txBody>
          <a:bodyPr>
            <a:normAutofit/>
          </a:bodyPr>
          <a:lstStyle/>
          <a:p>
            <a:r>
              <a:rPr lang="en-US" sz="1600" dirty="0"/>
              <a:t>Adapted from “Operating Systems: Principles and Practice” by Tom Anderson (University of Washington)</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a:t>
            </a:fld>
            <a:endParaRPr lang="en-US"/>
          </a:p>
        </p:txBody>
      </p:sp>
      <p:sp>
        <p:nvSpPr>
          <p:cNvPr id="5" name="TextBox 4"/>
          <p:cNvSpPr txBox="1"/>
          <p:nvPr/>
        </p:nvSpPr>
        <p:spPr>
          <a:xfrm>
            <a:off x="7823200" y="3790324"/>
            <a:ext cx="4483100" cy="1631216"/>
          </a:xfrm>
          <a:prstGeom prst="rect">
            <a:avLst/>
          </a:prstGeom>
          <a:noFill/>
        </p:spPr>
        <p:txBody>
          <a:bodyPr wrap="square" rtlCol="0">
            <a:spAutoFit/>
          </a:bodyPr>
          <a:lstStyle/>
          <a:p>
            <a:r>
              <a:rPr lang="en-US" sz="2000" dirty="0"/>
              <a:t>Dr. Orathai Sangpetch</a:t>
            </a:r>
          </a:p>
          <a:p>
            <a:r>
              <a:rPr lang="en-US" sz="2000" dirty="0"/>
              <a:t>Dr. Akkarit Sangpetch</a:t>
            </a:r>
          </a:p>
          <a:p>
            <a:endParaRPr lang="en-US" sz="2000" dirty="0"/>
          </a:p>
          <a:p>
            <a:r>
              <a:rPr lang="en-US" sz="2000" dirty="0"/>
              <a:t>Department of Computer Engineering</a:t>
            </a:r>
          </a:p>
          <a:p>
            <a:r>
              <a:rPr lang="en-US" sz="2000" dirty="0"/>
              <a:t>Faculty of Engineering, KMITL</a:t>
            </a:r>
          </a:p>
        </p:txBody>
      </p:sp>
      <p:sp>
        <p:nvSpPr>
          <p:cNvPr id="6" name="TextBox 5"/>
          <p:cNvSpPr txBox="1"/>
          <p:nvPr/>
        </p:nvSpPr>
        <p:spPr>
          <a:xfrm>
            <a:off x="1371600" y="3781112"/>
            <a:ext cx="4038600" cy="523220"/>
          </a:xfrm>
          <a:prstGeom prst="rect">
            <a:avLst/>
          </a:prstGeom>
          <a:noFill/>
        </p:spPr>
        <p:txBody>
          <a:bodyPr wrap="square" rtlCol="0">
            <a:spAutoFit/>
          </a:bodyPr>
          <a:lstStyle/>
          <a:p>
            <a:r>
              <a:rPr lang="en-US" sz="2800" dirty="0"/>
              <a:t>January 13</a:t>
            </a:r>
            <a:r>
              <a:rPr lang="en-US" sz="2800" baseline="30000" dirty="0"/>
              <a:t>th</a:t>
            </a:r>
            <a:r>
              <a:rPr lang="en-US" sz="2800" dirty="0"/>
              <a:t>,2016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Abstraction</a:t>
            </a:r>
          </a:p>
        </p:txBody>
      </p:sp>
      <p:sp>
        <p:nvSpPr>
          <p:cNvPr id="3" name="Content Placeholder 2"/>
          <p:cNvSpPr>
            <a:spLocks noGrp="1"/>
          </p:cNvSpPr>
          <p:nvPr>
            <p:ph idx="1"/>
          </p:nvPr>
        </p:nvSpPr>
        <p:spPr>
          <a:xfrm>
            <a:off x="863600" y="1968500"/>
            <a:ext cx="10642600" cy="4666934"/>
          </a:xfrm>
        </p:spPr>
        <p:txBody>
          <a:bodyPr>
            <a:normAutofit/>
          </a:bodyPr>
          <a:lstStyle/>
          <a:p>
            <a:r>
              <a:rPr lang="en-US" sz="3200" dirty="0"/>
              <a:t>Process: an </a:t>
            </a:r>
            <a:r>
              <a:rPr lang="en-US" sz="3200" i="1" dirty="0"/>
              <a:t>instance</a:t>
            </a:r>
            <a:r>
              <a:rPr lang="en-US" sz="3200" dirty="0"/>
              <a:t> of a program, running with limited rights</a:t>
            </a:r>
          </a:p>
          <a:p>
            <a:pPr lvl="1"/>
            <a:r>
              <a:rPr lang="en-US" sz="3200" dirty="0"/>
              <a:t>Thread: a sequence of instructions within a process</a:t>
            </a:r>
          </a:p>
          <a:p>
            <a:pPr lvl="2"/>
            <a:r>
              <a:rPr lang="en-US" sz="2800" dirty="0"/>
              <a:t>Potentially many threads per process (for now 1:1)</a:t>
            </a:r>
          </a:p>
          <a:p>
            <a:pPr lvl="1"/>
            <a:r>
              <a:rPr lang="en-US" sz="3200" dirty="0"/>
              <a:t>Address space: set of rights of a process</a:t>
            </a:r>
          </a:p>
          <a:p>
            <a:pPr lvl="2"/>
            <a:r>
              <a:rPr lang="en-US" sz="2800" dirty="0"/>
              <a:t>Memory that the process can access</a:t>
            </a:r>
          </a:p>
          <a:p>
            <a:pPr lvl="2"/>
            <a:r>
              <a:rPr lang="en-US" sz="2800" dirty="0"/>
              <a:t>Other permissions the process has (e.g., which system calls it can make, what files it can access)</a:t>
            </a:r>
          </a:p>
          <a:p>
            <a:pPr lvl="1"/>
            <a:endParaRPr lang="en-US" sz="3200" dirty="0"/>
          </a:p>
        </p:txBody>
      </p:sp>
      <p:sp>
        <p:nvSpPr>
          <p:cNvPr id="4" name="Slide Number Placeholder 3"/>
          <p:cNvSpPr>
            <a:spLocks noGrp="1"/>
          </p:cNvSpPr>
          <p:nvPr>
            <p:ph type="sldNum" sz="quarter" idx="12"/>
          </p:nvPr>
        </p:nvSpPr>
        <p:spPr/>
        <p:txBody>
          <a:bodyPr/>
          <a:lstStyle/>
          <a:p>
            <a:fld id="{31431466-2D85-774F-88AA-F9B0A19E3305}" type="slidenum">
              <a:rPr lang="en-US" smtClean="0"/>
              <a:pPr/>
              <a:t>10</a:t>
            </a:fld>
            <a:endParaRPr lang="en-US"/>
          </a:p>
        </p:txBody>
      </p:sp>
    </p:spTree>
    <p:extLst>
      <p:ext uri="{BB962C8B-B14F-4D97-AF65-F5344CB8AC3E}">
        <p14:creationId xmlns:p14="http://schemas.microsoft.com/office/powerpoint/2010/main" val="120388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Thought Experiment</a:t>
            </a:r>
          </a:p>
        </p:txBody>
      </p:sp>
      <p:sp>
        <p:nvSpPr>
          <p:cNvPr id="3" name="Content Placeholder 2"/>
          <p:cNvSpPr>
            <a:spLocks noGrp="1"/>
          </p:cNvSpPr>
          <p:nvPr>
            <p:ph idx="1"/>
          </p:nvPr>
        </p:nvSpPr>
        <p:spPr/>
        <p:txBody>
          <a:bodyPr>
            <a:normAutofit/>
          </a:bodyPr>
          <a:lstStyle/>
          <a:p>
            <a:r>
              <a:rPr lang="en-US" sz="2800" dirty="0"/>
              <a:t>How can we implement execution with limited privilege?</a:t>
            </a:r>
          </a:p>
          <a:p>
            <a:pPr lvl="1"/>
            <a:r>
              <a:rPr lang="en-US" sz="2800" dirty="0"/>
              <a:t>Execute each program instruction in a simulator</a:t>
            </a:r>
          </a:p>
          <a:p>
            <a:pPr lvl="1"/>
            <a:r>
              <a:rPr lang="en-US" sz="2800" dirty="0"/>
              <a:t>If the instruction is permitted, do the instruction</a:t>
            </a:r>
          </a:p>
          <a:p>
            <a:pPr lvl="1"/>
            <a:r>
              <a:rPr lang="en-US" sz="2800" dirty="0"/>
              <a:t>Otherwise, stop the process</a:t>
            </a:r>
          </a:p>
          <a:p>
            <a:pPr lvl="1"/>
            <a:r>
              <a:rPr lang="en-US" sz="2800" dirty="0"/>
              <a:t>Basic model in </a:t>
            </a:r>
            <a:r>
              <a:rPr lang="en-US" sz="2800" dirty="0" err="1"/>
              <a:t>Javascript</a:t>
            </a:r>
            <a:r>
              <a:rPr lang="en-US" sz="2800" dirty="0"/>
              <a:t> and other interpreted languages</a:t>
            </a:r>
          </a:p>
          <a:p>
            <a:r>
              <a:rPr lang="en-US" sz="2800" dirty="0"/>
              <a:t>How do we go faster?</a:t>
            </a:r>
          </a:p>
          <a:p>
            <a:pPr lvl="1"/>
            <a:r>
              <a:rPr lang="en-US" sz="2800" dirty="0"/>
              <a:t>Run the unprivileged code directly on the CPU!</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11</a:t>
            </a:fld>
            <a:endParaRPr lang="en-US"/>
          </a:p>
        </p:txBody>
      </p:sp>
    </p:spTree>
    <p:extLst>
      <p:ext uri="{BB962C8B-B14F-4D97-AF65-F5344CB8AC3E}">
        <p14:creationId xmlns:p14="http://schemas.microsoft.com/office/powerpoint/2010/main" val="236111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Support: </a:t>
            </a:r>
            <a:br>
              <a:rPr lang="en-US" dirty="0"/>
            </a:br>
            <a:r>
              <a:rPr lang="en-US" dirty="0"/>
              <a:t>Dual-Mode Operation</a:t>
            </a:r>
          </a:p>
        </p:txBody>
      </p:sp>
      <p:sp>
        <p:nvSpPr>
          <p:cNvPr id="3" name="Content Placeholder 2"/>
          <p:cNvSpPr>
            <a:spLocks noGrp="1"/>
          </p:cNvSpPr>
          <p:nvPr>
            <p:ph idx="1"/>
          </p:nvPr>
        </p:nvSpPr>
        <p:spPr/>
        <p:txBody>
          <a:bodyPr>
            <a:noAutofit/>
          </a:bodyPr>
          <a:lstStyle/>
          <a:p>
            <a:r>
              <a:rPr lang="en-US" sz="2800" dirty="0"/>
              <a:t>Kernel mode</a:t>
            </a:r>
          </a:p>
          <a:p>
            <a:pPr lvl="1"/>
            <a:r>
              <a:rPr lang="en-US" sz="2800" dirty="0"/>
              <a:t>Execution with the full privileges of the hardware</a:t>
            </a:r>
          </a:p>
          <a:p>
            <a:pPr lvl="1"/>
            <a:r>
              <a:rPr lang="en-US" sz="2800" dirty="0"/>
              <a:t>Read/write to any memory, access any I/O device, read/write any disk sector, send/read any packet</a:t>
            </a:r>
          </a:p>
          <a:p>
            <a:r>
              <a:rPr lang="en-US" sz="2800" dirty="0"/>
              <a:t>User mode</a:t>
            </a:r>
          </a:p>
          <a:p>
            <a:pPr lvl="1"/>
            <a:r>
              <a:rPr lang="en-US" sz="2800" dirty="0"/>
              <a:t>Limited privileges</a:t>
            </a:r>
          </a:p>
          <a:p>
            <a:pPr lvl="1"/>
            <a:r>
              <a:rPr lang="en-US" sz="2800" dirty="0"/>
              <a:t>Only those granted by the operating system kernel</a:t>
            </a:r>
          </a:p>
          <a:p>
            <a:r>
              <a:rPr lang="en-US" sz="2800" dirty="0"/>
              <a:t>On the x86, mode stored in EFLAGS register</a:t>
            </a:r>
          </a:p>
          <a:p>
            <a:r>
              <a:rPr lang="en-US" sz="2800" dirty="0"/>
              <a:t>On the MIPS, mode in the status register</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12</a:t>
            </a:fld>
            <a:endParaRPr lang="en-US"/>
          </a:p>
        </p:txBody>
      </p:sp>
    </p:spTree>
    <p:extLst>
      <p:ext uri="{BB962C8B-B14F-4D97-AF65-F5344CB8AC3E}">
        <p14:creationId xmlns:p14="http://schemas.microsoft.com/office/powerpoint/2010/main" val="91623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a CPU</a:t>
            </a:r>
          </a:p>
        </p:txBody>
      </p:sp>
      <p:pic>
        <p:nvPicPr>
          <p:cNvPr id="4" name="Content Placeholder 3"/>
          <p:cNvPicPr>
            <a:picLocks noGrp="1" noChangeAspect="1"/>
          </p:cNvPicPr>
          <p:nvPr>
            <p:ph idx="1"/>
          </p:nvPr>
        </p:nvPicPr>
        <p:blipFill>
          <a:blip r:embed="rId2"/>
          <a:stretch>
            <a:fillRect/>
          </a:stretch>
        </p:blipFill>
        <p:spPr>
          <a:xfrm>
            <a:off x="1563802" y="2193925"/>
            <a:ext cx="9064396" cy="4024313"/>
          </a:xfrm>
          <a:prstGeom prst="rect">
            <a:avLst/>
          </a:prstGeom>
        </p:spPr>
      </p:pic>
      <p:sp>
        <p:nvSpPr>
          <p:cNvPr id="3" name="Slide Number Placeholder 2"/>
          <p:cNvSpPr>
            <a:spLocks noGrp="1"/>
          </p:cNvSpPr>
          <p:nvPr>
            <p:ph type="sldNum" sz="quarter" idx="12"/>
          </p:nvPr>
        </p:nvSpPr>
        <p:spPr/>
        <p:txBody>
          <a:bodyPr/>
          <a:lstStyle/>
          <a:p>
            <a:fld id="{31431466-2D85-774F-88AA-F9B0A19E3305}" type="slidenum">
              <a:rPr lang="en-US" smtClean="0"/>
              <a:pPr/>
              <a:t>13</a:t>
            </a:fld>
            <a:endParaRPr lang="en-US"/>
          </a:p>
        </p:txBody>
      </p:sp>
    </p:spTree>
    <p:extLst>
      <p:ext uri="{BB962C8B-B14F-4D97-AF65-F5344CB8AC3E}">
        <p14:creationId xmlns:p14="http://schemas.microsoft.com/office/powerpoint/2010/main" val="104728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0" y="328910"/>
            <a:ext cx="8610600" cy="1293028"/>
          </a:xfrm>
        </p:spPr>
        <p:txBody>
          <a:bodyPr/>
          <a:lstStyle/>
          <a:p>
            <a:r>
              <a:rPr lang="en-US" dirty="0"/>
              <a:t>A CPU with Dual-Mode Operation</a:t>
            </a:r>
          </a:p>
        </p:txBody>
      </p:sp>
      <p:pic>
        <p:nvPicPr>
          <p:cNvPr id="4" name="Content Placeholder 3"/>
          <p:cNvPicPr>
            <a:picLocks noGrp="1" noChangeAspect="1"/>
          </p:cNvPicPr>
          <p:nvPr>
            <p:ph idx="1"/>
          </p:nvPr>
        </p:nvPicPr>
        <p:blipFill>
          <a:blip r:embed="rId3"/>
          <a:stretch>
            <a:fillRect/>
          </a:stretch>
        </p:blipFill>
        <p:spPr>
          <a:xfrm>
            <a:off x="2389633" y="1465072"/>
            <a:ext cx="7599430" cy="5296572"/>
          </a:xfrm>
          <a:prstGeom prst="rect">
            <a:avLst/>
          </a:prstGeom>
        </p:spPr>
      </p:pic>
      <p:sp>
        <p:nvSpPr>
          <p:cNvPr id="3" name="Slide Number Placeholder 2"/>
          <p:cNvSpPr>
            <a:spLocks noGrp="1"/>
          </p:cNvSpPr>
          <p:nvPr>
            <p:ph type="sldNum" sz="quarter" idx="12"/>
          </p:nvPr>
        </p:nvSpPr>
        <p:spPr/>
        <p:txBody>
          <a:bodyPr/>
          <a:lstStyle/>
          <a:p>
            <a:fld id="{31431466-2D85-774F-88AA-F9B0A19E3305}" type="slidenum">
              <a:rPr lang="en-US" smtClean="0"/>
              <a:pPr/>
              <a:t>14</a:t>
            </a:fld>
            <a:endParaRPr lang="en-US"/>
          </a:p>
        </p:txBody>
      </p:sp>
    </p:spTree>
    <p:extLst>
      <p:ext uri="{BB962C8B-B14F-4D97-AF65-F5344CB8AC3E}">
        <p14:creationId xmlns:p14="http://schemas.microsoft.com/office/powerpoint/2010/main" val="2897342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Support:</a:t>
            </a:r>
            <a:br>
              <a:rPr lang="en-US" dirty="0"/>
            </a:br>
            <a:r>
              <a:rPr lang="en-US" dirty="0"/>
              <a:t>Dual-Mode Operation</a:t>
            </a:r>
          </a:p>
        </p:txBody>
      </p:sp>
      <p:sp>
        <p:nvSpPr>
          <p:cNvPr id="3" name="Content Placeholder 2"/>
          <p:cNvSpPr>
            <a:spLocks noGrp="1"/>
          </p:cNvSpPr>
          <p:nvPr>
            <p:ph idx="1"/>
          </p:nvPr>
        </p:nvSpPr>
        <p:spPr/>
        <p:txBody>
          <a:bodyPr>
            <a:normAutofit/>
          </a:bodyPr>
          <a:lstStyle/>
          <a:p>
            <a:r>
              <a:rPr lang="en-US" sz="2800" dirty="0"/>
              <a:t>Privileged instructions</a:t>
            </a:r>
          </a:p>
          <a:p>
            <a:pPr lvl="1"/>
            <a:r>
              <a:rPr lang="en-US" sz="2800" dirty="0"/>
              <a:t>Available to kernel</a:t>
            </a:r>
          </a:p>
          <a:p>
            <a:pPr lvl="1"/>
            <a:r>
              <a:rPr lang="en-US" sz="2800" dirty="0"/>
              <a:t>Not available to user code</a:t>
            </a:r>
          </a:p>
          <a:p>
            <a:r>
              <a:rPr lang="en-US" sz="2800" dirty="0"/>
              <a:t>Limits on memory accesses</a:t>
            </a:r>
          </a:p>
          <a:p>
            <a:pPr lvl="1"/>
            <a:r>
              <a:rPr lang="en-US" sz="2800" dirty="0"/>
              <a:t>To prevent user code from overwriting the kernel</a:t>
            </a:r>
          </a:p>
          <a:p>
            <a:r>
              <a:rPr lang="en-US" sz="2800" dirty="0"/>
              <a:t>Timer</a:t>
            </a:r>
          </a:p>
          <a:p>
            <a:pPr lvl="1"/>
            <a:r>
              <a:rPr lang="en-US" sz="2800" dirty="0"/>
              <a:t>To regain control from a user program in a loop</a:t>
            </a:r>
          </a:p>
          <a:p>
            <a:r>
              <a:rPr lang="en-US" sz="2800" dirty="0"/>
              <a:t>Safe way to switch from user mode to kernel mode, and vice versa</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15</a:t>
            </a:fld>
            <a:endParaRPr lang="en-US"/>
          </a:p>
        </p:txBody>
      </p:sp>
    </p:spTree>
    <p:extLst>
      <p:ext uri="{BB962C8B-B14F-4D97-AF65-F5344CB8AC3E}">
        <p14:creationId xmlns:p14="http://schemas.microsoft.com/office/powerpoint/2010/main" val="392523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Privileged instructions</a:t>
            </a:r>
          </a:p>
        </p:txBody>
      </p:sp>
      <p:sp>
        <p:nvSpPr>
          <p:cNvPr id="3" name="Content Placeholder 2"/>
          <p:cNvSpPr>
            <a:spLocks noGrp="1"/>
          </p:cNvSpPr>
          <p:nvPr>
            <p:ph idx="1"/>
          </p:nvPr>
        </p:nvSpPr>
        <p:spPr/>
        <p:txBody>
          <a:bodyPr>
            <a:normAutofit/>
          </a:bodyPr>
          <a:lstStyle/>
          <a:p>
            <a:r>
              <a:rPr lang="en-US" sz="3200" dirty="0"/>
              <a:t>Examples?</a:t>
            </a:r>
          </a:p>
          <a:p>
            <a:endParaRPr lang="en-US" sz="3200" dirty="0"/>
          </a:p>
          <a:p>
            <a:endParaRPr lang="en-US" sz="3200" dirty="0"/>
          </a:p>
          <a:p>
            <a:endParaRPr lang="en-US" sz="3200" dirty="0"/>
          </a:p>
          <a:p>
            <a:r>
              <a:rPr lang="en-US" sz="3200" dirty="0"/>
              <a:t>What should happen if a user program attempts to execute a privileged instruction?</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16</a:t>
            </a:fld>
            <a:endParaRPr lang="en-US"/>
          </a:p>
        </p:txBody>
      </p:sp>
    </p:spTree>
    <p:extLst>
      <p:ext uri="{BB962C8B-B14F-4D97-AF65-F5344CB8AC3E}">
        <p14:creationId xmlns:p14="http://schemas.microsoft.com/office/powerpoint/2010/main" val="119402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normAutofit/>
          </a:bodyPr>
          <a:lstStyle/>
          <a:p>
            <a:r>
              <a:rPr lang="en-US" sz="3200" dirty="0"/>
              <a:t>For a “Hello world” program, the kernel must copy the string from the user program memory into the screen memory. </a:t>
            </a:r>
          </a:p>
          <a:p>
            <a:r>
              <a:rPr lang="en-US" sz="3200" dirty="0"/>
              <a:t>Why not allow the application to write directly to the screen’s buffer memory? </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17</a:t>
            </a:fld>
            <a:endParaRPr lang="en-US"/>
          </a:p>
        </p:txBody>
      </p:sp>
    </p:spTree>
    <p:extLst>
      <p:ext uri="{BB962C8B-B14F-4D97-AF65-F5344CB8AC3E}">
        <p14:creationId xmlns:p14="http://schemas.microsoft.com/office/powerpoint/2010/main" val="3121656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53235"/>
            <a:ext cx="8610600" cy="1293028"/>
          </a:xfrm>
        </p:spPr>
        <p:txBody>
          <a:bodyPr/>
          <a:lstStyle/>
          <a:p>
            <a:r>
              <a:rPr lang="en-US" dirty="0"/>
              <a:t>Simple Memory Protection</a:t>
            </a:r>
          </a:p>
        </p:txBody>
      </p:sp>
      <p:pic>
        <p:nvPicPr>
          <p:cNvPr id="5" name="Content Placeholder 4"/>
          <p:cNvPicPr>
            <a:picLocks noGrp="1" noChangeAspect="1"/>
          </p:cNvPicPr>
          <p:nvPr>
            <p:ph idx="1"/>
          </p:nvPr>
        </p:nvPicPr>
        <p:blipFill>
          <a:blip r:embed="rId3"/>
          <a:stretch>
            <a:fillRect/>
          </a:stretch>
        </p:blipFill>
        <p:spPr>
          <a:xfrm>
            <a:off x="2527300" y="1443038"/>
            <a:ext cx="6854825" cy="5050362"/>
          </a:xfrm>
          <a:prstGeom prst="rect">
            <a:avLst/>
          </a:prstGeom>
        </p:spPr>
      </p:pic>
      <p:sp>
        <p:nvSpPr>
          <p:cNvPr id="3" name="Slide Number Placeholder 2"/>
          <p:cNvSpPr>
            <a:spLocks noGrp="1"/>
          </p:cNvSpPr>
          <p:nvPr>
            <p:ph type="sldNum" sz="quarter" idx="12"/>
          </p:nvPr>
        </p:nvSpPr>
        <p:spPr/>
        <p:txBody>
          <a:bodyPr/>
          <a:lstStyle/>
          <a:p>
            <a:fld id="{31431466-2D85-774F-88AA-F9B0A19E3305}" type="slidenum">
              <a:rPr lang="en-US" smtClean="0"/>
              <a:pPr/>
              <a:t>18</a:t>
            </a:fld>
            <a:endParaRPr lang="en-US"/>
          </a:p>
        </p:txBody>
      </p:sp>
    </p:spTree>
    <p:extLst>
      <p:ext uri="{BB962C8B-B14F-4D97-AF65-F5344CB8AC3E}">
        <p14:creationId xmlns:p14="http://schemas.microsoft.com/office/powerpoint/2010/main" val="276560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Virtual Addresses</a:t>
            </a:r>
          </a:p>
        </p:txBody>
      </p:sp>
      <p:sp>
        <p:nvSpPr>
          <p:cNvPr id="3" name="Content Placeholder 2"/>
          <p:cNvSpPr>
            <a:spLocks noGrp="1"/>
          </p:cNvSpPr>
          <p:nvPr>
            <p:ph idx="1"/>
          </p:nvPr>
        </p:nvSpPr>
        <p:spPr/>
        <p:txBody>
          <a:bodyPr>
            <a:normAutofit/>
          </a:bodyPr>
          <a:lstStyle/>
          <a:p>
            <a:r>
              <a:rPr lang="en-US" sz="3200" dirty="0"/>
              <a:t>Problems with base and bounds?</a:t>
            </a:r>
          </a:p>
          <a:p>
            <a:pPr lvl="1">
              <a:buNone/>
            </a:pPr>
            <a:endParaRPr lang="en-US" sz="3200" dirty="0"/>
          </a:p>
          <a:p>
            <a:pPr lvl="1"/>
            <a:endParaRPr lang="en-US" sz="3200" dirty="0"/>
          </a:p>
        </p:txBody>
      </p:sp>
      <p:sp>
        <p:nvSpPr>
          <p:cNvPr id="4" name="Slide Number Placeholder 3"/>
          <p:cNvSpPr>
            <a:spLocks noGrp="1"/>
          </p:cNvSpPr>
          <p:nvPr>
            <p:ph type="sldNum" sz="quarter" idx="12"/>
          </p:nvPr>
        </p:nvSpPr>
        <p:spPr/>
        <p:txBody>
          <a:bodyPr/>
          <a:lstStyle/>
          <a:p>
            <a:fld id="{31431466-2D85-774F-88AA-F9B0A19E3305}" type="slidenum">
              <a:rPr lang="en-US" smtClean="0"/>
              <a:pPr/>
              <a:t>19</a:t>
            </a:fld>
            <a:endParaRPr lang="en-US"/>
          </a:p>
        </p:txBody>
      </p:sp>
    </p:spTree>
    <p:extLst>
      <p:ext uri="{BB962C8B-B14F-4D97-AF65-F5344CB8AC3E}">
        <p14:creationId xmlns:p14="http://schemas.microsoft.com/office/powerpoint/2010/main" val="36437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Engineering</a:t>
            </a:r>
          </a:p>
        </p:txBody>
      </p:sp>
      <p:sp>
        <p:nvSpPr>
          <p:cNvPr id="3" name="Content Placeholder 2"/>
          <p:cNvSpPr>
            <a:spLocks noGrp="1"/>
          </p:cNvSpPr>
          <p:nvPr>
            <p:ph idx="1"/>
          </p:nvPr>
        </p:nvSpPr>
        <p:spPr>
          <a:xfrm>
            <a:off x="1358900" y="2075649"/>
            <a:ext cx="8851900" cy="4209283"/>
          </a:xfrm>
        </p:spPr>
        <p:txBody>
          <a:bodyPr>
            <a:noAutofit/>
          </a:bodyPr>
          <a:lstStyle/>
          <a:p>
            <a:r>
              <a:rPr lang="en-US" sz="2800" dirty="0"/>
              <a:t>Much of your time in this course will be spent debugging</a:t>
            </a:r>
          </a:p>
          <a:p>
            <a:pPr lvl="1"/>
            <a:r>
              <a:rPr lang="en-US" sz="2800" dirty="0"/>
              <a:t>In industry, 50% of software dev is debugging</a:t>
            </a:r>
          </a:p>
          <a:p>
            <a:pPr lvl="1"/>
            <a:r>
              <a:rPr lang="en-US" sz="2800" dirty="0"/>
              <a:t>Even more for kernel development</a:t>
            </a:r>
          </a:p>
          <a:p>
            <a:r>
              <a:rPr lang="en-US" sz="2800" dirty="0"/>
              <a:t>How do you reduce time spent debugging?</a:t>
            </a:r>
          </a:p>
          <a:p>
            <a:pPr lvl="1"/>
            <a:r>
              <a:rPr lang="en-US" sz="2800" dirty="0"/>
              <a:t>Produce working code with smallest effort</a:t>
            </a:r>
          </a:p>
          <a:p>
            <a:r>
              <a:rPr lang="en-US" sz="2800" dirty="0"/>
              <a:t>Optimize a process involving you, code, computer</a:t>
            </a:r>
          </a:p>
          <a:p>
            <a:endParaRPr lang="en-US" sz="2800" dirty="0"/>
          </a:p>
        </p:txBody>
      </p:sp>
      <p:sp>
        <p:nvSpPr>
          <p:cNvPr id="4" name="Slide Number Placeholder 3"/>
          <p:cNvSpPr>
            <a:spLocks noGrp="1"/>
          </p:cNvSpPr>
          <p:nvPr>
            <p:ph type="sldNum" sz="quarter" idx="12"/>
          </p:nvPr>
        </p:nvSpPr>
        <p:spPr/>
        <p:txBody>
          <a:bodyPr/>
          <a:lstStyle/>
          <a:p>
            <a:fld id="{31431466-2D85-774F-88AA-F9B0A19E3305}" type="slidenum">
              <a:rPr lang="en-US" smtClean="0"/>
              <a:pPr/>
              <a:t>2</a:t>
            </a:fld>
            <a:endParaRPr lang="en-US"/>
          </a:p>
        </p:txBody>
      </p:sp>
    </p:spTree>
    <p:extLst>
      <p:ext uri="{BB962C8B-B14F-4D97-AF65-F5344CB8AC3E}">
        <p14:creationId xmlns:p14="http://schemas.microsoft.com/office/powerpoint/2010/main" val="1248157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416585"/>
            <a:ext cx="8610600" cy="1293028"/>
          </a:xfrm>
        </p:spPr>
        <p:txBody>
          <a:bodyPr/>
          <a:lstStyle/>
          <a:p>
            <a:r>
              <a:rPr lang="en-US" dirty="0"/>
              <a:t>Virtual Addresses</a:t>
            </a:r>
          </a:p>
        </p:txBody>
      </p:sp>
      <p:sp>
        <p:nvSpPr>
          <p:cNvPr id="3" name="Content Placeholder 2"/>
          <p:cNvSpPr>
            <a:spLocks noGrp="1"/>
          </p:cNvSpPr>
          <p:nvPr>
            <p:ph idx="1"/>
          </p:nvPr>
        </p:nvSpPr>
        <p:spPr>
          <a:xfrm>
            <a:off x="2146301" y="2205572"/>
            <a:ext cx="3126216" cy="4525963"/>
          </a:xfrm>
        </p:spPr>
        <p:txBody>
          <a:bodyPr/>
          <a:lstStyle/>
          <a:p>
            <a:r>
              <a:rPr lang="en-US" dirty="0"/>
              <a:t>Translation done in hardware, using a table</a:t>
            </a:r>
          </a:p>
          <a:p>
            <a:r>
              <a:rPr lang="en-US" dirty="0"/>
              <a:t>Table set up by operating system kernel</a:t>
            </a:r>
          </a:p>
        </p:txBody>
      </p:sp>
      <p:pic>
        <p:nvPicPr>
          <p:cNvPr id="6" name="Picture 5"/>
          <p:cNvPicPr>
            <a:picLocks noChangeAspect="1"/>
          </p:cNvPicPr>
          <p:nvPr/>
        </p:nvPicPr>
        <p:blipFill>
          <a:blip r:embed="rId3"/>
          <a:stretch>
            <a:fillRect/>
          </a:stretch>
        </p:blipFill>
        <p:spPr>
          <a:xfrm>
            <a:off x="5741987" y="1380072"/>
            <a:ext cx="4778311" cy="5087143"/>
          </a:xfrm>
          <a:prstGeom prst="rect">
            <a:avLst/>
          </a:prstGeom>
        </p:spPr>
      </p:pic>
      <p:sp>
        <p:nvSpPr>
          <p:cNvPr id="4" name="Slide Number Placeholder 3"/>
          <p:cNvSpPr>
            <a:spLocks noGrp="1"/>
          </p:cNvSpPr>
          <p:nvPr>
            <p:ph type="sldNum" sz="quarter" idx="12"/>
          </p:nvPr>
        </p:nvSpPr>
        <p:spPr/>
        <p:txBody>
          <a:bodyPr/>
          <a:lstStyle/>
          <a:p>
            <a:fld id="{31431466-2D85-774F-88AA-F9B0A19E3305}" type="slidenum">
              <a:rPr lang="en-US" smtClean="0"/>
              <a:pPr/>
              <a:t>20</a:t>
            </a:fld>
            <a:endParaRPr lang="en-US"/>
          </a:p>
        </p:txBody>
      </p:sp>
    </p:spTree>
    <p:extLst>
      <p:ext uri="{BB962C8B-B14F-4D97-AF65-F5344CB8AC3E}">
        <p14:creationId xmlns:p14="http://schemas.microsoft.com/office/powerpoint/2010/main" val="389960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br>
              <a:rPr lang="en-US" dirty="0"/>
            </a:br>
            <a:endParaRPr lang="en-US" dirty="0"/>
          </a:p>
        </p:txBody>
      </p:sp>
      <p:sp>
        <p:nvSpPr>
          <p:cNvPr id="3" name="Content Placeholder 2"/>
          <p:cNvSpPr>
            <a:spLocks noGrp="1"/>
          </p:cNvSpPr>
          <p:nvPr>
            <p:ph idx="1"/>
          </p:nvPr>
        </p:nvSpPr>
        <p:spPr>
          <a:xfrm>
            <a:off x="1981200" y="1600200"/>
            <a:ext cx="8229601" cy="4851400"/>
          </a:xfrm>
        </p:spPr>
        <p:txBody>
          <a:bodyPr>
            <a:normAutofit/>
          </a:bodyPr>
          <a:lstStyle/>
          <a:p>
            <a:pPr>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staticVar</a:t>
            </a:r>
            <a:r>
              <a:rPr lang="en-US" dirty="0">
                <a:latin typeface="Consolas" panose="020B0609020204030204" pitchFamily="49" charset="0"/>
              </a:rPr>
              <a:t> = 0;      // a static variable</a:t>
            </a:r>
          </a:p>
          <a:p>
            <a:pPr>
              <a:buNone/>
            </a:pPr>
            <a:r>
              <a:rPr lang="en-US" dirty="0">
                <a:latin typeface="Consolas" panose="020B0609020204030204" pitchFamily="49" charset="0"/>
              </a:rPr>
              <a:t>main() {</a:t>
            </a:r>
          </a:p>
          <a:p>
            <a:pPr>
              <a:buNone/>
            </a:pPr>
            <a:r>
              <a:rPr lang="en-US" dirty="0">
                <a:latin typeface="Consolas" panose="020B0609020204030204" pitchFamily="49" charset="0"/>
              </a:rPr>
              <a:t>    </a:t>
            </a:r>
            <a:r>
              <a:rPr lang="en-US" dirty="0" err="1">
                <a:latin typeface="Consolas" panose="020B0609020204030204" pitchFamily="49" charset="0"/>
              </a:rPr>
              <a:t>staticVar</a:t>
            </a:r>
            <a:r>
              <a:rPr lang="en-US" dirty="0">
                <a:latin typeface="Consolas" panose="020B0609020204030204" pitchFamily="49" charset="0"/>
              </a:rPr>
              <a:t> += 1;</a:t>
            </a:r>
          </a:p>
          <a:p>
            <a:pPr>
              <a:buNone/>
            </a:pPr>
            <a:r>
              <a:rPr lang="en-US" dirty="0">
                <a:latin typeface="Consolas" panose="020B0609020204030204" pitchFamily="49" charset="0"/>
              </a:rPr>
              <a:t>    sleep(10);  		// sleep for x seconds</a:t>
            </a:r>
          </a:p>
          <a:p>
            <a:pPr>
              <a:buNone/>
            </a:pPr>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("static address: %x, value: %d\n", 					&amp;</a:t>
            </a:r>
            <a:r>
              <a:rPr lang="en-US" dirty="0" err="1">
                <a:latin typeface="Consolas" panose="020B0609020204030204" pitchFamily="49" charset="0"/>
              </a:rPr>
              <a:t>staticVar</a:t>
            </a:r>
            <a:r>
              <a:rPr lang="en-US" dirty="0">
                <a:latin typeface="Consolas" panose="020B0609020204030204" pitchFamily="49" charset="0"/>
              </a:rPr>
              <a:t>, </a:t>
            </a:r>
            <a:r>
              <a:rPr lang="en-US" dirty="0" err="1">
                <a:latin typeface="Consolas" panose="020B0609020204030204" pitchFamily="49" charset="0"/>
              </a:rPr>
              <a:t>staticVar</a:t>
            </a:r>
            <a:r>
              <a:rPr lang="en-US" dirty="0">
                <a:latin typeface="Consolas" panose="020B0609020204030204" pitchFamily="49" charset="0"/>
              </a:rPr>
              <a:t>);</a:t>
            </a:r>
          </a:p>
          <a:p>
            <a:pPr>
              <a:buNone/>
            </a:pPr>
            <a:r>
              <a:rPr lang="en-US" dirty="0">
                <a:latin typeface="Consolas" panose="020B0609020204030204" pitchFamily="49" charset="0"/>
              </a:rPr>
              <a:t>}</a:t>
            </a:r>
          </a:p>
          <a:p>
            <a:pPr>
              <a:buNone/>
            </a:pPr>
            <a:endParaRPr lang="en-US" dirty="0"/>
          </a:p>
          <a:p>
            <a:pPr>
              <a:buNone/>
            </a:pPr>
            <a:r>
              <a:rPr lang="en-US" dirty="0"/>
              <a:t>What happens if we run two instances of this program at the same time?</a:t>
            </a:r>
          </a:p>
          <a:p>
            <a:pPr>
              <a:buNone/>
            </a:pPr>
            <a:r>
              <a:rPr lang="en-US" dirty="0"/>
              <a:t>What if we took the address of a procedure local variable in two copies of the same program running at the same time?</a:t>
            </a:r>
          </a:p>
        </p:txBody>
      </p:sp>
      <p:sp>
        <p:nvSpPr>
          <p:cNvPr id="4" name="Slide Number Placeholder 3"/>
          <p:cNvSpPr>
            <a:spLocks noGrp="1"/>
          </p:cNvSpPr>
          <p:nvPr>
            <p:ph type="sldNum" sz="quarter" idx="12"/>
          </p:nvPr>
        </p:nvSpPr>
        <p:spPr/>
        <p:txBody>
          <a:bodyPr/>
          <a:lstStyle/>
          <a:p>
            <a:fld id="{31431466-2D85-774F-88AA-F9B0A19E3305}" type="slidenum">
              <a:rPr lang="en-US" smtClean="0"/>
              <a:pPr/>
              <a:t>21</a:t>
            </a:fld>
            <a:endParaRPr lang="en-US"/>
          </a:p>
        </p:txBody>
      </p:sp>
    </p:spTree>
    <p:extLst>
      <p:ext uri="{BB962C8B-B14F-4D97-AF65-F5344CB8AC3E}">
        <p14:creationId xmlns:p14="http://schemas.microsoft.com/office/powerpoint/2010/main" val="3032152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normAutofit/>
          </a:bodyPr>
          <a:lstStyle/>
          <a:p>
            <a:r>
              <a:rPr lang="en-US" sz="2800" dirty="0"/>
              <a:t>With an object-oriented language and compiler, only an object’s methods can access the internal data inside an object. If the operating system only ran programs written in that language, would it still need hardware memory address protection? </a:t>
            </a:r>
          </a:p>
          <a:p>
            <a:r>
              <a:rPr lang="en-US" sz="2800" dirty="0"/>
              <a:t>What if the contents of every object were encrypted except when its method was running, including the OS?</a:t>
            </a:r>
          </a:p>
        </p:txBody>
      </p:sp>
      <p:sp>
        <p:nvSpPr>
          <p:cNvPr id="4" name="Slide Number Placeholder 3"/>
          <p:cNvSpPr>
            <a:spLocks noGrp="1"/>
          </p:cNvSpPr>
          <p:nvPr>
            <p:ph type="sldNum" sz="quarter" idx="12"/>
          </p:nvPr>
        </p:nvSpPr>
        <p:spPr/>
        <p:txBody>
          <a:bodyPr/>
          <a:lstStyle/>
          <a:p>
            <a:fld id="{31431466-2D85-774F-88AA-F9B0A19E3305}" type="slidenum">
              <a:rPr lang="en-US" smtClean="0"/>
              <a:pPr/>
              <a:t>22</a:t>
            </a:fld>
            <a:endParaRPr lang="en-US"/>
          </a:p>
        </p:txBody>
      </p:sp>
    </p:spTree>
    <p:extLst>
      <p:ext uri="{BB962C8B-B14F-4D97-AF65-F5344CB8AC3E}">
        <p14:creationId xmlns:p14="http://schemas.microsoft.com/office/powerpoint/2010/main" val="425127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Timer</a:t>
            </a:r>
          </a:p>
        </p:txBody>
      </p:sp>
      <p:sp>
        <p:nvSpPr>
          <p:cNvPr id="3" name="Content Placeholder 2"/>
          <p:cNvSpPr>
            <a:spLocks noGrp="1"/>
          </p:cNvSpPr>
          <p:nvPr>
            <p:ph idx="1"/>
          </p:nvPr>
        </p:nvSpPr>
        <p:spPr/>
        <p:txBody>
          <a:bodyPr>
            <a:normAutofit/>
          </a:bodyPr>
          <a:lstStyle/>
          <a:p>
            <a:r>
              <a:rPr lang="en-US" dirty="0"/>
              <a:t>Hardware device that periodically interrupts the processor</a:t>
            </a:r>
          </a:p>
          <a:p>
            <a:pPr lvl="1"/>
            <a:r>
              <a:rPr lang="en-US" dirty="0"/>
              <a:t>Returns control to the kernel handler</a:t>
            </a:r>
          </a:p>
          <a:p>
            <a:pPr lvl="1"/>
            <a:r>
              <a:rPr lang="en-US" dirty="0"/>
              <a:t>Interrupt frequency set by the kernel</a:t>
            </a:r>
          </a:p>
          <a:p>
            <a:pPr lvl="2"/>
            <a:r>
              <a:rPr lang="en-US" dirty="0"/>
              <a:t>Not by user code!</a:t>
            </a:r>
          </a:p>
          <a:p>
            <a:pPr lvl="1"/>
            <a:r>
              <a:rPr lang="en-US" dirty="0"/>
              <a:t>Interrupts can be temporarily deferred </a:t>
            </a:r>
          </a:p>
          <a:p>
            <a:pPr lvl="2"/>
            <a:r>
              <a:rPr lang="en-US" dirty="0"/>
              <a:t>Not by user code!</a:t>
            </a:r>
          </a:p>
          <a:p>
            <a:pPr lvl="2"/>
            <a:r>
              <a:rPr lang="en-US" dirty="0"/>
              <a:t>Interrupt deferral crucial for implementing mutual exclusion</a:t>
            </a:r>
          </a:p>
        </p:txBody>
      </p:sp>
    </p:spTree>
    <p:extLst>
      <p:ext uri="{BB962C8B-B14F-4D97-AF65-F5344CB8AC3E}">
        <p14:creationId xmlns:p14="http://schemas.microsoft.com/office/powerpoint/2010/main" val="183279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 Switch</a:t>
            </a:r>
          </a:p>
        </p:txBody>
      </p:sp>
      <p:sp>
        <p:nvSpPr>
          <p:cNvPr id="3" name="Content Placeholder 2"/>
          <p:cNvSpPr>
            <a:spLocks noGrp="1"/>
          </p:cNvSpPr>
          <p:nvPr>
            <p:ph idx="1"/>
          </p:nvPr>
        </p:nvSpPr>
        <p:spPr/>
        <p:txBody>
          <a:bodyPr>
            <a:normAutofit/>
          </a:bodyPr>
          <a:lstStyle/>
          <a:p>
            <a:r>
              <a:rPr lang="en-US" dirty="0"/>
              <a:t>From user mode to kernel mode</a:t>
            </a:r>
          </a:p>
          <a:p>
            <a:pPr lvl="1"/>
            <a:r>
              <a:rPr lang="en-US" dirty="0"/>
              <a:t>Interrupts</a:t>
            </a:r>
          </a:p>
          <a:p>
            <a:pPr lvl="2"/>
            <a:r>
              <a:rPr lang="en-US" dirty="0"/>
              <a:t>Triggered by timer and I/O devices</a:t>
            </a:r>
          </a:p>
          <a:p>
            <a:pPr lvl="1"/>
            <a:r>
              <a:rPr lang="en-US" dirty="0"/>
              <a:t>Exceptions</a:t>
            </a:r>
          </a:p>
          <a:p>
            <a:pPr lvl="2"/>
            <a:r>
              <a:rPr lang="en-US" dirty="0"/>
              <a:t>Triggered by unexpected program behavior</a:t>
            </a:r>
          </a:p>
          <a:p>
            <a:pPr lvl="2"/>
            <a:r>
              <a:rPr lang="en-US" dirty="0"/>
              <a:t>Or malicious behavior!</a:t>
            </a:r>
          </a:p>
          <a:p>
            <a:pPr lvl="1"/>
            <a:r>
              <a:rPr lang="en-US" dirty="0"/>
              <a:t>System calls (aka protected procedure call)</a:t>
            </a:r>
          </a:p>
          <a:p>
            <a:pPr lvl="2"/>
            <a:r>
              <a:rPr lang="en-US" dirty="0"/>
              <a:t>Request by program for kernel to do some operation on its behalf</a:t>
            </a:r>
          </a:p>
          <a:p>
            <a:pPr lvl="2"/>
            <a:r>
              <a:rPr lang="en-US" dirty="0"/>
              <a:t>Only limited number of very carefully coded entry points</a:t>
            </a:r>
          </a:p>
        </p:txBody>
      </p:sp>
    </p:spTree>
    <p:extLst>
      <p:ext uri="{BB962C8B-B14F-4D97-AF65-F5344CB8AC3E}">
        <p14:creationId xmlns:p14="http://schemas.microsoft.com/office/powerpoint/2010/main" val="1954543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Examples of exceptions</a:t>
            </a:r>
          </a:p>
          <a:p>
            <a:endParaRPr lang="en-US" dirty="0"/>
          </a:p>
          <a:p>
            <a:endParaRPr lang="en-US" dirty="0"/>
          </a:p>
          <a:p>
            <a:endParaRPr lang="en-US" dirty="0"/>
          </a:p>
          <a:p>
            <a:r>
              <a:rPr lang="en-US" dirty="0"/>
              <a:t>Examples of system calls</a:t>
            </a:r>
          </a:p>
          <a:p>
            <a:pPr>
              <a:buNone/>
            </a:pPr>
            <a:endParaRPr lang="en-US" dirty="0"/>
          </a:p>
        </p:txBody>
      </p:sp>
    </p:spTree>
    <p:extLst>
      <p:ext uri="{BB962C8B-B14F-4D97-AF65-F5344CB8AC3E}">
        <p14:creationId xmlns:p14="http://schemas.microsoft.com/office/powerpoint/2010/main" val="3195287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 Switch</a:t>
            </a:r>
          </a:p>
        </p:txBody>
      </p:sp>
      <p:sp>
        <p:nvSpPr>
          <p:cNvPr id="3" name="Content Placeholder 2"/>
          <p:cNvSpPr>
            <a:spLocks noGrp="1"/>
          </p:cNvSpPr>
          <p:nvPr>
            <p:ph idx="1"/>
          </p:nvPr>
        </p:nvSpPr>
        <p:spPr/>
        <p:txBody>
          <a:bodyPr>
            <a:normAutofit/>
          </a:bodyPr>
          <a:lstStyle/>
          <a:p>
            <a:pPr lvl="0"/>
            <a:r>
              <a:rPr lang="en-US" dirty="0"/>
              <a:t>From kernel mode to user mode</a:t>
            </a:r>
          </a:p>
          <a:p>
            <a:pPr lvl="1"/>
            <a:r>
              <a:rPr lang="en-US" dirty="0"/>
              <a:t>New process/new thread start</a:t>
            </a:r>
          </a:p>
          <a:p>
            <a:pPr lvl="2"/>
            <a:r>
              <a:rPr lang="en-US" dirty="0"/>
              <a:t>Jump to first instruction in program/thread</a:t>
            </a:r>
          </a:p>
          <a:p>
            <a:pPr lvl="1"/>
            <a:r>
              <a:rPr lang="en-US" dirty="0"/>
              <a:t>Return from interrupt, exception, system call</a:t>
            </a:r>
          </a:p>
          <a:p>
            <a:pPr lvl="2"/>
            <a:r>
              <a:rPr lang="en-US" dirty="0"/>
              <a:t>Resume suspended execution</a:t>
            </a:r>
          </a:p>
          <a:p>
            <a:pPr lvl="1"/>
            <a:r>
              <a:rPr lang="en-US" dirty="0"/>
              <a:t>Process/thread context switch</a:t>
            </a:r>
          </a:p>
          <a:p>
            <a:pPr lvl="2"/>
            <a:r>
              <a:rPr lang="en-US" dirty="0"/>
              <a:t>Resume some other process</a:t>
            </a:r>
          </a:p>
          <a:p>
            <a:pPr lvl="1"/>
            <a:r>
              <a:rPr lang="en-US" dirty="0"/>
              <a:t>User-level </a:t>
            </a:r>
            <a:r>
              <a:rPr lang="en-US" dirty="0" err="1"/>
              <a:t>upcall</a:t>
            </a:r>
            <a:r>
              <a:rPr lang="en-US" dirty="0"/>
              <a:t> (UNIX signal)</a:t>
            </a:r>
          </a:p>
          <a:p>
            <a:pPr lvl="2"/>
            <a:r>
              <a:rPr lang="en-US" dirty="0"/>
              <a:t>Asynchronous notification to user program</a:t>
            </a:r>
          </a:p>
        </p:txBody>
      </p:sp>
    </p:spTree>
    <p:extLst>
      <p:ext uri="{BB962C8B-B14F-4D97-AF65-F5344CB8AC3E}">
        <p14:creationId xmlns:p14="http://schemas.microsoft.com/office/powerpoint/2010/main" val="1643694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take interrupts safely?</a:t>
            </a:r>
          </a:p>
        </p:txBody>
      </p:sp>
      <p:sp>
        <p:nvSpPr>
          <p:cNvPr id="3" name="Content Placeholder 2"/>
          <p:cNvSpPr>
            <a:spLocks noGrp="1"/>
          </p:cNvSpPr>
          <p:nvPr>
            <p:ph idx="1"/>
          </p:nvPr>
        </p:nvSpPr>
        <p:spPr>
          <a:xfrm>
            <a:off x="1981200" y="2110201"/>
            <a:ext cx="8229600" cy="5257800"/>
          </a:xfrm>
        </p:spPr>
        <p:txBody>
          <a:bodyPr>
            <a:normAutofit/>
          </a:bodyPr>
          <a:lstStyle/>
          <a:p>
            <a:r>
              <a:rPr lang="en-US" dirty="0"/>
              <a:t>Interrupt vector</a:t>
            </a:r>
          </a:p>
          <a:p>
            <a:pPr lvl="1"/>
            <a:r>
              <a:rPr lang="en-US" dirty="0"/>
              <a:t>Limited number of entry points into kernel</a:t>
            </a:r>
          </a:p>
          <a:p>
            <a:r>
              <a:rPr lang="en-US" dirty="0"/>
              <a:t>Atomic transfer of control</a:t>
            </a:r>
          </a:p>
          <a:p>
            <a:pPr lvl="1"/>
            <a:r>
              <a:rPr lang="en-US" dirty="0"/>
              <a:t>Single instruction to change: </a:t>
            </a:r>
          </a:p>
          <a:p>
            <a:pPr lvl="2"/>
            <a:r>
              <a:rPr lang="en-US" dirty="0"/>
              <a:t>Program counter</a:t>
            </a:r>
          </a:p>
          <a:p>
            <a:pPr lvl="2"/>
            <a:r>
              <a:rPr lang="en-US" dirty="0"/>
              <a:t>Stack pointer</a:t>
            </a:r>
          </a:p>
          <a:p>
            <a:pPr lvl="2"/>
            <a:r>
              <a:rPr lang="en-US" dirty="0"/>
              <a:t>Memory protection</a:t>
            </a:r>
          </a:p>
          <a:p>
            <a:pPr lvl="2"/>
            <a:r>
              <a:rPr lang="en-US" dirty="0"/>
              <a:t>Kernel/user mode</a:t>
            </a:r>
          </a:p>
          <a:p>
            <a:r>
              <a:rPr lang="en-US" dirty="0"/>
              <a:t>Transparent restorable execution</a:t>
            </a:r>
          </a:p>
          <a:p>
            <a:pPr lvl="1"/>
            <a:r>
              <a:rPr lang="en-US" dirty="0"/>
              <a:t>User program does not know interrupt occurred</a:t>
            </a:r>
          </a:p>
        </p:txBody>
      </p:sp>
    </p:spTree>
    <p:extLst>
      <p:ext uri="{BB962C8B-B14F-4D97-AF65-F5344CB8AC3E}">
        <p14:creationId xmlns:p14="http://schemas.microsoft.com/office/powerpoint/2010/main" val="3234033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a:t>
            </a:r>
          </a:p>
        </p:txBody>
      </p:sp>
      <p:sp>
        <p:nvSpPr>
          <p:cNvPr id="3" name="Content Placeholder 2"/>
          <p:cNvSpPr>
            <a:spLocks noGrp="1"/>
          </p:cNvSpPr>
          <p:nvPr>
            <p:ph idx="1"/>
          </p:nvPr>
        </p:nvSpPr>
        <p:spPr>
          <a:xfrm>
            <a:off x="1866900" y="1811872"/>
            <a:ext cx="8229600" cy="4525963"/>
          </a:xfrm>
        </p:spPr>
        <p:txBody>
          <a:bodyPr/>
          <a:lstStyle/>
          <a:p>
            <a:r>
              <a:rPr lang="en-US" dirty="0"/>
              <a:t>Table set up by OS kernel; pointers to code to run on different events</a:t>
            </a:r>
          </a:p>
        </p:txBody>
      </p:sp>
      <p:pic>
        <p:nvPicPr>
          <p:cNvPr id="4" name="Picture 3"/>
          <p:cNvPicPr>
            <a:picLocks noChangeAspect="1"/>
          </p:cNvPicPr>
          <p:nvPr/>
        </p:nvPicPr>
        <p:blipFill>
          <a:blip r:embed="rId3"/>
          <a:stretch>
            <a:fillRect/>
          </a:stretch>
        </p:blipFill>
        <p:spPr>
          <a:xfrm>
            <a:off x="2895600" y="2387743"/>
            <a:ext cx="6680200" cy="4213081"/>
          </a:xfrm>
          <a:prstGeom prst="rect">
            <a:avLst/>
          </a:prstGeom>
        </p:spPr>
      </p:pic>
    </p:spTree>
    <p:extLst>
      <p:ext uri="{BB962C8B-B14F-4D97-AF65-F5344CB8AC3E}">
        <p14:creationId xmlns:p14="http://schemas.microsoft.com/office/powerpoint/2010/main" val="2042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Stack</a:t>
            </a:r>
          </a:p>
        </p:txBody>
      </p:sp>
      <p:sp>
        <p:nvSpPr>
          <p:cNvPr id="3" name="Content Placeholder 2"/>
          <p:cNvSpPr>
            <a:spLocks noGrp="1"/>
          </p:cNvSpPr>
          <p:nvPr>
            <p:ph idx="1"/>
          </p:nvPr>
        </p:nvSpPr>
        <p:spPr>
          <a:xfrm>
            <a:off x="1981200" y="2057401"/>
            <a:ext cx="8004693" cy="4068763"/>
          </a:xfrm>
        </p:spPr>
        <p:txBody>
          <a:bodyPr/>
          <a:lstStyle/>
          <a:p>
            <a:r>
              <a:rPr lang="en-US" dirty="0"/>
              <a:t>Per-processor, located in kernel (not user) memory</a:t>
            </a:r>
          </a:p>
          <a:p>
            <a:pPr lvl="1"/>
            <a:r>
              <a:rPr lang="en-US" dirty="0"/>
              <a:t>Usually a process/thread has both: kernel and user stack</a:t>
            </a:r>
          </a:p>
          <a:p>
            <a:r>
              <a:rPr lang="en-US" dirty="0"/>
              <a:t>Why can’t the interrupt handler run on the stack of the interrupted user process?</a:t>
            </a:r>
          </a:p>
        </p:txBody>
      </p:sp>
    </p:spTree>
    <p:extLst>
      <p:ext uri="{BB962C8B-B14F-4D97-AF65-F5344CB8AC3E}">
        <p14:creationId xmlns:p14="http://schemas.microsoft.com/office/powerpoint/2010/main" val="161214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Science</a:t>
            </a:r>
          </a:p>
        </p:txBody>
      </p:sp>
      <p:sp>
        <p:nvSpPr>
          <p:cNvPr id="3" name="Content Placeholder 2"/>
          <p:cNvSpPr>
            <a:spLocks noGrp="1"/>
          </p:cNvSpPr>
          <p:nvPr>
            <p:ph idx="1"/>
          </p:nvPr>
        </p:nvSpPr>
        <p:spPr>
          <a:xfrm>
            <a:off x="1447800" y="1600200"/>
            <a:ext cx="8763000" cy="4856920"/>
          </a:xfrm>
        </p:spPr>
        <p:txBody>
          <a:bodyPr>
            <a:normAutofit/>
          </a:bodyPr>
          <a:lstStyle/>
          <a:p>
            <a:r>
              <a:rPr lang="en-US" sz="2800" dirty="0"/>
              <a:t>Understanding -&gt; design -&gt; code</a:t>
            </a:r>
          </a:p>
          <a:p>
            <a:pPr lvl="1"/>
            <a:r>
              <a:rPr lang="en-US" sz="2800" dirty="0"/>
              <a:t>not the opposite</a:t>
            </a:r>
          </a:p>
          <a:p>
            <a:r>
              <a:rPr lang="en-US" sz="2800" dirty="0"/>
              <a:t>Form a hypothesis that explains the bug</a:t>
            </a:r>
          </a:p>
          <a:p>
            <a:pPr lvl="1"/>
            <a:r>
              <a:rPr lang="en-US" sz="2800" dirty="0"/>
              <a:t>Which tests work, which don’t.  Why?</a:t>
            </a:r>
          </a:p>
          <a:p>
            <a:pPr lvl="1"/>
            <a:r>
              <a:rPr lang="en-US" sz="2800" dirty="0"/>
              <a:t>Add tests to narrow possible outcomes</a:t>
            </a:r>
          </a:p>
          <a:p>
            <a:r>
              <a:rPr lang="en-US" sz="2800" dirty="0"/>
              <a:t>Use best practices</a:t>
            </a:r>
          </a:p>
          <a:p>
            <a:pPr lvl="1"/>
            <a:r>
              <a:rPr lang="en-US" sz="2800" dirty="0"/>
              <a:t>Always walk through your code line by line</a:t>
            </a:r>
          </a:p>
          <a:p>
            <a:pPr lvl="1"/>
            <a:r>
              <a:rPr lang="en-US" sz="2800" dirty="0"/>
              <a:t>Module tests – narrow scope of where problem is</a:t>
            </a:r>
          </a:p>
          <a:p>
            <a:pPr lvl="1"/>
            <a:r>
              <a:rPr lang="en-US" sz="2800" dirty="0"/>
              <a:t>Develop code in stages, with dummy replacements for later functionality</a:t>
            </a:r>
          </a:p>
          <a:p>
            <a:endParaRPr lang="en-US" sz="2800" dirty="0"/>
          </a:p>
        </p:txBody>
      </p:sp>
      <p:sp>
        <p:nvSpPr>
          <p:cNvPr id="4" name="Slide Number Placeholder 3"/>
          <p:cNvSpPr>
            <a:spLocks noGrp="1"/>
          </p:cNvSpPr>
          <p:nvPr>
            <p:ph type="sldNum" sz="quarter" idx="12"/>
          </p:nvPr>
        </p:nvSpPr>
        <p:spPr/>
        <p:txBody>
          <a:bodyPr/>
          <a:lstStyle/>
          <a:p>
            <a:fld id="{31431466-2D85-774F-88AA-F9B0A19E3305}" type="slidenum">
              <a:rPr lang="en-US" smtClean="0"/>
              <a:pPr/>
              <a:t>3</a:t>
            </a:fld>
            <a:endParaRPr lang="en-US"/>
          </a:p>
        </p:txBody>
      </p:sp>
    </p:spTree>
    <p:extLst>
      <p:ext uri="{BB962C8B-B14F-4D97-AF65-F5344CB8AC3E}">
        <p14:creationId xmlns:p14="http://schemas.microsoft.com/office/powerpoint/2010/main" val="2211236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4773"/>
            <a:ext cx="8610600" cy="1293028"/>
          </a:xfrm>
        </p:spPr>
        <p:txBody>
          <a:bodyPr/>
          <a:lstStyle/>
          <a:p>
            <a:r>
              <a:rPr lang="en-US" dirty="0"/>
              <a:t>Per-Process Interrupt Stack</a:t>
            </a:r>
          </a:p>
        </p:txBody>
      </p:sp>
      <p:pic>
        <p:nvPicPr>
          <p:cNvPr id="6" name="Content Placeholder 5"/>
          <p:cNvPicPr>
            <a:picLocks noGrp="1" noChangeAspect="1"/>
          </p:cNvPicPr>
          <p:nvPr>
            <p:ph idx="1"/>
          </p:nvPr>
        </p:nvPicPr>
        <p:blipFill>
          <a:blip r:embed="rId3"/>
          <a:stretch>
            <a:fillRect/>
          </a:stretch>
        </p:blipFill>
        <p:spPr>
          <a:xfrm>
            <a:off x="2269520" y="1268411"/>
            <a:ext cx="8004779" cy="5483228"/>
          </a:xfrm>
          <a:prstGeom prst="rect">
            <a:avLst/>
          </a:prstGeom>
        </p:spPr>
      </p:pic>
    </p:spTree>
    <p:extLst>
      <p:ext uri="{BB962C8B-B14F-4D97-AF65-F5344CB8AC3E}">
        <p14:creationId xmlns:p14="http://schemas.microsoft.com/office/powerpoint/2010/main" val="3177355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Masking</a:t>
            </a:r>
          </a:p>
        </p:txBody>
      </p:sp>
      <p:sp>
        <p:nvSpPr>
          <p:cNvPr id="3" name="Content Placeholder 2"/>
          <p:cNvSpPr>
            <a:spLocks noGrp="1"/>
          </p:cNvSpPr>
          <p:nvPr>
            <p:ph idx="1"/>
          </p:nvPr>
        </p:nvSpPr>
        <p:spPr/>
        <p:txBody>
          <a:bodyPr>
            <a:normAutofit/>
          </a:bodyPr>
          <a:lstStyle/>
          <a:p>
            <a:r>
              <a:rPr lang="en-US" dirty="0"/>
              <a:t>Interrupt handler runs with interrupts off</a:t>
            </a:r>
          </a:p>
          <a:p>
            <a:pPr lvl="1"/>
            <a:r>
              <a:rPr lang="en-US" dirty="0"/>
              <a:t>Re-enabled when interrupt completes</a:t>
            </a:r>
          </a:p>
          <a:p>
            <a:r>
              <a:rPr lang="en-US" dirty="0"/>
              <a:t>OS kernel can also turn interrupts off</a:t>
            </a:r>
          </a:p>
          <a:p>
            <a:pPr lvl="1"/>
            <a:r>
              <a:rPr lang="en-US" dirty="0"/>
              <a:t>E.g., when determining the next process/thread to run</a:t>
            </a:r>
          </a:p>
          <a:p>
            <a:pPr lvl="1"/>
            <a:r>
              <a:rPr lang="en-US" dirty="0"/>
              <a:t>On x86</a:t>
            </a:r>
          </a:p>
          <a:p>
            <a:pPr lvl="2"/>
            <a:r>
              <a:rPr lang="en-US" dirty="0"/>
              <a:t>CLI: disable interrupts</a:t>
            </a:r>
          </a:p>
          <a:p>
            <a:pPr lvl="2"/>
            <a:r>
              <a:rPr lang="en-US" dirty="0"/>
              <a:t>STI: enable interrupts</a:t>
            </a:r>
          </a:p>
          <a:p>
            <a:pPr lvl="2"/>
            <a:r>
              <a:rPr lang="en-US" dirty="0"/>
              <a:t>Only applies to the current CPU (on a multi-core)</a:t>
            </a:r>
          </a:p>
          <a:p>
            <a:r>
              <a:rPr lang="en-US" dirty="0"/>
              <a:t>We’ll need this to implement synchronization</a:t>
            </a:r>
          </a:p>
        </p:txBody>
      </p:sp>
    </p:spTree>
    <p:extLst>
      <p:ext uri="{BB962C8B-B14F-4D97-AF65-F5344CB8AC3E}">
        <p14:creationId xmlns:p14="http://schemas.microsoft.com/office/powerpoint/2010/main" val="2791808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Handlers</a:t>
            </a:r>
          </a:p>
        </p:txBody>
      </p:sp>
      <p:sp>
        <p:nvSpPr>
          <p:cNvPr id="3" name="Content Placeholder 2"/>
          <p:cNvSpPr>
            <a:spLocks noGrp="1"/>
          </p:cNvSpPr>
          <p:nvPr>
            <p:ph idx="1"/>
          </p:nvPr>
        </p:nvSpPr>
        <p:spPr/>
        <p:txBody>
          <a:bodyPr>
            <a:normAutofit/>
          </a:bodyPr>
          <a:lstStyle/>
          <a:p>
            <a:r>
              <a:rPr lang="en-US" dirty="0"/>
              <a:t>Interrupt handlers are usually divided into two parts</a:t>
            </a:r>
          </a:p>
          <a:p>
            <a:pPr lvl="1"/>
            <a:r>
              <a:rPr lang="en-US" dirty="0"/>
              <a:t>Bottom half (Linux’s top half): Non-blocking, run to completion</a:t>
            </a:r>
          </a:p>
          <a:p>
            <a:pPr lvl="2"/>
            <a:r>
              <a:rPr lang="en-US" dirty="0"/>
              <a:t>Minimum necessary to allow device to take next interrupt</a:t>
            </a:r>
          </a:p>
          <a:p>
            <a:pPr lvl="2"/>
            <a:r>
              <a:rPr lang="en-US" dirty="0"/>
              <a:t>Any waiting must be limited duration</a:t>
            </a:r>
          </a:p>
          <a:p>
            <a:pPr lvl="2"/>
            <a:r>
              <a:rPr lang="en-US" dirty="0"/>
              <a:t>Wake up other threads to do any real work</a:t>
            </a:r>
          </a:p>
          <a:p>
            <a:pPr lvl="1"/>
            <a:r>
              <a:rPr lang="en-US" dirty="0"/>
              <a:t>Top half (Linux’s Bottom half)</a:t>
            </a:r>
          </a:p>
          <a:p>
            <a:pPr lvl="2"/>
            <a:r>
              <a:rPr lang="en-US" dirty="0"/>
              <a:t>Run as another kernel thread</a:t>
            </a:r>
          </a:p>
        </p:txBody>
      </p:sp>
    </p:spTree>
    <p:extLst>
      <p:ext uri="{BB962C8B-B14F-4D97-AF65-F5344CB8AC3E}">
        <p14:creationId xmlns:p14="http://schemas.microsoft.com/office/powerpoint/2010/main" val="1194492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x86 Interrupt</a:t>
            </a:r>
          </a:p>
        </p:txBody>
      </p:sp>
      <p:sp>
        <p:nvSpPr>
          <p:cNvPr id="3" name="Content Placeholder 2"/>
          <p:cNvSpPr>
            <a:spLocks noGrp="1"/>
          </p:cNvSpPr>
          <p:nvPr>
            <p:ph idx="1"/>
          </p:nvPr>
        </p:nvSpPr>
        <p:spPr/>
        <p:txBody>
          <a:bodyPr>
            <a:normAutofit/>
          </a:bodyPr>
          <a:lstStyle/>
          <a:p>
            <a:r>
              <a:rPr lang="en-US" dirty="0"/>
              <a:t>Save current stack pointer (SP)</a:t>
            </a:r>
          </a:p>
          <a:p>
            <a:r>
              <a:rPr lang="en-US" dirty="0"/>
              <a:t>Save current program counter (PC)</a:t>
            </a:r>
          </a:p>
          <a:p>
            <a:r>
              <a:rPr lang="en-US" dirty="0"/>
              <a:t>Save current processor status word (PSW - condition codes)</a:t>
            </a:r>
          </a:p>
          <a:p>
            <a:r>
              <a:rPr lang="en-US" dirty="0"/>
              <a:t>Switch to kernel stack; put SP, PC, PSW on stack</a:t>
            </a:r>
          </a:p>
          <a:p>
            <a:r>
              <a:rPr lang="en-US" dirty="0"/>
              <a:t>Switch to kernel mode</a:t>
            </a:r>
          </a:p>
          <a:p>
            <a:r>
              <a:rPr lang="en-US" dirty="0"/>
              <a:t>Vector through interrupt table</a:t>
            </a:r>
          </a:p>
          <a:p>
            <a:r>
              <a:rPr lang="en-US" dirty="0"/>
              <a:t>Interrupt handler saves registers it might clobber</a:t>
            </a:r>
          </a:p>
        </p:txBody>
      </p:sp>
    </p:spTree>
    <p:extLst>
      <p:ext uri="{BB962C8B-B14F-4D97-AF65-F5344CB8AC3E}">
        <p14:creationId xmlns:p14="http://schemas.microsoft.com/office/powerpoint/2010/main" val="2518600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80173"/>
            <a:ext cx="8610600" cy="1293028"/>
          </a:xfrm>
        </p:spPr>
        <p:txBody>
          <a:bodyPr/>
          <a:lstStyle/>
          <a:p>
            <a:r>
              <a:rPr lang="en-US" dirty="0"/>
              <a:t>Before Interrupt</a:t>
            </a:r>
          </a:p>
        </p:txBody>
      </p:sp>
      <p:pic>
        <p:nvPicPr>
          <p:cNvPr id="7" name="Content Placeholder 6"/>
          <p:cNvPicPr>
            <a:picLocks noGrp="1" noChangeAspect="1"/>
          </p:cNvPicPr>
          <p:nvPr>
            <p:ph idx="1"/>
          </p:nvPr>
        </p:nvPicPr>
        <p:blipFill>
          <a:blip r:embed="rId3"/>
          <a:stretch>
            <a:fillRect/>
          </a:stretch>
        </p:blipFill>
        <p:spPr>
          <a:xfrm>
            <a:off x="2163135" y="1379337"/>
            <a:ext cx="7603165" cy="4385654"/>
          </a:xfrm>
          <a:prstGeom prst="rect">
            <a:avLst/>
          </a:prstGeom>
        </p:spPr>
      </p:pic>
    </p:spTree>
    <p:extLst>
      <p:ext uri="{BB962C8B-B14F-4D97-AF65-F5344CB8AC3E}">
        <p14:creationId xmlns:p14="http://schemas.microsoft.com/office/powerpoint/2010/main" val="3384779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07946"/>
            <a:ext cx="8610600" cy="1293028"/>
          </a:xfrm>
        </p:spPr>
        <p:txBody>
          <a:bodyPr/>
          <a:lstStyle/>
          <a:p>
            <a:r>
              <a:rPr lang="en-US" dirty="0"/>
              <a:t>During Interrupt</a:t>
            </a:r>
          </a:p>
        </p:txBody>
      </p:sp>
      <p:pic>
        <p:nvPicPr>
          <p:cNvPr id="4" name="Content Placeholder 3"/>
          <p:cNvPicPr>
            <a:picLocks noGrp="1" noChangeAspect="1"/>
          </p:cNvPicPr>
          <p:nvPr>
            <p:ph idx="1"/>
          </p:nvPr>
        </p:nvPicPr>
        <p:blipFill>
          <a:blip r:embed="rId2"/>
          <a:stretch>
            <a:fillRect/>
          </a:stretch>
        </p:blipFill>
        <p:spPr>
          <a:xfrm>
            <a:off x="2400300" y="1113454"/>
            <a:ext cx="7298357" cy="5541346"/>
          </a:xfrm>
          <a:prstGeom prst="rect">
            <a:avLst/>
          </a:prstGeom>
        </p:spPr>
      </p:pic>
    </p:spTree>
    <p:extLst>
      <p:ext uri="{BB962C8B-B14F-4D97-AF65-F5344CB8AC3E}">
        <p14:creationId xmlns:p14="http://schemas.microsoft.com/office/powerpoint/2010/main" val="861603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00" y="-834"/>
            <a:ext cx="8229600" cy="1143000"/>
          </a:xfrm>
        </p:spPr>
        <p:txBody>
          <a:bodyPr/>
          <a:lstStyle/>
          <a:p>
            <a:r>
              <a:rPr lang="en-US" dirty="0"/>
              <a:t>After Interrupt</a:t>
            </a:r>
          </a:p>
        </p:txBody>
      </p:sp>
      <p:pic>
        <p:nvPicPr>
          <p:cNvPr id="4" name="Content Placeholder 3"/>
          <p:cNvPicPr>
            <a:picLocks noGrp="1" noChangeAspect="1"/>
          </p:cNvPicPr>
          <p:nvPr>
            <p:ph idx="1"/>
          </p:nvPr>
        </p:nvPicPr>
        <p:blipFill>
          <a:blip r:embed="rId2"/>
          <a:stretch>
            <a:fillRect/>
          </a:stretch>
        </p:blipFill>
        <p:spPr>
          <a:xfrm>
            <a:off x="2946400" y="807883"/>
            <a:ext cx="7264400" cy="5948517"/>
          </a:xfrm>
          <a:prstGeom prst="rect">
            <a:avLst/>
          </a:prstGeom>
        </p:spPr>
      </p:pic>
    </p:spTree>
    <p:extLst>
      <p:ext uri="{BB962C8B-B14F-4D97-AF65-F5344CB8AC3E}">
        <p14:creationId xmlns:p14="http://schemas.microsoft.com/office/powerpoint/2010/main" val="4055732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Why is the stack pointer saved twice on the interrupt stack?</a:t>
            </a:r>
          </a:p>
          <a:p>
            <a:pPr lvl="1"/>
            <a:r>
              <a:rPr lang="en-US" dirty="0"/>
              <a:t>Hint: is it the same stack pointer?</a:t>
            </a:r>
          </a:p>
        </p:txBody>
      </p:sp>
    </p:spTree>
    <p:extLst>
      <p:ext uri="{BB962C8B-B14F-4D97-AF65-F5344CB8AC3E}">
        <p14:creationId xmlns:p14="http://schemas.microsoft.com/office/powerpoint/2010/main" val="176961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end of handler</a:t>
            </a:r>
          </a:p>
        </p:txBody>
      </p:sp>
      <p:sp>
        <p:nvSpPr>
          <p:cNvPr id="3" name="Content Placeholder 2"/>
          <p:cNvSpPr>
            <a:spLocks noGrp="1"/>
          </p:cNvSpPr>
          <p:nvPr>
            <p:ph idx="1"/>
          </p:nvPr>
        </p:nvSpPr>
        <p:spPr/>
        <p:txBody>
          <a:bodyPr/>
          <a:lstStyle/>
          <a:p>
            <a:r>
              <a:rPr lang="en-US" dirty="0"/>
              <a:t>Handler restores saved registers</a:t>
            </a:r>
          </a:p>
          <a:p>
            <a:r>
              <a:rPr lang="en-US" dirty="0"/>
              <a:t>Atomically return to interrupted process/thread</a:t>
            </a:r>
          </a:p>
          <a:p>
            <a:pPr lvl="1"/>
            <a:r>
              <a:rPr lang="en-US" dirty="0"/>
              <a:t>Restore program counter</a:t>
            </a:r>
          </a:p>
          <a:p>
            <a:pPr lvl="1"/>
            <a:r>
              <a:rPr lang="en-US" dirty="0"/>
              <a:t>Restore program stack</a:t>
            </a:r>
          </a:p>
          <a:p>
            <a:pPr lvl="1"/>
            <a:r>
              <a:rPr lang="en-US" dirty="0"/>
              <a:t>Restore processor status word/condition codes</a:t>
            </a:r>
          </a:p>
          <a:p>
            <a:pPr lvl="1"/>
            <a:r>
              <a:rPr lang="en-US" dirty="0"/>
              <a:t>Switch to user mode</a:t>
            </a:r>
          </a:p>
        </p:txBody>
      </p:sp>
    </p:spTree>
    <p:extLst>
      <p:ext uri="{BB962C8B-B14F-4D97-AF65-F5344CB8AC3E}">
        <p14:creationId xmlns:p14="http://schemas.microsoft.com/office/powerpoint/2010/main" val="1395758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a:t>
            </a:r>
          </a:p>
        </p:txBody>
      </p:sp>
      <p:pic>
        <p:nvPicPr>
          <p:cNvPr id="5" name="Content Placeholder 4"/>
          <p:cNvPicPr>
            <a:picLocks noGrp="1" noChangeAspect="1"/>
          </p:cNvPicPr>
          <p:nvPr>
            <p:ph idx="1"/>
          </p:nvPr>
        </p:nvPicPr>
        <p:blipFill>
          <a:blip r:embed="rId2"/>
          <a:stretch>
            <a:fillRect/>
          </a:stretch>
        </p:blipFill>
        <p:spPr>
          <a:xfrm>
            <a:off x="622300" y="30814"/>
            <a:ext cx="5569593" cy="6657326"/>
          </a:xfrm>
          <a:prstGeom prst="rect">
            <a:avLst/>
          </a:prstGeom>
        </p:spPr>
      </p:pic>
      <p:sp>
        <p:nvSpPr>
          <p:cNvPr id="6" name="Content Placeholder 2"/>
          <p:cNvSpPr txBox="1">
            <a:spLocks/>
          </p:cNvSpPr>
          <p:nvPr/>
        </p:nvSpPr>
        <p:spPr>
          <a:xfrm>
            <a:off x="6057900" y="2194560"/>
            <a:ext cx="54483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Performs action outside process’s protection domain</a:t>
            </a:r>
          </a:p>
          <a:p>
            <a:r>
              <a:rPr lang="en-US" dirty="0"/>
              <a:t>Implement </a:t>
            </a:r>
            <a:r>
              <a:rPr lang="en-US" i="1" dirty="0"/>
              <a:t>Calling Convention</a:t>
            </a:r>
          </a:p>
          <a:p>
            <a:pPr lvl="1"/>
            <a:r>
              <a:rPr lang="en-US" dirty="0"/>
              <a:t>Specify name, arguments, return value</a:t>
            </a:r>
          </a:p>
          <a:p>
            <a:r>
              <a:rPr lang="en-US" dirty="0"/>
              <a:t>Use the same mode-switching mechanism (x86 uses </a:t>
            </a:r>
            <a:r>
              <a:rPr lang="en-US" dirty="0" err="1"/>
              <a:t>int</a:t>
            </a:r>
            <a:r>
              <a:rPr lang="en-US" dirty="0"/>
              <a:t> - software interrupt)</a:t>
            </a:r>
          </a:p>
          <a:p>
            <a:r>
              <a:rPr lang="en-US" dirty="0"/>
              <a:t>Defensive programming</a:t>
            </a:r>
          </a:p>
          <a:p>
            <a:endParaRPr lang="en-US" dirty="0"/>
          </a:p>
          <a:p>
            <a:endParaRPr lang="en-US" dirty="0"/>
          </a:p>
          <a:p>
            <a:endParaRPr lang="en-US" dirty="0"/>
          </a:p>
        </p:txBody>
      </p:sp>
    </p:spTree>
    <p:extLst>
      <p:ext uri="{BB962C8B-B14F-4D97-AF65-F5344CB8AC3E}">
        <p14:creationId xmlns:p14="http://schemas.microsoft.com/office/powerpoint/2010/main" val="303874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600" y="293325"/>
            <a:ext cx="8610600" cy="1293028"/>
          </a:xfrm>
        </p:spPr>
        <p:txBody>
          <a:bodyPr/>
          <a:lstStyle/>
          <a:p>
            <a:r>
              <a:rPr lang="en-US" dirty="0"/>
              <a:t>Booting</a:t>
            </a:r>
          </a:p>
        </p:txBody>
      </p:sp>
      <p:pic>
        <p:nvPicPr>
          <p:cNvPr id="4" name="Content Placeholder 3"/>
          <p:cNvPicPr>
            <a:picLocks noGrp="1" noChangeAspect="1"/>
          </p:cNvPicPr>
          <p:nvPr>
            <p:ph idx="1"/>
          </p:nvPr>
        </p:nvPicPr>
        <p:blipFill>
          <a:blip r:embed="rId3"/>
          <a:stretch>
            <a:fillRect/>
          </a:stretch>
        </p:blipFill>
        <p:spPr>
          <a:xfrm>
            <a:off x="2895600" y="977939"/>
            <a:ext cx="6063160" cy="5703794"/>
          </a:xfrm>
          <a:prstGeom prst="rect">
            <a:avLst/>
          </a:prstGeom>
        </p:spPr>
      </p:pic>
      <p:sp>
        <p:nvSpPr>
          <p:cNvPr id="3" name="Slide Number Placeholder 2"/>
          <p:cNvSpPr>
            <a:spLocks noGrp="1"/>
          </p:cNvSpPr>
          <p:nvPr>
            <p:ph type="sldNum" sz="quarter" idx="12"/>
          </p:nvPr>
        </p:nvSpPr>
        <p:spPr/>
        <p:txBody>
          <a:bodyPr/>
          <a:lstStyle/>
          <a:p>
            <a:fld id="{31431466-2D85-774F-88AA-F9B0A19E3305}" type="slidenum">
              <a:rPr lang="en-US" smtClean="0"/>
              <a:pPr/>
              <a:t>4</a:t>
            </a:fld>
            <a:endParaRPr lang="en-US"/>
          </a:p>
        </p:txBody>
      </p:sp>
    </p:spTree>
    <p:extLst>
      <p:ext uri="{BB962C8B-B14F-4D97-AF65-F5344CB8AC3E}">
        <p14:creationId xmlns:p14="http://schemas.microsoft.com/office/powerpoint/2010/main" val="238592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743200" y="-200827"/>
            <a:ext cx="8610600" cy="1293028"/>
          </a:xfrm>
        </p:spPr>
        <p:txBody>
          <a:bodyPr>
            <a:normAutofit/>
          </a:bodyPr>
          <a:lstStyle/>
          <a:p>
            <a:r>
              <a:rPr lang="en-US" sz="3200" dirty="0"/>
              <a:t>System call with a pair of stubs</a:t>
            </a:r>
          </a:p>
        </p:txBody>
      </p:sp>
      <p:pic>
        <p:nvPicPr>
          <p:cNvPr id="4" name="Content Placeholder 3"/>
          <p:cNvPicPr>
            <a:picLocks noGrp="1" noChangeAspect="1"/>
          </p:cNvPicPr>
          <p:nvPr>
            <p:ph idx="1"/>
          </p:nvPr>
        </p:nvPicPr>
        <p:blipFill>
          <a:blip r:embed="rId2"/>
          <a:stretch>
            <a:fillRect/>
          </a:stretch>
        </p:blipFill>
        <p:spPr>
          <a:xfrm>
            <a:off x="1785099" y="764373"/>
            <a:ext cx="8808878" cy="6084372"/>
          </a:xfrm>
          <a:prstGeom prst="rect">
            <a:avLst/>
          </a:prstGeom>
        </p:spPr>
      </p:pic>
    </p:spTree>
    <p:extLst>
      <p:ext uri="{BB962C8B-B14F-4D97-AF65-F5344CB8AC3E}">
        <p14:creationId xmlns:p14="http://schemas.microsoft.com/office/powerpoint/2010/main" val="2164019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a:t>
            </a:r>
            <a:r>
              <a:rPr lang="en-US" baseline="0" dirty="0"/>
              <a:t> System Call Handler</a:t>
            </a:r>
            <a:endParaRPr lang="en-US" dirty="0"/>
          </a:p>
        </p:txBody>
      </p:sp>
      <p:sp>
        <p:nvSpPr>
          <p:cNvPr id="3" name="Content Placeholder 2"/>
          <p:cNvSpPr>
            <a:spLocks noGrp="1"/>
          </p:cNvSpPr>
          <p:nvPr>
            <p:ph idx="1"/>
          </p:nvPr>
        </p:nvSpPr>
        <p:spPr/>
        <p:txBody>
          <a:bodyPr>
            <a:normAutofit/>
          </a:bodyPr>
          <a:lstStyle/>
          <a:p>
            <a:r>
              <a:rPr lang="en-US" dirty="0"/>
              <a:t>Locate arguments</a:t>
            </a:r>
          </a:p>
          <a:p>
            <a:pPr lvl="1"/>
            <a:r>
              <a:rPr lang="en-US" dirty="0"/>
              <a:t>In registers or on user stack</a:t>
            </a:r>
          </a:p>
          <a:p>
            <a:pPr lvl="1"/>
            <a:r>
              <a:rPr lang="en-US" i="1" dirty="0"/>
              <a:t>Translate</a:t>
            </a:r>
            <a:r>
              <a:rPr lang="en-US" dirty="0"/>
              <a:t> user addresses into kernel addresses</a:t>
            </a:r>
          </a:p>
          <a:p>
            <a:r>
              <a:rPr lang="en-US" dirty="0"/>
              <a:t>Copy arguments</a:t>
            </a:r>
          </a:p>
          <a:p>
            <a:pPr lvl="1"/>
            <a:r>
              <a:rPr lang="en-US" dirty="0"/>
              <a:t>From user memory into kernel memory</a:t>
            </a:r>
            <a:endParaRPr lang="en-US" i="1" dirty="0"/>
          </a:p>
          <a:p>
            <a:pPr lvl="1"/>
            <a:r>
              <a:rPr lang="en-US" dirty="0"/>
              <a:t>Protect kernel from malicious code evading checks</a:t>
            </a:r>
          </a:p>
          <a:p>
            <a:r>
              <a:rPr lang="en-US" dirty="0"/>
              <a:t>Validate arguments</a:t>
            </a:r>
          </a:p>
          <a:p>
            <a:pPr lvl="1"/>
            <a:r>
              <a:rPr lang="en-US" dirty="0"/>
              <a:t>Protect kernel from errors in user code</a:t>
            </a:r>
          </a:p>
          <a:p>
            <a:r>
              <a:rPr lang="en-US" dirty="0"/>
              <a:t>Copy results back into user memory </a:t>
            </a:r>
          </a:p>
          <a:p>
            <a:pPr lvl="1"/>
            <a:r>
              <a:rPr lang="en-US" i="1" dirty="0"/>
              <a:t>Translate</a:t>
            </a:r>
            <a:r>
              <a:rPr lang="en-US" dirty="0"/>
              <a:t> kernel addresses into user addresses</a:t>
            </a:r>
          </a:p>
        </p:txBody>
      </p:sp>
    </p:spTree>
    <p:extLst>
      <p:ext uri="{BB962C8B-B14F-4D97-AF65-F5344CB8AC3E}">
        <p14:creationId xmlns:p14="http://schemas.microsoft.com/office/powerpoint/2010/main" val="1586281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Upcall</a:t>
            </a:r>
            <a:r>
              <a:rPr lang="en-US" dirty="0"/>
              <a:t>: User-level event delivery</a:t>
            </a:r>
          </a:p>
        </p:txBody>
      </p:sp>
      <p:sp>
        <p:nvSpPr>
          <p:cNvPr id="3" name="Content Placeholder 2"/>
          <p:cNvSpPr>
            <a:spLocks noGrp="1"/>
          </p:cNvSpPr>
          <p:nvPr>
            <p:ph idx="1"/>
          </p:nvPr>
        </p:nvSpPr>
        <p:spPr>
          <a:xfrm>
            <a:off x="1981200" y="2260600"/>
            <a:ext cx="9271000" cy="3865564"/>
          </a:xfrm>
        </p:spPr>
        <p:txBody>
          <a:bodyPr>
            <a:normAutofit/>
          </a:bodyPr>
          <a:lstStyle/>
          <a:p>
            <a:r>
              <a:rPr lang="en-US" dirty="0"/>
              <a:t>Notify user process of some event that needs to be handled right away</a:t>
            </a:r>
          </a:p>
          <a:p>
            <a:pPr lvl="1"/>
            <a:r>
              <a:rPr lang="en-US" dirty="0"/>
              <a:t>Time expiration</a:t>
            </a:r>
          </a:p>
          <a:p>
            <a:pPr lvl="2"/>
            <a:r>
              <a:rPr lang="en-US" dirty="0"/>
              <a:t>Real-time user interface</a:t>
            </a:r>
          </a:p>
          <a:p>
            <a:pPr lvl="2"/>
            <a:r>
              <a:rPr lang="en-US" dirty="0"/>
              <a:t>Time-slice for user-level thread manager</a:t>
            </a:r>
          </a:p>
          <a:p>
            <a:pPr lvl="1"/>
            <a:r>
              <a:rPr lang="en-US" dirty="0"/>
              <a:t>Exception handling in user-level (e.g. Save this file before closing?)</a:t>
            </a:r>
          </a:p>
          <a:p>
            <a:pPr lvl="1"/>
            <a:r>
              <a:rPr lang="en-US" dirty="0"/>
              <a:t>Asynchronous I/O completion (</a:t>
            </a:r>
            <a:r>
              <a:rPr lang="en-US" dirty="0" err="1"/>
              <a:t>async</a:t>
            </a:r>
            <a:r>
              <a:rPr lang="en-US" dirty="0"/>
              <a:t>/await)</a:t>
            </a:r>
          </a:p>
          <a:p>
            <a:r>
              <a:rPr lang="en-US" dirty="0" err="1"/>
              <a:t>upcalls</a:t>
            </a:r>
            <a:r>
              <a:rPr lang="en-US" dirty="0"/>
              <a:t> = UNIX signals = WINDOWS asynchronous events</a:t>
            </a:r>
          </a:p>
          <a:p>
            <a:r>
              <a:rPr lang="en-US" dirty="0"/>
              <a:t>How to implement a mechanism similar to </a:t>
            </a:r>
            <a:r>
              <a:rPr lang="en-US" dirty="0" err="1"/>
              <a:t>syscall</a:t>
            </a:r>
            <a:r>
              <a:rPr lang="en-US" dirty="0"/>
              <a:t> in a user level app?</a:t>
            </a:r>
          </a:p>
        </p:txBody>
      </p:sp>
    </p:spTree>
    <p:extLst>
      <p:ext uri="{BB962C8B-B14F-4D97-AF65-F5344CB8AC3E}">
        <p14:creationId xmlns:p14="http://schemas.microsoft.com/office/powerpoint/2010/main" val="944829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Upcalls</a:t>
            </a:r>
            <a:r>
              <a:rPr lang="en-US" dirty="0"/>
              <a:t> </a:t>
            </a:r>
            <a:r>
              <a:rPr lang="en-US" dirty="0" err="1"/>
              <a:t>vs</a:t>
            </a:r>
            <a:r>
              <a:rPr lang="en-US" dirty="0"/>
              <a:t> Interrupts</a:t>
            </a:r>
          </a:p>
        </p:txBody>
      </p:sp>
      <p:sp>
        <p:nvSpPr>
          <p:cNvPr id="3" name="Content Placeholder 2"/>
          <p:cNvSpPr>
            <a:spLocks noGrp="1"/>
          </p:cNvSpPr>
          <p:nvPr>
            <p:ph idx="1"/>
          </p:nvPr>
        </p:nvSpPr>
        <p:spPr/>
        <p:txBody>
          <a:bodyPr/>
          <a:lstStyle/>
          <a:p>
            <a:r>
              <a:rPr lang="en-US" dirty="0"/>
              <a:t>Signal handlers </a:t>
            </a:r>
            <a:r>
              <a:rPr lang="en-US" dirty="0">
                <a:sym typeface="Wingdings" panose="05000000000000000000" pitchFamily="2" charset="2"/>
              </a:rPr>
              <a:t> </a:t>
            </a:r>
            <a:r>
              <a:rPr lang="en-US" dirty="0"/>
              <a:t>Interrupt vector</a:t>
            </a:r>
          </a:p>
          <a:p>
            <a:r>
              <a:rPr lang="en-US" dirty="0"/>
              <a:t>Signal stack </a:t>
            </a:r>
            <a:r>
              <a:rPr lang="en-US" dirty="0">
                <a:sym typeface="Wingdings" panose="05000000000000000000" pitchFamily="2" charset="2"/>
              </a:rPr>
              <a:t> </a:t>
            </a:r>
            <a:r>
              <a:rPr lang="en-US" dirty="0"/>
              <a:t>Interrupt stack</a:t>
            </a:r>
          </a:p>
          <a:p>
            <a:r>
              <a:rPr lang="en-US" dirty="0"/>
              <a:t>Automatic save/restore registers </a:t>
            </a:r>
            <a:r>
              <a:rPr lang="en-US" dirty="0">
                <a:sym typeface="Wingdings" panose="05000000000000000000" pitchFamily="2" charset="2"/>
              </a:rPr>
              <a:t> </a:t>
            </a:r>
            <a:r>
              <a:rPr lang="en-US" dirty="0"/>
              <a:t>transparent resume</a:t>
            </a:r>
          </a:p>
          <a:p>
            <a:r>
              <a:rPr lang="en-US" dirty="0"/>
              <a:t>Signal masking: signals disabled while in signal handler</a:t>
            </a:r>
          </a:p>
          <a:p>
            <a:endParaRPr lang="en-US" dirty="0"/>
          </a:p>
        </p:txBody>
      </p:sp>
    </p:spTree>
    <p:extLst>
      <p:ext uri="{BB962C8B-B14F-4D97-AF65-F5344CB8AC3E}">
        <p14:creationId xmlns:p14="http://schemas.microsoft.com/office/powerpoint/2010/main" val="3532093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Upcall</a:t>
            </a:r>
            <a:r>
              <a:rPr lang="en-US" dirty="0"/>
              <a:t>: Before</a:t>
            </a:r>
          </a:p>
        </p:txBody>
      </p:sp>
      <p:pic>
        <p:nvPicPr>
          <p:cNvPr id="5" name="Content Placeholder 4"/>
          <p:cNvPicPr>
            <a:picLocks noGrp="1" noChangeAspect="1"/>
          </p:cNvPicPr>
          <p:nvPr>
            <p:ph idx="1"/>
          </p:nvPr>
        </p:nvPicPr>
        <p:blipFill>
          <a:blip r:embed="rId2"/>
          <a:stretch>
            <a:fillRect/>
          </a:stretch>
        </p:blipFill>
        <p:spPr>
          <a:xfrm>
            <a:off x="2092324" y="2057401"/>
            <a:ext cx="8194675" cy="4217526"/>
          </a:xfrm>
          <a:prstGeom prst="rect">
            <a:avLst/>
          </a:prstGeom>
        </p:spPr>
      </p:pic>
    </p:spTree>
    <p:extLst>
      <p:ext uri="{BB962C8B-B14F-4D97-AF65-F5344CB8AC3E}">
        <p14:creationId xmlns:p14="http://schemas.microsoft.com/office/powerpoint/2010/main" val="2453918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Upcall</a:t>
            </a:r>
            <a:r>
              <a:rPr lang="en-US" dirty="0"/>
              <a:t>: During</a:t>
            </a:r>
          </a:p>
        </p:txBody>
      </p:sp>
      <p:pic>
        <p:nvPicPr>
          <p:cNvPr id="4" name="Content Placeholder 3"/>
          <p:cNvPicPr>
            <a:picLocks noGrp="1" noChangeAspect="1"/>
          </p:cNvPicPr>
          <p:nvPr>
            <p:ph idx="1"/>
          </p:nvPr>
        </p:nvPicPr>
        <p:blipFill>
          <a:blip r:embed="rId2"/>
          <a:stretch>
            <a:fillRect/>
          </a:stretch>
        </p:blipFill>
        <p:spPr>
          <a:xfrm>
            <a:off x="2205037" y="2057401"/>
            <a:ext cx="8008469" cy="4052094"/>
          </a:xfrm>
          <a:prstGeom prst="rect">
            <a:avLst/>
          </a:prstGeom>
        </p:spPr>
      </p:pic>
    </p:spTree>
    <p:extLst>
      <p:ext uri="{BB962C8B-B14F-4D97-AF65-F5344CB8AC3E}">
        <p14:creationId xmlns:p14="http://schemas.microsoft.com/office/powerpoint/2010/main" val="2316434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User-Level Virtual Machine</a:t>
            </a:r>
          </a:p>
        </p:txBody>
      </p:sp>
      <p:sp>
        <p:nvSpPr>
          <p:cNvPr id="3" name="Content Placeholder 2"/>
          <p:cNvSpPr>
            <a:spLocks noGrp="1"/>
          </p:cNvSpPr>
          <p:nvPr>
            <p:ph idx="1"/>
          </p:nvPr>
        </p:nvSpPr>
        <p:spPr/>
        <p:txBody>
          <a:bodyPr>
            <a:normAutofit/>
          </a:bodyPr>
          <a:lstStyle/>
          <a:p>
            <a:r>
              <a:rPr lang="en-US" dirty="0"/>
              <a:t>How does VM Player work?</a:t>
            </a:r>
          </a:p>
          <a:p>
            <a:pPr lvl="1"/>
            <a:r>
              <a:rPr lang="en-US" dirty="0"/>
              <a:t>Runs as a user-level application</a:t>
            </a:r>
          </a:p>
          <a:p>
            <a:pPr lvl="1"/>
            <a:r>
              <a:rPr lang="en-US" dirty="0"/>
              <a:t>How does it catch privileged instructions, interrupts, device I/O?</a:t>
            </a:r>
          </a:p>
          <a:p>
            <a:r>
              <a:rPr lang="en-US" dirty="0"/>
              <a:t>Installs kernel driver, transparent to host kernel</a:t>
            </a:r>
          </a:p>
          <a:p>
            <a:pPr lvl="1"/>
            <a:r>
              <a:rPr lang="en-US" dirty="0"/>
              <a:t>Requires administrator privileges!</a:t>
            </a:r>
          </a:p>
          <a:p>
            <a:pPr lvl="1"/>
            <a:r>
              <a:rPr lang="en-US" dirty="0"/>
              <a:t>Modifies interrupt table to redirect to kernel VM code</a:t>
            </a:r>
          </a:p>
          <a:p>
            <a:pPr lvl="1"/>
            <a:r>
              <a:rPr lang="en-US" dirty="0"/>
              <a:t>If interrupt is for VM </a:t>
            </a:r>
            <a:r>
              <a:rPr lang="en-US" dirty="0">
                <a:sym typeface="Wingdings" panose="05000000000000000000" pitchFamily="2" charset="2"/>
              </a:rPr>
              <a:t></a:t>
            </a:r>
            <a:r>
              <a:rPr lang="en-US" dirty="0"/>
              <a:t> </a:t>
            </a:r>
            <a:r>
              <a:rPr lang="en-US" dirty="0" err="1"/>
              <a:t>upcall</a:t>
            </a:r>
            <a:endParaRPr lang="en-US" dirty="0"/>
          </a:p>
          <a:p>
            <a:pPr lvl="1"/>
            <a:r>
              <a:rPr lang="en-US" dirty="0"/>
              <a:t>If interrupt is for another process </a:t>
            </a:r>
            <a:r>
              <a:rPr lang="en-US" dirty="0">
                <a:sym typeface="Wingdings" panose="05000000000000000000" pitchFamily="2" charset="2"/>
              </a:rPr>
              <a:t></a:t>
            </a:r>
            <a:r>
              <a:rPr lang="en-US" dirty="0"/>
              <a:t> reinstalls interrupt table and resumes kernel</a:t>
            </a:r>
          </a:p>
          <a:p>
            <a:pPr lvl="1"/>
            <a:endParaRPr lang="en-US" dirty="0"/>
          </a:p>
        </p:txBody>
      </p:sp>
    </p:spTree>
    <p:extLst>
      <p:ext uri="{BB962C8B-B14F-4D97-AF65-F5344CB8AC3E}">
        <p14:creationId xmlns:p14="http://schemas.microsoft.com/office/powerpoint/2010/main" val="4140565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2129247" y="119161"/>
            <a:ext cx="8169612" cy="6738839"/>
          </a:xfrm>
          <a:prstGeom prst="rect">
            <a:avLst/>
          </a:prstGeom>
        </p:spPr>
      </p:pic>
    </p:spTree>
    <p:extLst>
      <p:ext uri="{BB962C8B-B14F-4D97-AF65-F5344CB8AC3E}">
        <p14:creationId xmlns:p14="http://schemas.microsoft.com/office/powerpoint/2010/main" val="3306088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Timer</a:t>
            </a:r>
          </a:p>
        </p:txBody>
      </p:sp>
      <p:sp>
        <p:nvSpPr>
          <p:cNvPr id="3" name="Content Placeholder 2"/>
          <p:cNvSpPr>
            <a:spLocks noGrp="1"/>
          </p:cNvSpPr>
          <p:nvPr>
            <p:ph idx="1"/>
          </p:nvPr>
        </p:nvSpPr>
        <p:spPr/>
        <p:txBody>
          <a:bodyPr>
            <a:normAutofit/>
          </a:bodyPr>
          <a:lstStyle/>
          <a:p>
            <a:r>
              <a:rPr lang="en-US" dirty="0"/>
              <a:t>Hardware device that periodically interrupts the processor</a:t>
            </a:r>
          </a:p>
          <a:p>
            <a:pPr lvl="1"/>
            <a:r>
              <a:rPr lang="en-US" dirty="0"/>
              <a:t>Returns control to the kernel handler</a:t>
            </a:r>
          </a:p>
          <a:p>
            <a:pPr lvl="1"/>
            <a:r>
              <a:rPr lang="en-US" dirty="0"/>
              <a:t>Interrupt frequency set by the kernel</a:t>
            </a:r>
          </a:p>
          <a:p>
            <a:pPr lvl="2"/>
            <a:r>
              <a:rPr lang="en-US" dirty="0"/>
              <a:t>Not by user code!</a:t>
            </a:r>
          </a:p>
          <a:p>
            <a:pPr lvl="1"/>
            <a:r>
              <a:rPr lang="en-US" dirty="0"/>
              <a:t>Interrupts can be temporarily deferred </a:t>
            </a:r>
          </a:p>
          <a:p>
            <a:pPr lvl="2"/>
            <a:r>
              <a:rPr lang="en-US" dirty="0"/>
              <a:t>Not by user code!</a:t>
            </a:r>
          </a:p>
          <a:p>
            <a:pPr lvl="2"/>
            <a:r>
              <a:rPr lang="en-US" dirty="0"/>
              <a:t>Interrupt deferral crucial for implementing mutual exclusion</a:t>
            </a:r>
          </a:p>
        </p:txBody>
      </p:sp>
    </p:spTree>
    <p:extLst>
      <p:ext uri="{BB962C8B-B14F-4D97-AF65-F5344CB8AC3E}">
        <p14:creationId xmlns:p14="http://schemas.microsoft.com/office/powerpoint/2010/main" val="259552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 Switch</a:t>
            </a:r>
          </a:p>
        </p:txBody>
      </p:sp>
      <p:sp>
        <p:nvSpPr>
          <p:cNvPr id="3" name="Content Placeholder 2"/>
          <p:cNvSpPr>
            <a:spLocks noGrp="1"/>
          </p:cNvSpPr>
          <p:nvPr>
            <p:ph idx="1"/>
          </p:nvPr>
        </p:nvSpPr>
        <p:spPr/>
        <p:txBody>
          <a:bodyPr>
            <a:normAutofit/>
          </a:bodyPr>
          <a:lstStyle/>
          <a:p>
            <a:r>
              <a:rPr lang="en-US" dirty="0"/>
              <a:t>From user mode to kernel mode</a:t>
            </a:r>
          </a:p>
          <a:p>
            <a:pPr lvl="1"/>
            <a:r>
              <a:rPr lang="en-US" dirty="0"/>
              <a:t>Interrupts</a:t>
            </a:r>
          </a:p>
          <a:p>
            <a:pPr lvl="2"/>
            <a:r>
              <a:rPr lang="en-US" dirty="0"/>
              <a:t>Triggered by timer and I/O devices</a:t>
            </a:r>
          </a:p>
          <a:p>
            <a:pPr lvl="1"/>
            <a:r>
              <a:rPr lang="en-US" dirty="0"/>
              <a:t>Exceptions</a:t>
            </a:r>
          </a:p>
          <a:p>
            <a:pPr lvl="2"/>
            <a:r>
              <a:rPr lang="en-US" dirty="0"/>
              <a:t>Triggered by unexpected program behavior</a:t>
            </a:r>
          </a:p>
          <a:p>
            <a:pPr lvl="2"/>
            <a:r>
              <a:rPr lang="en-US" dirty="0"/>
              <a:t>Or malicious behavior!</a:t>
            </a:r>
          </a:p>
          <a:p>
            <a:pPr lvl="1"/>
            <a:r>
              <a:rPr lang="en-US" dirty="0"/>
              <a:t>System calls (aka protected procedure call)</a:t>
            </a:r>
          </a:p>
          <a:p>
            <a:pPr lvl="2"/>
            <a:r>
              <a:rPr lang="en-US" dirty="0"/>
              <a:t>Request by program for kernel to do some operation on its behalf</a:t>
            </a:r>
          </a:p>
          <a:p>
            <a:pPr lvl="2"/>
            <a:r>
              <a:rPr lang="en-US" dirty="0"/>
              <a:t>Only limited number of very carefully coded entry points</a:t>
            </a:r>
          </a:p>
        </p:txBody>
      </p:sp>
    </p:spTree>
    <p:extLst>
      <p:ext uri="{BB962C8B-B14F-4D97-AF65-F5344CB8AC3E}">
        <p14:creationId xmlns:p14="http://schemas.microsoft.com/office/powerpoint/2010/main" val="4822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Interrupts</a:t>
            </a:r>
          </a:p>
        </p:txBody>
      </p:sp>
      <p:sp>
        <p:nvSpPr>
          <p:cNvPr id="3" name="Content Placeholder 2"/>
          <p:cNvSpPr>
            <a:spLocks noGrp="1"/>
          </p:cNvSpPr>
          <p:nvPr>
            <p:ph idx="1"/>
          </p:nvPr>
        </p:nvSpPr>
        <p:spPr>
          <a:xfrm>
            <a:off x="901700" y="1905000"/>
            <a:ext cx="9766300" cy="4953000"/>
          </a:xfrm>
        </p:spPr>
        <p:txBody>
          <a:bodyPr>
            <a:normAutofit/>
          </a:bodyPr>
          <a:lstStyle/>
          <a:p>
            <a:r>
              <a:rPr lang="en-US" sz="2400" dirty="0"/>
              <a:t>OS kernel needs to communicate with physical devices</a:t>
            </a:r>
          </a:p>
          <a:p>
            <a:r>
              <a:rPr lang="en-US" sz="2400" dirty="0"/>
              <a:t>Devices operate asynchronously from the CPU</a:t>
            </a:r>
          </a:p>
          <a:p>
            <a:pPr lvl="1"/>
            <a:r>
              <a:rPr lang="en-US" sz="2400" dirty="0"/>
              <a:t>Polling: Kernel waits until I/O is done</a:t>
            </a:r>
          </a:p>
          <a:p>
            <a:pPr lvl="1"/>
            <a:r>
              <a:rPr lang="en-US" sz="2400" dirty="0"/>
              <a:t>Interrupts: Kernel can do other work in the meantime</a:t>
            </a:r>
          </a:p>
          <a:p>
            <a:r>
              <a:rPr lang="en-US" sz="2400" dirty="0"/>
              <a:t>Device access to memory</a:t>
            </a:r>
          </a:p>
          <a:p>
            <a:pPr lvl="1"/>
            <a:r>
              <a:rPr lang="en-US" sz="2400" dirty="0"/>
              <a:t>Programmed I/O: CPU reads and writes to device</a:t>
            </a:r>
          </a:p>
          <a:p>
            <a:pPr lvl="1"/>
            <a:r>
              <a:rPr lang="en-US" sz="2400" dirty="0"/>
              <a:t>Direct memory access (DMA) by device</a:t>
            </a:r>
          </a:p>
          <a:p>
            <a:pPr lvl="1"/>
            <a:r>
              <a:rPr lang="en-US" sz="2400" dirty="0"/>
              <a:t>Buffer descriptor: sequence of DMA’s</a:t>
            </a:r>
          </a:p>
          <a:p>
            <a:pPr lvl="2"/>
            <a:r>
              <a:rPr lang="en-US" sz="2000" dirty="0"/>
              <a:t>E.g., packet header and packet body</a:t>
            </a:r>
          </a:p>
          <a:p>
            <a:pPr lvl="1"/>
            <a:r>
              <a:rPr lang="en-US" sz="2400" dirty="0"/>
              <a:t>Queue of buffer descriptors</a:t>
            </a:r>
          </a:p>
          <a:p>
            <a:pPr lvl="2"/>
            <a:r>
              <a:rPr lang="en-US" sz="2000" dirty="0"/>
              <a:t>Buffer descriptor itself is </a:t>
            </a:r>
            <a:r>
              <a:rPr lang="en-US" sz="2000" dirty="0" err="1"/>
              <a:t>DMA’ed</a:t>
            </a:r>
            <a:endParaRPr lang="en-US" sz="2000" dirty="0"/>
          </a:p>
          <a:p>
            <a:pPr lvl="1"/>
            <a:endParaRPr lang="en-US" sz="2400" dirty="0"/>
          </a:p>
        </p:txBody>
      </p:sp>
      <p:sp>
        <p:nvSpPr>
          <p:cNvPr id="4" name="Slide Number Placeholder 3"/>
          <p:cNvSpPr>
            <a:spLocks noGrp="1"/>
          </p:cNvSpPr>
          <p:nvPr>
            <p:ph type="sldNum" sz="quarter" idx="12"/>
          </p:nvPr>
        </p:nvSpPr>
        <p:spPr/>
        <p:txBody>
          <a:bodyPr/>
          <a:lstStyle/>
          <a:p>
            <a:fld id="{31431466-2D85-774F-88AA-F9B0A19E3305}" type="slidenum">
              <a:rPr lang="en-US" smtClean="0"/>
              <a:pPr/>
              <a:t>5</a:t>
            </a:fld>
            <a:endParaRPr lang="en-US"/>
          </a:p>
        </p:txBody>
      </p:sp>
    </p:spTree>
    <p:extLst>
      <p:ext uri="{BB962C8B-B14F-4D97-AF65-F5344CB8AC3E}">
        <p14:creationId xmlns:p14="http://schemas.microsoft.com/office/powerpoint/2010/main" val="3082972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Examples of exceptions</a:t>
            </a:r>
          </a:p>
          <a:p>
            <a:endParaRPr lang="en-US" dirty="0"/>
          </a:p>
          <a:p>
            <a:endParaRPr lang="en-US" dirty="0"/>
          </a:p>
          <a:p>
            <a:endParaRPr lang="en-US" dirty="0"/>
          </a:p>
          <a:p>
            <a:r>
              <a:rPr lang="en-US" dirty="0"/>
              <a:t>Examples of system calls</a:t>
            </a:r>
          </a:p>
          <a:p>
            <a:pPr>
              <a:buNone/>
            </a:pPr>
            <a:endParaRPr lang="en-US" dirty="0"/>
          </a:p>
        </p:txBody>
      </p:sp>
    </p:spTree>
    <p:extLst>
      <p:ext uri="{BB962C8B-B14F-4D97-AF65-F5344CB8AC3E}">
        <p14:creationId xmlns:p14="http://schemas.microsoft.com/office/powerpoint/2010/main" val="1616082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 Switch</a:t>
            </a:r>
          </a:p>
        </p:txBody>
      </p:sp>
      <p:sp>
        <p:nvSpPr>
          <p:cNvPr id="3" name="Content Placeholder 2"/>
          <p:cNvSpPr>
            <a:spLocks noGrp="1"/>
          </p:cNvSpPr>
          <p:nvPr>
            <p:ph idx="1"/>
          </p:nvPr>
        </p:nvSpPr>
        <p:spPr/>
        <p:txBody>
          <a:bodyPr>
            <a:normAutofit/>
          </a:bodyPr>
          <a:lstStyle/>
          <a:p>
            <a:pPr lvl="0"/>
            <a:r>
              <a:rPr lang="en-US" dirty="0"/>
              <a:t>From kernel mode to user mode</a:t>
            </a:r>
          </a:p>
          <a:p>
            <a:pPr lvl="1"/>
            <a:r>
              <a:rPr lang="en-US" dirty="0"/>
              <a:t>New process/new thread start</a:t>
            </a:r>
          </a:p>
          <a:p>
            <a:pPr lvl="2"/>
            <a:r>
              <a:rPr lang="en-US" dirty="0"/>
              <a:t>Jump to first instruction in program/thread</a:t>
            </a:r>
          </a:p>
          <a:p>
            <a:pPr lvl="1"/>
            <a:r>
              <a:rPr lang="en-US" dirty="0"/>
              <a:t>Return from interrupt, exception, system call</a:t>
            </a:r>
          </a:p>
          <a:p>
            <a:pPr lvl="2"/>
            <a:r>
              <a:rPr lang="en-US" dirty="0"/>
              <a:t>Resume suspended execution</a:t>
            </a:r>
          </a:p>
          <a:p>
            <a:pPr lvl="1"/>
            <a:r>
              <a:rPr lang="en-US" dirty="0"/>
              <a:t>Process/thread context switch</a:t>
            </a:r>
          </a:p>
          <a:p>
            <a:pPr lvl="2"/>
            <a:r>
              <a:rPr lang="en-US" dirty="0"/>
              <a:t>Resume some other process</a:t>
            </a:r>
          </a:p>
          <a:p>
            <a:pPr lvl="1"/>
            <a:r>
              <a:rPr lang="en-US" dirty="0"/>
              <a:t>User-level </a:t>
            </a:r>
            <a:r>
              <a:rPr lang="en-US" dirty="0" err="1"/>
              <a:t>upcall</a:t>
            </a:r>
            <a:r>
              <a:rPr lang="en-US" dirty="0"/>
              <a:t> (UNIX signal)</a:t>
            </a:r>
          </a:p>
          <a:p>
            <a:pPr lvl="2"/>
            <a:r>
              <a:rPr lang="en-US" dirty="0"/>
              <a:t>Asynchronous notification to user program</a:t>
            </a:r>
          </a:p>
        </p:txBody>
      </p:sp>
    </p:spTree>
    <p:extLst>
      <p:ext uri="{BB962C8B-B14F-4D97-AF65-F5344CB8AC3E}">
        <p14:creationId xmlns:p14="http://schemas.microsoft.com/office/powerpoint/2010/main" val="3457575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take interrupts safely?</a:t>
            </a:r>
          </a:p>
        </p:txBody>
      </p:sp>
      <p:sp>
        <p:nvSpPr>
          <p:cNvPr id="3" name="Content Placeholder 2"/>
          <p:cNvSpPr>
            <a:spLocks noGrp="1"/>
          </p:cNvSpPr>
          <p:nvPr>
            <p:ph idx="1"/>
          </p:nvPr>
        </p:nvSpPr>
        <p:spPr>
          <a:xfrm>
            <a:off x="1981200" y="2110201"/>
            <a:ext cx="8229600" cy="5257800"/>
          </a:xfrm>
        </p:spPr>
        <p:txBody>
          <a:bodyPr>
            <a:normAutofit/>
          </a:bodyPr>
          <a:lstStyle/>
          <a:p>
            <a:r>
              <a:rPr lang="en-US" dirty="0"/>
              <a:t>Interrupt vector</a:t>
            </a:r>
          </a:p>
          <a:p>
            <a:pPr lvl="1"/>
            <a:r>
              <a:rPr lang="en-US" dirty="0"/>
              <a:t>Limited number of entry points into kernel</a:t>
            </a:r>
          </a:p>
          <a:p>
            <a:r>
              <a:rPr lang="en-US" dirty="0"/>
              <a:t>Atomic transfer of control</a:t>
            </a:r>
          </a:p>
          <a:p>
            <a:pPr lvl="1"/>
            <a:r>
              <a:rPr lang="en-US" dirty="0"/>
              <a:t>Single instruction to change: </a:t>
            </a:r>
          </a:p>
          <a:p>
            <a:pPr lvl="2"/>
            <a:r>
              <a:rPr lang="en-US" dirty="0"/>
              <a:t>Program counter</a:t>
            </a:r>
          </a:p>
          <a:p>
            <a:pPr lvl="2"/>
            <a:r>
              <a:rPr lang="en-US" dirty="0"/>
              <a:t>Stack pointer</a:t>
            </a:r>
          </a:p>
          <a:p>
            <a:pPr lvl="2"/>
            <a:r>
              <a:rPr lang="en-US" dirty="0"/>
              <a:t>Memory protection</a:t>
            </a:r>
          </a:p>
          <a:p>
            <a:pPr lvl="2"/>
            <a:r>
              <a:rPr lang="en-US" dirty="0"/>
              <a:t>Kernel/user mode</a:t>
            </a:r>
          </a:p>
          <a:p>
            <a:r>
              <a:rPr lang="en-US" dirty="0"/>
              <a:t>Transparent restorable execution</a:t>
            </a:r>
          </a:p>
          <a:p>
            <a:pPr lvl="1"/>
            <a:r>
              <a:rPr lang="en-US" dirty="0"/>
              <a:t>User program does not know interrupt occurred</a:t>
            </a:r>
          </a:p>
        </p:txBody>
      </p:sp>
    </p:spTree>
    <p:extLst>
      <p:ext uri="{BB962C8B-B14F-4D97-AF65-F5344CB8AC3E}">
        <p14:creationId xmlns:p14="http://schemas.microsoft.com/office/powerpoint/2010/main" val="27311838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a:t>
            </a:r>
          </a:p>
        </p:txBody>
      </p:sp>
      <p:sp>
        <p:nvSpPr>
          <p:cNvPr id="3" name="Content Placeholder 2"/>
          <p:cNvSpPr>
            <a:spLocks noGrp="1"/>
          </p:cNvSpPr>
          <p:nvPr>
            <p:ph idx="1"/>
          </p:nvPr>
        </p:nvSpPr>
        <p:spPr>
          <a:xfrm>
            <a:off x="1866900" y="1811872"/>
            <a:ext cx="8229600" cy="4525963"/>
          </a:xfrm>
        </p:spPr>
        <p:txBody>
          <a:bodyPr/>
          <a:lstStyle/>
          <a:p>
            <a:r>
              <a:rPr lang="en-US" dirty="0"/>
              <a:t>Table set up by OS kernel; pointers to code to run on different events</a:t>
            </a:r>
          </a:p>
        </p:txBody>
      </p:sp>
      <p:pic>
        <p:nvPicPr>
          <p:cNvPr id="4" name="Picture 3"/>
          <p:cNvPicPr>
            <a:picLocks noChangeAspect="1"/>
          </p:cNvPicPr>
          <p:nvPr/>
        </p:nvPicPr>
        <p:blipFill>
          <a:blip r:embed="rId3"/>
          <a:stretch>
            <a:fillRect/>
          </a:stretch>
        </p:blipFill>
        <p:spPr>
          <a:xfrm>
            <a:off x="2895600" y="2387743"/>
            <a:ext cx="6680200" cy="4213081"/>
          </a:xfrm>
          <a:prstGeom prst="rect">
            <a:avLst/>
          </a:prstGeom>
        </p:spPr>
      </p:pic>
    </p:spTree>
    <p:extLst>
      <p:ext uri="{BB962C8B-B14F-4D97-AF65-F5344CB8AC3E}">
        <p14:creationId xmlns:p14="http://schemas.microsoft.com/office/powerpoint/2010/main" val="1406637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Stack</a:t>
            </a:r>
          </a:p>
        </p:txBody>
      </p:sp>
      <p:sp>
        <p:nvSpPr>
          <p:cNvPr id="3" name="Content Placeholder 2"/>
          <p:cNvSpPr>
            <a:spLocks noGrp="1"/>
          </p:cNvSpPr>
          <p:nvPr>
            <p:ph idx="1"/>
          </p:nvPr>
        </p:nvSpPr>
        <p:spPr>
          <a:xfrm>
            <a:off x="1981200" y="2057401"/>
            <a:ext cx="8004693" cy="4068763"/>
          </a:xfrm>
        </p:spPr>
        <p:txBody>
          <a:bodyPr/>
          <a:lstStyle/>
          <a:p>
            <a:r>
              <a:rPr lang="en-US" dirty="0"/>
              <a:t>Per-processor, located in kernel (not user) memory</a:t>
            </a:r>
          </a:p>
          <a:p>
            <a:pPr lvl="1"/>
            <a:r>
              <a:rPr lang="en-US" dirty="0"/>
              <a:t>Usually a process/thread has both: kernel and user stack</a:t>
            </a:r>
          </a:p>
          <a:p>
            <a:r>
              <a:rPr lang="en-US" dirty="0"/>
              <a:t>Why can’t the interrupt handler run on the stack of the interrupted user process?</a:t>
            </a:r>
          </a:p>
        </p:txBody>
      </p:sp>
    </p:spTree>
    <p:extLst>
      <p:ext uri="{BB962C8B-B14F-4D97-AF65-F5344CB8AC3E}">
        <p14:creationId xmlns:p14="http://schemas.microsoft.com/office/powerpoint/2010/main" val="1129789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4773"/>
            <a:ext cx="8610600" cy="1293028"/>
          </a:xfrm>
        </p:spPr>
        <p:txBody>
          <a:bodyPr/>
          <a:lstStyle/>
          <a:p>
            <a:r>
              <a:rPr lang="en-US" dirty="0"/>
              <a:t>Per-Process Interrupt Stack</a:t>
            </a:r>
          </a:p>
        </p:txBody>
      </p:sp>
      <p:pic>
        <p:nvPicPr>
          <p:cNvPr id="6" name="Content Placeholder 5"/>
          <p:cNvPicPr>
            <a:picLocks noGrp="1" noChangeAspect="1"/>
          </p:cNvPicPr>
          <p:nvPr>
            <p:ph idx="1"/>
          </p:nvPr>
        </p:nvPicPr>
        <p:blipFill>
          <a:blip r:embed="rId3"/>
          <a:stretch>
            <a:fillRect/>
          </a:stretch>
        </p:blipFill>
        <p:spPr>
          <a:xfrm>
            <a:off x="2269520" y="1268411"/>
            <a:ext cx="8004779" cy="5483228"/>
          </a:xfrm>
          <a:prstGeom prst="rect">
            <a:avLst/>
          </a:prstGeom>
        </p:spPr>
      </p:pic>
    </p:spTree>
    <p:extLst>
      <p:ext uri="{BB962C8B-B14F-4D97-AF65-F5344CB8AC3E}">
        <p14:creationId xmlns:p14="http://schemas.microsoft.com/office/powerpoint/2010/main" val="977550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Masking</a:t>
            </a:r>
          </a:p>
        </p:txBody>
      </p:sp>
      <p:sp>
        <p:nvSpPr>
          <p:cNvPr id="3" name="Content Placeholder 2"/>
          <p:cNvSpPr>
            <a:spLocks noGrp="1"/>
          </p:cNvSpPr>
          <p:nvPr>
            <p:ph idx="1"/>
          </p:nvPr>
        </p:nvSpPr>
        <p:spPr/>
        <p:txBody>
          <a:bodyPr>
            <a:normAutofit/>
          </a:bodyPr>
          <a:lstStyle/>
          <a:p>
            <a:r>
              <a:rPr lang="en-US" dirty="0"/>
              <a:t>Interrupt handler runs with interrupts off</a:t>
            </a:r>
          </a:p>
          <a:p>
            <a:pPr lvl="1"/>
            <a:r>
              <a:rPr lang="en-US" dirty="0"/>
              <a:t>Re-enabled when interrupt completes</a:t>
            </a:r>
          </a:p>
          <a:p>
            <a:r>
              <a:rPr lang="en-US" dirty="0"/>
              <a:t>OS kernel can also turn interrupts off</a:t>
            </a:r>
          </a:p>
          <a:p>
            <a:pPr lvl="1"/>
            <a:r>
              <a:rPr lang="en-US" dirty="0"/>
              <a:t>E.g., when determining the next process/thread to run</a:t>
            </a:r>
          </a:p>
          <a:p>
            <a:pPr lvl="1"/>
            <a:r>
              <a:rPr lang="en-US" dirty="0"/>
              <a:t>On x86</a:t>
            </a:r>
          </a:p>
          <a:p>
            <a:pPr lvl="2"/>
            <a:r>
              <a:rPr lang="en-US" dirty="0"/>
              <a:t>CLI: disable interrupts</a:t>
            </a:r>
          </a:p>
          <a:p>
            <a:pPr lvl="2"/>
            <a:r>
              <a:rPr lang="en-US" dirty="0"/>
              <a:t>STI: enable interrupts</a:t>
            </a:r>
          </a:p>
          <a:p>
            <a:pPr lvl="2"/>
            <a:r>
              <a:rPr lang="en-US" dirty="0"/>
              <a:t>Only applies to the current CPU (on a multi-core)</a:t>
            </a:r>
          </a:p>
          <a:p>
            <a:r>
              <a:rPr lang="en-US" dirty="0"/>
              <a:t>We’ll need this to implement synchronization</a:t>
            </a:r>
          </a:p>
        </p:txBody>
      </p:sp>
    </p:spTree>
    <p:extLst>
      <p:ext uri="{BB962C8B-B14F-4D97-AF65-F5344CB8AC3E}">
        <p14:creationId xmlns:p14="http://schemas.microsoft.com/office/powerpoint/2010/main" val="1233637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Handlers</a:t>
            </a:r>
          </a:p>
        </p:txBody>
      </p:sp>
      <p:sp>
        <p:nvSpPr>
          <p:cNvPr id="3" name="Content Placeholder 2"/>
          <p:cNvSpPr>
            <a:spLocks noGrp="1"/>
          </p:cNvSpPr>
          <p:nvPr>
            <p:ph idx="1"/>
          </p:nvPr>
        </p:nvSpPr>
        <p:spPr/>
        <p:txBody>
          <a:bodyPr>
            <a:normAutofit/>
          </a:bodyPr>
          <a:lstStyle/>
          <a:p>
            <a:r>
              <a:rPr lang="en-US" dirty="0"/>
              <a:t>Interrupt handlers are usually divided into two parts</a:t>
            </a:r>
          </a:p>
          <a:p>
            <a:pPr lvl="1"/>
            <a:r>
              <a:rPr lang="en-US" dirty="0"/>
              <a:t>Bottom half (Linux’s top half): Non-blocking, run to completion</a:t>
            </a:r>
          </a:p>
          <a:p>
            <a:pPr lvl="2"/>
            <a:r>
              <a:rPr lang="en-US" dirty="0"/>
              <a:t>Minimum necessary to allow device to take next interrupt</a:t>
            </a:r>
          </a:p>
          <a:p>
            <a:pPr lvl="2"/>
            <a:r>
              <a:rPr lang="en-US" dirty="0"/>
              <a:t>Any waiting must be limited duration</a:t>
            </a:r>
          </a:p>
          <a:p>
            <a:pPr lvl="2"/>
            <a:r>
              <a:rPr lang="en-US" dirty="0"/>
              <a:t>Wake up other threads to do any real work</a:t>
            </a:r>
          </a:p>
          <a:p>
            <a:pPr lvl="1"/>
            <a:r>
              <a:rPr lang="en-US" dirty="0"/>
              <a:t>Top half (Linux’s Bottom half)</a:t>
            </a:r>
          </a:p>
          <a:p>
            <a:pPr lvl="2"/>
            <a:r>
              <a:rPr lang="en-US" dirty="0"/>
              <a:t>Run as another kernel thread</a:t>
            </a:r>
          </a:p>
        </p:txBody>
      </p:sp>
    </p:spTree>
    <p:extLst>
      <p:ext uri="{BB962C8B-B14F-4D97-AF65-F5344CB8AC3E}">
        <p14:creationId xmlns:p14="http://schemas.microsoft.com/office/powerpoint/2010/main" val="8579976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x86 Interrupt</a:t>
            </a:r>
          </a:p>
        </p:txBody>
      </p:sp>
      <p:sp>
        <p:nvSpPr>
          <p:cNvPr id="3" name="Content Placeholder 2"/>
          <p:cNvSpPr>
            <a:spLocks noGrp="1"/>
          </p:cNvSpPr>
          <p:nvPr>
            <p:ph idx="1"/>
          </p:nvPr>
        </p:nvSpPr>
        <p:spPr/>
        <p:txBody>
          <a:bodyPr>
            <a:normAutofit/>
          </a:bodyPr>
          <a:lstStyle/>
          <a:p>
            <a:r>
              <a:rPr lang="en-US" dirty="0"/>
              <a:t>Save current stack pointer (SP)</a:t>
            </a:r>
          </a:p>
          <a:p>
            <a:r>
              <a:rPr lang="en-US" dirty="0"/>
              <a:t>Save current program counter (PC)</a:t>
            </a:r>
          </a:p>
          <a:p>
            <a:r>
              <a:rPr lang="en-US" dirty="0"/>
              <a:t>Save current processor status word (PSW - condition codes)</a:t>
            </a:r>
          </a:p>
          <a:p>
            <a:r>
              <a:rPr lang="en-US" dirty="0"/>
              <a:t>Switch to kernel stack; put SP, PC, PSW on stack</a:t>
            </a:r>
          </a:p>
          <a:p>
            <a:r>
              <a:rPr lang="en-US" dirty="0"/>
              <a:t>Switch to kernel mode</a:t>
            </a:r>
          </a:p>
          <a:p>
            <a:r>
              <a:rPr lang="en-US" dirty="0"/>
              <a:t>Vector through interrupt table</a:t>
            </a:r>
          </a:p>
          <a:p>
            <a:r>
              <a:rPr lang="en-US" dirty="0"/>
              <a:t>Interrupt handler saves registers it might clobber</a:t>
            </a:r>
          </a:p>
        </p:txBody>
      </p:sp>
    </p:spTree>
    <p:extLst>
      <p:ext uri="{BB962C8B-B14F-4D97-AF65-F5344CB8AC3E}">
        <p14:creationId xmlns:p14="http://schemas.microsoft.com/office/powerpoint/2010/main" val="3117886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80173"/>
            <a:ext cx="8610600" cy="1293028"/>
          </a:xfrm>
        </p:spPr>
        <p:txBody>
          <a:bodyPr/>
          <a:lstStyle/>
          <a:p>
            <a:r>
              <a:rPr lang="en-US" dirty="0"/>
              <a:t>Before Interrupt</a:t>
            </a:r>
          </a:p>
        </p:txBody>
      </p:sp>
      <p:pic>
        <p:nvPicPr>
          <p:cNvPr id="7" name="Content Placeholder 6"/>
          <p:cNvPicPr>
            <a:picLocks noGrp="1" noChangeAspect="1"/>
          </p:cNvPicPr>
          <p:nvPr>
            <p:ph idx="1"/>
          </p:nvPr>
        </p:nvPicPr>
        <p:blipFill>
          <a:blip r:embed="rId3"/>
          <a:stretch>
            <a:fillRect/>
          </a:stretch>
        </p:blipFill>
        <p:spPr>
          <a:xfrm>
            <a:off x="2163135" y="1379337"/>
            <a:ext cx="7603165" cy="4385654"/>
          </a:xfrm>
          <a:prstGeom prst="rect">
            <a:avLst/>
          </a:prstGeom>
        </p:spPr>
      </p:pic>
    </p:spTree>
    <p:extLst>
      <p:ext uri="{BB962C8B-B14F-4D97-AF65-F5344CB8AC3E}">
        <p14:creationId xmlns:p14="http://schemas.microsoft.com/office/powerpoint/2010/main" val="271906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Interrupts</a:t>
            </a:r>
          </a:p>
        </p:txBody>
      </p:sp>
      <p:sp>
        <p:nvSpPr>
          <p:cNvPr id="3" name="Content Placeholder 2"/>
          <p:cNvSpPr>
            <a:spLocks noGrp="1"/>
          </p:cNvSpPr>
          <p:nvPr>
            <p:ph idx="1"/>
          </p:nvPr>
        </p:nvSpPr>
        <p:spPr/>
        <p:txBody>
          <a:bodyPr>
            <a:normAutofit/>
          </a:bodyPr>
          <a:lstStyle/>
          <a:p>
            <a:r>
              <a:rPr lang="en-US" sz="2800" dirty="0"/>
              <a:t>How do device interrupts work?</a:t>
            </a:r>
          </a:p>
          <a:p>
            <a:pPr lvl="1"/>
            <a:r>
              <a:rPr lang="en-US" sz="2800" dirty="0"/>
              <a:t>Where does the CPU run after an interrupt?</a:t>
            </a:r>
          </a:p>
          <a:p>
            <a:pPr lvl="1"/>
            <a:r>
              <a:rPr lang="en-US" sz="2800" dirty="0"/>
              <a:t>What is the interrupt handler written in?  C? Java?</a:t>
            </a:r>
          </a:p>
          <a:p>
            <a:pPr lvl="1"/>
            <a:r>
              <a:rPr lang="en-US" sz="2800" dirty="0"/>
              <a:t>What stack does it use?</a:t>
            </a:r>
          </a:p>
          <a:p>
            <a:pPr lvl="1"/>
            <a:r>
              <a:rPr lang="en-US" sz="2800" dirty="0"/>
              <a:t>Is the work the CPU had been doing before the interrupt lost forever?  </a:t>
            </a:r>
          </a:p>
          <a:p>
            <a:pPr lvl="1"/>
            <a:r>
              <a:rPr lang="en-US" sz="2800" dirty="0"/>
              <a:t>If not, how does the CPU know how to resume that work?</a:t>
            </a:r>
          </a:p>
        </p:txBody>
      </p:sp>
      <p:sp>
        <p:nvSpPr>
          <p:cNvPr id="4" name="Slide Number Placeholder 3"/>
          <p:cNvSpPr>
            <a:spLocks noGrp="1"/>
          </p:cNvSpPr>
          <p:nvPr>
            <p:ph type="sldNum" sz="quarter" idx="12"/>
          </p:nvPr>
        </p:nvSpPr>
        <p:spPr/>
        <p:txBody>
          <a:bodyPr/>
          <a:lstStyle/>
          <a:p>
            <a:fld id="{31431466-2D85-774F-88AA-F9B0A19E3305}" type="slidenum">
              <a:rPr lang="en-US" smtClean="0"/>
              <a:pPr/>
              <a:t>6</a:t>
            </a:fld>
            <a:endParaRPr lang="en-US"/>
          </a:p>
        </p:txBody>
      </p:sp>
    </p:spTree>
    <p:extLst>
      <p:ext uri="{BB962C8B-B14F-4D97-AF65-F5344CB8AC3E}">
        <p14:creationId xmlns:p14="http://schemas.microsoft.com/office/powerpoint/2010/main" val="4007951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07946"/>
            <a:ext cx="8610600" cy="1293028"/>
          </a:xfrm>
        </p:spPr>
        <p:txBody>
          <a:bodyPr/>
          <a:lstStyle/>
          <a:p>
            <a:r>
              <a:rPr lang="en-US" dirty="0"/>
              <a:t>During Interrupt</a:t>
            </a:r>
          </a:p>
        </p:txBody>
      </p:sp>
      <p:pic>
        <p:nvPicPr>
          <p:cNvPr id="4" name="Content Placeholder 3"/>
          <p:cNvPicPr>
            <a:picLocks noGrp="1" noChangeAspect="1"/>
          </p:cNvPicPr>
          <p:nvPr>
            <p:ph idx="1"/>
          </p:nvPr>
        </p:nvPicPr>
        <p:blipFill>
          <a:blip r:embed="rId2"/>
          <a:stretch>
            <a:fillRect/>
          </a:stretch>
        </p:blipFill>
        <p:spPr>
          <a:xfrm>
            <a:off x="2400300" y="1113454"/>
            <a:ext cx="7298357" cy="5541346"/>
          </a:xfrm>
          <a:prstGeom prst="rect">
            <a:avLst/>
          </a:prstGeom>
        </p:spPr>
      </p:pic>
    </p:spTree>
    <p:extLst>
      <p:ext uri="{BB962C8B-B14F-4D97-AF65-F5344CB8AC3E}">
        <p14:creationId xmlns:p14="http://schemas.microsoft.com/office/powerpoint/2010/main" val="3614613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00" y="-834"/>
            <a:ext cx="8229600" cy="1143000"/>
          </a:xfrm>
        </p:spPr>
        <p:txBody>
          <a:bodyPr/>
          <a:lstStyle/>
          <a:p>
            <a:r>
              <a:rPr lang="en-US" dirty="0"/>
              <a:t>After Interrupt</a:t>
            </a:r>
          </a:p>
        </p:txBody>
      </p:sp>
      <p:pic>
        <p:nvPicPr>
          <p:cNvPr id="4" name="Content Placeholder 3"/>
          <p:cNvPicPr>
            <a:picLocks noGrp="1" noChangeAspect="1"/>
          </p:cNvPicPr>
          <p:nvPr>
            <p:ph idx="1"/>
          </p:nvPr>
        </p:nvPicPr>
        <p:blipFill>
          <a:blip r:embed="rId2"/>
          <a:stretch>
            <a:fillRect/>
          </a:stretch>
        </p:blipFill>
        <p:spPr>
          <a:xfrm>
            <a:off x="2946400" y="807883"/>
            <a:ext cx="7264400" cy="5948517"/>
          </a:xfrm>
          <a:prstGeom prst="rect">
            <a:avLst/>
          </a:prstGeom>
        </p:spPr>
      </p:pic>
    </p:spTree>
    <p:extLst>
      <p:ext uri="{BB962C8B-B14F-4D97-AF65-F5344CB8AC3E}">
        <p14:creationId xmlns:p14="http://schemas.microsoft.com/office/powerpoint/2010/main" val="27519914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Why is the stack pointer saved twice on the interrupt stack?</a:t>
            </a:r>
          </a:p>
          <a:p>
            <a:pPr lvl="1"/>
            <a:r>
              <a:rPr lang="en-US" dirty="0"/>
              <a:t>Hint: is it the same stack pointer?</a:t>
            </a:r>
          </a:p>
        </p:txBody>
      </p:sp>
    </p:spTree>
    <p:extLst>
      <p:ext uri="{BB962C8B-B14F-4D97-AF65-F5344CB8AC3E}">
        <p14:creationId xmlns:p14="http://schemas.microsoft.com/office/powerpoint/2010/main" val="18327585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end of handler</a:t>
            </a:r>
          </a:p>
        </p:txBody>
      </p:sp>
      <p:sp>
        <p:nvSpPr>
          <p:cNvPr id="3" name="Content Placeholder 2"/>
          <p:cNvSpPr>
            <a:spLocks noGrp="1"/>
          </p:cNvSpPr>
          <p:nvPr>
            <p:ph idx="1"/>
          </p:nvPr>
        </p:nvSpPr>
        <p:spPr/>
        <p:txBody>
          <a:bodyPr/>
          <a:lstStyle/>
          <a:p>
            <a:r>
              <a:rPr lang="en-US" dirty="0"/>
              <a:t>Handler restores saved registers</a:t>
            </a:r>
          </a:p>
          <a:p>
            <a:r>
              <a:rPr lang="en-US" dirty="0"/>
              <a:t>Atomically return to interrupted process/thread</a:t>
            </a:r>
          </a:p>
          <a:p>
            <a:pPr lvl="1"/>
            <a:r>
              <a:rPr lang="en-US" dirty="0"/>
              <a:t>Restore program counter</a:t>
            </a:r>
          </a:p>
          <a:p>
            <a:pPr lvl="1"/>
            <a:r>
              <a:rPr lang="en-US" dirty="0"/>
              <a:t>Restore program stack</a:t>
            </a:r>
          </a:p>
          <a:p>
            <a:pPr lvl="1"/>
            <a:r>
              <a:rPr lang="en-US" dirty="0"/>
              <a:t>Restore processor status word/condition codes</a:t>
            </a:r>
          </a:p>
          <a:p>
            <a:pPr lvl="1"/>
            <a:r>
              <a:rPr lang="en-US" dirty="0"/>
              <a:t>Switch to user mode</a:t>
            </a:r>
          </a:p>
        </p:txBody>
      </p:sp>
    </p:spTree>
    <p:extLst>
      <p:ext uri="{BB962C8B-B14F-4D97-AF65-F5344CB8AC3E}">
        <p14:creationId xmlns:p14="http://schemas.microsoft.com/office/powerpoint/2010/main" val="29494435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a:t>
            </a:r>
          </a:p>
        </p:txBody>
      </p:sp>
      <p:pic>
        <p:nvPicPr>
          <p:cNvPr id="5" name="Content Placeholder 4"/>
          <p:cNvPicPr>
            <a:picLocks noGrp="1" noChangeAspect="1"/>
          </p:cNvPicPr>
          <p:nvPr>
            <p:ph idx="1"/>
          </p:nvPr>
        </p:nvPicPr>
        <p:blipFill>
          <a:blip r:embed="rId2"/>
          <a:stretch>
            <a:fillRect/>
          </a:stretch>
        </p:blipFill>
        <p:spPr>
          <a:xfrm>
            <a:off x="622300" y="30814"/>
            <a:ext cx="5569593" cy="6657326"/>
          </a:xfrm>
          <a:prstGeom prst="rect">
            <a:avLst/>
          </a:prstGeom>
        </p:spPr>
      </p:pic>
      <p:sp>
        <p:nvSpPr>
          <p:cNvPr id="6" name="Content Placeholder 2"/>
          <p:cNvSpPr txBox="1">
            <a:spLocks/>
          </p:cNvSpPr>
          <p:nvPr/>
        </p:nvSpPr>
        <p:spPr>
          <a:xfrm>
            <a:off x="6057900" y="2194560"/>
            <a:ext cx="54483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Performs action outside process’s protection domain</a:t>
            </a:r>
          </a:p>
          <a:p>
            <a:r>
              <a:rPr lang="en-US" dirty="0"/>
              <a:t>Implement </a:t>
            </a:r>
            <a:r>
              <a:rPr lang="en-US" i="1" dirty="0"/>
              <a:t>Calling Convention</a:t>
            </a:r>
          </a:p>
          <a:p>
            <a:pPr lvl="1"/>
            <a:r>
              <a:rPr lang="en-US" dirty="0"/>
              <a:t>Specify name, arguments, return value</a:t>
            </a:r>
          </a:p>
          <a:p>
            <a:r>
              <a:rPr lang="en-US" dirty="0"/>
              <a:t>Use the same mode-switching mechanism (x86 uses </a:t>
            </a:r>
            <a:r>
              <a:rPr lang="en-US" dirty="0" err="1"/>
              <a:t>int</a:t>
            </a:r>
            <a:r>
              <a:rPr lang="en-US" dirty="0"/>
              <a:t> - software interrupt)</a:t>
            </a:r>
          </a:p>
          <a:p>
            <a:r>
              <a:rPr lang="en-US" dirty="0"/>
              <a:t>Defensive programming</a:t>
            </a:r>
          </a:p>
          <a:p>
            <a:endParaRPr lang="en-US" dirty="0"/>
          </a:p>
          <a:p>
            <a:endParaRPr lang="en-US" dirty="0"/>
          </a:p>
          <a:p>
            <a:endParaRPr lang="en-US" dirty="0"/>
          </a:p>
        </p:txBody>
      </p:sp>
    </p:spTree>
    <p:extLst>
      <p:ext uri="{BB962C8B-B14F-4D97-AF65-F5344CB8AC3E}">
        <p14:creationId xmlns:p14="http://schemas.microsoft.com/office/powerpoint/2010/main" val="32947241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743200" y="-200827"/>
            <a:ext cx="8610600" cy="1293028"/>
          </a:xfrm>
        </p:spPr>
        <p:txBody>
          <a:bodyPr>
            <a:normAutofit/>
          </a:bodyPr>
          <a:lstStyle/>
          <a:p>
            <a:r>
              <a:rPr lang="en-US" sz="3200" dirty="0"/>
              <a:t>System call with a pair of stubs</a:t>
            </a:r>
          </a:p>
        </p:txBody>
      </p:sp>
      <p:pic>
        <p:nvPicPr>
          <p:cNvPr id="4" name="Content Placeholder 3"/>
          <p:cNvPicPr>
            <a:picLocks noGrp="1" noChangeAspect="1"/>
          </p:cNvPicPr>
          <p:nvPr>
            <p:ph idx="1"/>
          </p:nvPr>
        </p:nvPicPr>
        <p:blipFill>
          <a:blip r:embed="rId2"/>
          <a:stretch>
            <a:fillRect/>
          </a:stretch>
        </p:blipFill>
        <p:spPr>
          <a:xfrm>
            <a:off x="1785099" y="764373"/>
            <a:ext cx="8808878" cy="6084372"/>
          </a:xfrm>
          <a:prstGeom prst="rect">
            <a:avLst/>
          </a:prstGeom>
        </p:spPr>
      </p:pic>
    </p:spTree>
    <p:extLst>
      <p:ext uri="{BB962C8B-B14F-4D97-AF65-F5344CB8AC3E}">
        <p14:creationId xmlns:p14="http://schemas.microsoft.com/office/powerpoint/2010/main" val="6262494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a:t>
            </a:r>
            <a:r>
              <a:rPr lang="en-US" baseline="0" dirty="0"/>
              <a:t> System Call Handler</a:t>
            </a:r>
            <a:endParaRPr lang="en-US" dirty="0"/>
          </a:p>
        </p:txBody>
      </p:sp>
      <p:sp>
        <p:nvSpPr>
          <p:cNvPr id="3" name="Content Placeholder 2"/>
          <p:cNvSpPr>
            <a:spLocks noGrp="1"/>
          </p:cNvSpPr>
          <p:nvPr>
            <p:ph idx="1"/>
          </p:nvPr>
        </p:nvSpPr>
        <p:spPr/>
        <p:txBody>
          <a:bodyPr>
            <a:normAutofit/>
          </a:bodyPr>
          <a:lstStyle/>
          <a:p>
            <a:r>
              <a:rPr lang="en-US" dirty="0"/>
              <a:t>Locate arguments</a:t>
            </a:r>
          </a:p>
          <a:p>
            <a:pPr lvl="1"/>
            <a:r>
              <a:rPr lang="en-US" dirty="0"/>
              <a:t>In registers or on user stack</a:t>
            </a:r>
          </a:p>
          <a:p>
            <a:pPr lvl="1"/>
            <a:r>
              <a:rPr lang="en-US" i="1" dirty="0"/>
              <a:t>Translate</a:t>
            </a:r>
            <a:r>
              <a:rPr lang="en-US" dirty="0"/>
              <a:t> user addresses into kernel addresses</a:t>
            </a:r>
          </a:p>
          <a:p>
            <a:r>
              <a:rPr lang="en-US" dirty="0"/>
              <a:t>Copy arguments</a:t>
            </a:r>
          </a:p>
          <a:p>
            <a:pPr lvl="1"/>
            <a:r>
              <a:rPr lang="en-US" dirty="0"/>
              <a:t>From user memory into kernel memory</a:t>
            </a:r>
            <a:endParaRPr lang="en-US" i="1" dirty="0"/>
          </a:p>
          <a:p>
            <a:pPr lvl="1"/>
            <a:r>
              <a:rPr lang="en-US" dirty="0"/>
              <a:t>Protect kernel from malicious code evading checks</a:t>
            </a:r>
          </a:p>
          <a:p>
            <a:r>
              <a:rPr lang="en-US" dirty="0"/>
              <a:t>Validate arguments</a:t>
            </a:r>
          </a:p>
          <a:p>
            <a:pPr lvl="1"/>
            <a:r>
              <a:rPr lang="en-US" dirty="0"/>
              <a:t>Protect kernel from errors in user code</a:t>
            </a:r>
          </a:p>
          <a:p>
            <a:r>
              <a:rPr lang="en-US" dirty="0"/>
              <a:t>Copy results back into user memory </a:t>
            </a:r>
          </a:p>
          <a:p>
            <a:pPr lvl="1"/>
            <a:r>
              <a:rPr lang="en-US" i="1" dirty="0"/>
              <a:t>Translate</a:t>
            </a:r>
            <a:r>
              <a:rPr lang="en-US" dirty="0"/>
              <a:t> kernel addresses into user addresses</a:t>
            </a:r>
          </a:p>
        </p:txBody>
      </p:sp>
    </p:spTree>
    <p:extLst>
      <p:ext uri="{BB962C8B-B14F-4D97-AF65-F5344CB8AC3E}">
        <p14:creationId xmlns:p14="http://schemas.microsoft.com/office/powerpoint/2010/main" val="3304675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Upcall</a:t>
            </a:r>
            <a:r>
              <a:rPr lang="en-US" dirty="0"/>
              <a:t>: User-level event delivery</a:t>
            </a:r>
          </a:p>
        </p:txBody>
      </p:sp>
      <p:sp>
        <p:nvSpPr>
          <p:cNvPr id="3" name="Content Placeholder 2"/>
          <p:cNvSpPr>
            <a:spLocks noGrp="1"/>
          </p:cNvSpPr>
          <p:nvPr>
            <p:ph idx="1"/>
          </p:nvPr>
        </p:nvSpPr>
        <p:spPr>
          <a:xfrm>
            <a:off x="1981200" y="2260600"/>
            <a:ext cx="9271000" cy="3865564"/>
          </a:xfrm>
        </p:spPr>
        <p:txBody>
          <a:bodyPr>
            <a:normAutofit/>
          </a:bodyPr>
          <a:lstStyle/>
          <a:p>
            <a:r>
              <a:rPr lang="en-US" dirty="0"/>
              <a:t>Notify user process of some event that needs to be handled right away</a:t>
            </a:r>
          </a:p>
          <a:p>
            <a:pPr lvl="1"/>
            <a:r>
              <a:rPr lang="en-US" dirty="0"/>
              <a:t>Time expiration</a:t>
            </a:r>
          </a:p>
          <a:p>
            <a:pPr lvl="2"/>
            <a:r>
              <a:rPr lang="en-US" dirty="0"/>
              <a:t>Real-time user interface</a:t>
            </a:r>
          </a:p>
          <a:p>
            <a:pPr lvl="2"/>
            <a:r>
              <a:rPr lang="en-US" dirty="0"/>
              <a:t>Time-slice for user-level thread manager</a:t>
            </a:r>
          </a:p>
          <a:p>
            <a:pPr lvl="1"/>
            <a:r>
              <a:rPr lang="en-US" dirty="0"/>
              <a:t>Exception handling in user-level (e.g. Save this file before closing?)</a:t>
            </a:r>
          </a:p>
          <a:p>
            <a:pPr lvl="1"/>
            <a:r>
              <a:rPr lang="en-US" dirty="0"/>
              <a:t>Asynchronous I/O completion (</a:t>
            </a:r>
            <a:r>
              <a:rPr lang="en-US" dirty="0" err="1"/>
              <a:t>async</a:t>
            </a:r>
            <a:r>
              <a:rPr lang="en-US" dirty="0"/>
              <a:t>/await)</a:t>
            </a:r>
          </a:p>
          <a:p>
            <a:r>
              <a:rPr lang="en-US" dirty="0" err="1"/>
              <a:t>upcalls</a:t>
            </a:r>
            <a:r>
              <a:rPr lang="en-US" dirty="0"/>
              <a:t> = UNIX signals = WINDOWS asynchronous events</a:t>
            </a:r>
          </a:p>
          <a:p>
            <a:r>
              <a:rPr lang="en-US" dirty="0"/>
              <a:t>How to implement a mechanism similar to </a:t>
            </a:r>
            <a:r>
              <a:rPr lang="en-US" dirty="0" err="1"/>
              <a:t>syscall</a:t>
            </a:r>
            <a:r>
              <a:rPr lang="en-US" dirty="0"/>
              <a:t> in a user level app?</a:t>
            </a:r>
          </a:p>
        </p:txBody>
      </p:sp>
    </p:spTree>
    <p:extLst>
      <p:ext uri="{BB962C8B-B14F-4D97-AF65-F5344CB8AC3E}">
        <p14:creationId xmlns:p14="http://schemas.microsoft.com/office/powerpoint/2010/main" val="3672366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Upcalls</a:t>
            </a:r>
            <a:r>
              <a:rPr lang="en-US" dirty="0"/>
              <a:t> </a:t>
            </a:r>
            <a:r>
              <a:rPr lang="en-US" dirty="0" err="1"/>
              <a:t>vs</a:t>
            </a:r>
            <a:r>
              <a:rPr lang="en-US" dirty="0"/>
              <a:t> Interrupts</a:t>
            </a:r>
          </a:p>
        </p:txBody>
      </p:sp>
      <p:sp>
        <p:nvSpPr>
          <p:cNvPr id="3" name="Content Placeholder 2"/>
          <p:cNvSpPr>
            <a:spLocks noGrp="1"/>
          </p:cNvSpPr>
          <p:nvPr>
            <p:ph idx="1"/>
          </p:nvPr>
        </p:nvSpPr>
        <p:spPr/>
        <p:txBody>
          <a:bodyPr/>
          <a:lstStyle/>
          <a:p>
            <a:r>
              <a:rPr lang="en-US" dirty="0"/>
              <a:t>Signal handlers </a:t>
            </a:r>
            <a:r>
              <a:rPr lang="en-US" dirty="0">
                <a:sym typeface="Wingdings" panose="05000000000000000000" pitchFamily="2" charset="2"/>
              </a:rPr>
              <a:t> </a:t>
            </a:r>
            <a:r>
              <a:rPr lang="en-US" dirty="0"/>
              <a:t>Interrupt vector</a:t>
            </a:r>
          </a:p>
          <a:p>
            <a:r>
              <a:rPr lang="en-US" dirty="0"/>
              <a:t>Signal stack </a:t>
            </a:r>
            <a:r>
              <a:rPr lang="en-US" dirty="0">
                <a:sym typeface="Wingdings" panose="05000000000000000000" pitchFamily="2" charset="2"/>
              </a:rPr>
              <a:t> </a:t>
            </a:r>
            <a:r>
              <a:rPr lang="en-US" dirty="0"/>
              <a:t>Interrupt stack</a:t>
            </a:r>
          </a:p>
          <a:p>
            <a:r>
              <a:rPr lang="en-US" dirty="0"/>
              <a:t>Automatic save/restore registers </a:t>
            </a:r>
            <a:r>
              <a:rPr lang="en-US" dirty="0">
                <a:sym typeface="Wingdings" panose="05000000000000000000" pitchFamily="2" charset="2"/>
              </a:rPr>
              <a:t> </a:t>
            </a:r>
            <a:r>
              <a:rPr lang="en-US" dirty="0"/>
              <a:t>transparent resume</a:t>
            </a:r>
          </a:p>
          <a:p>
            <a:r>
              <a:rPr lang="en-US" dirty="0"/>
              <a:t>Signal masking: signals disabled while in signal handler</a:t>
            </a:r>
          </a:p>
          <a:p>
            <a:endParaRPr lang="en-US" dirty="0"/>
          </a:p>
        </p:txBody>
      </p:sp>
    </p:spTree>
    <p:extLst>
      <p:ext uri="{BB962C8B-B14F-4D97-AF65-F5344CB8AC3E}">
        <p14:creationId xmlns:p14="http://schemas.microsoft.com/office/powerpoint/2010/main" val="22007809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Upcall</a:t>
            </a:r>
            <a:r>
              <a:rPr lang="en-US" dirty="0"/>
              <a:t>: Before</a:t>
            </a:r>
          </a:p>
        </p:txBody>
      </p:sp>
      <p:pic>
        <p:nvPicPr>
          <p:cNvPr id="5" name="Content Placeholder 4"/>
          <p:cNvPicPr>
            <a:picLocks noGrp="1" noChangeAspect="1"/>
          </p:cNvPicPr>
          <p:nvPr>
            <p:ph idx="1"/>
          </p:nvPr>
        </p:nvPicPr>
        <p:blipFill>
          <a:blip r:embed="rId2"/>
          <a:stretch>
            <a:fillRect/>
          </a:stretch>
        </p:blipFill>
        <p:spPr>
          <a:xfrm>
            <a:off x="2092324" y="2057401"/>
            <a:ext cx="8194675" cy="4217526"/>
          </a:xfrm>
          <a:prstGeom prst="rect">
            <a:avLst/>
          </a:prstGeom>
        </p:spPr>
      </p:pic>
    </p:spTree>
    <p:extLst>
      <p:ext uri="{BB962C8B-B14F-4D97-AF65-F5344CB8AC3E}">
        <p14:creationId xmlns:p14="http://schemas.microsoft.com/office/powerpoint/2010/main" val="75276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Protection</a:t>
            </a:r>
          </a:p>
        </p:txBody>
      </p:sp>
      <p:sp>
        <p:nvSpPr>
          <p:cNvPr id="3" name="Content Placeholder 2"/>
          <p:cNvSpPr>
            <a:spLocks noGrp="1"/>
          </p:cNvSpPr>
          <p:nvPr>
            <p:ph idx="1"/>
          </p:nvPr>
        </p:nvSpPr>
        <p:spPr/>
        <p:txBody>
          <a:bodyPr>
            <a:normAutofit/>
          </a:bodyPr>
          <a:lstStyle/>
          <a:p>
            <a:r>
              <a:rPr lang="en-US" sz="3200" dirty="0"/>
              <a:t>How do we execute code with restricted privileges?</a:t>
            </a:r>
          </a:p>
          <a:p>
            <a:pPr lvl="1"/>
            <a:r>
              <a:rPr lang="en-US" sz="3200" dirty="0"/>
              <a:t>Either because the code is buggy or if it might be malicious</a:t>
            </a:r>
          </a:p>
          <a:p>
            <a:r>
              <a:rPr lang="en-US" sz="3200" dirty="0"/>
              <a:t>Some examples:</a:t>
            </a:r>
          </a:p>
          <a:p>
            <a:pPr lvl="1"/>
            <a:r>
              <a:rPr lang="en-US" sz="3200" dirty="0"/>
              <a:t>A script running in a web browser</a:t>
            </a:r>
          </a:p>
          <a:p>
            <a:pPr lvl="1"/>
            <a:r>
              <a:rPr lang="en-US" sz="3200" dirty="0"/>
              <a:t>A program you just downloaded off the Internet</a:t>
            </a:r>
          </a:p>
          <a:p>
            <a:pPr lvl="1"/>
            <a:r>
              <a:rPr lang="en-US" sz="3200" dirty="0"/>
              <a:t>A program you just wrote that you haven’t tested yet</a:t>
            </a:r>
          </a:p>
          <a:p>
            <a:pPr lvl="1"/>
            <a:endParaRPr lang="en-US" sz="3200" dirty="0"/>
          </a:p>
        </p:txBody>
      </p:sp>
      <p:sp>
        <p:nvSpPr>
          <p:cNvPr id="4" name="Slide Number Placeholder 3"/>
          <p:cNvSpPr>
            <a:spLocks noGrp="1"/>
          </p:cNvSpPr>
          <p:nvPr>
            <p:ph type="sldNum" sz="quarter" idx="12"/>
          </p:nvPr>
        </p:nvSpPr>
        <p:spPr/>
        <p:txBody>
          <a:bodyPr/>
          <a:lstStyle/>
          <a:p>
            <a:fld id="{31431466-2D85-774F-88AA-F9B0A19E3305}" type="slidenum">
              <a:rPr lang="en-US" smtClean="0"/>
              <a:pPr/>
              <a:t>7</a:t>
            </a:fld>
            <a:endParaRPr lang="en-US"/>
          </a:p>
        </p:txBody>
      </p:sp>
    </p:spTree>
    <p:extLst>
      <p:ext uri="{BB962C8B-B14F-4D97-AF65-F5344CB8AC3E}">
        <p14:creationId xmlns:p14="http://schemas.microsoft.com/office/powerpoint/2010/main" val="3897974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Upcall</a:t>
            </a:r>
            <a:r>
              <a:rPr lang="en-US" dirty="0"/>
              <a:t>: During</a:t>
            </a:r>
          </a:p>
        </p:txBody>
      </p:sp>
      <p:pic>
        <p:nvPicPr>
          <p:cNvPr id="4" name="Content Placeholder 3"/>
          <p:cNvPicPr>
            <a:picLocks noGrp="1" noChangeAspect="1"/>
          </p:cNvPicPr>
          <p:nvPr>
            <p:ph idx="1"/>
          </p:nvPr>
        </p:nvPicPr>
        <p:blipFill>
          <a:blip r:embed="rId2"/>
          <a:stretch>
            <a:fillRect/>
          </a:stretch>
        </p:blipFill>
        <p:spPr>
          <a:xfrm>
            <a:off x="2205037" y="2057401"/>
            <a:ext cx="8008469" cy="4052094"/>
          </a:xfrm>
          <a:prstGeom prst="rect">
            <a:avLst/>
          </a:prstGeom>
        </p:spPr>
      </p:pic>
    </p:spTree>
    <p:extLst>
      <p:ext uri="{BB962C8B-B14F-4D97-AF65-F5344CB8AC3E}">
        <p14:creationId xmlns:p14="http://schemas.microsoft.com/office/powerpoint/2010/main" val="16904702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User-Level Virtual Machine</a:t>
            </a:r>
          </a:p>
        </p:txBody>
      </p:sp>
      <p:sp>
        <p:nvSpPr>
          <p:cNvPr id="3" name="Content Placeholder 2"/>
          <p:cNvSpPr>
            <a:spLocks noGrp="1"/>
          </p:cNvSpPr>
          <p:nvPr>
            <p:ph idx="1"/>
          </p:nvPr>
        </p:nvSpPr>
        <p:spPr/>
        <p:txBody>
          <a:bodyPr>
            <a:normAutofit/>
          </a:bodyPr>
          <a:lstStyle/>
          <a:p>
            <a:r>
              <a:rPr lang="en-US" dirty="0"/>
              <a:t>How does VM Player work?</a:t>
            </a:r>
          </a:p>
          <a:p>
            <a:pPr lvl="1"/>
            <a:r>
              <a:rPr lang="en-US" dirty="0"/>
              <a:t>Runs as a user-level application</a:t>
            </a:r>
          </a:p>
          <a:p>
            <a:pPr lvl="1"/>
            <a:r>
              <a:rPr lang="en-US" dirty="0"/>
              <a:t>How does it catch privileged instructions, interrupts, device I/O?</a:t>
            </a:r>
          </a:p>
          <a:p>
            <a:r>
              <a:rPr lang="en-US" dirty="0"/>
              <a:t>Installs kernel driver, transparent to host kernel</a:t>
            </a:r>
          </a:p>
          <a:p>
            <a:pPr lvl="1"/>
            <a:r>
              <a:rPr lang="en-US" dirty="0"/>
              <a:t>Requires administrator privileges!</a:t>
            </a:r>
          </a:p>
          <a:p>
            <a:pPr lvl="1"/>
            <a:r>
              <a:rPr lang="en-US" dirty="0"/>
              <a:t>Modifies interrupt table to redirect to kernel VM code</a:t>
            </a:r>
          </a:p>
          <a:p>
            <a:pPr lvl="1"/>
            <a:r>
              <a:rPr lang="en-US" dirty="0"/>
              <a:t>If interrupt is for VM </a:t>
            </a:r>
            <a:r>
              <a:rPr lang="en-US" dirty="0">
                <a:sym typeface="Wingdings" panose="05000000000000000000" pitchFamily="2" charset="2"/>
              </a:rPr>
              <a:t></a:t>
            </a:r>
            <a:r>
              <a:rPr lang="en-US" dirty="0"/>
              <a:t> </a:t>
            </a:r>
            <a:r>
              <a:rPr lang="en-US" dirty="0" err="1"/>
              <a:t>upcall</a:t>
            </a:r>
            <a:endParaRPr lang="en-US" dirty="0"/>
          </a:p>
          <a:p>
            <a:pPr lvl="1"/>
            <a:r>
              <a:rPr lang="en-US" dirty="0"/>
              <a:t>If interrupt is for another process </a:t>
            </a:r>
            <a:r>
              <a:rPr lang="en-US" dirty="0">
                <a:sym typeface="Wingdings" panose="05000000000000000000" pitchFamily="2" charset="2"/>
              </a:rPr>
              <a:t></a:t>
            </a:r>
            <a:r>
              <a:rPr lang="en-US" dirty="0"/>
              <a:t> reinstalls interrupt table and resumes kernel</a:t>
            </a:r>
          </a:p>
          <a:p>
            <a:pPr lvl="1"/>
            <a:endParaRPr lang="en-US" dirty="0"/>
          </a:p>
        </p:txBody>
      </p:sp>
    </p:spTree>
    <p:extLst>
      <p:ext uri="{BB962C8B-B14F-4D97-AF65-F5344CB8AC3E}">
        <p14:creationId xmlns:p14="http://schemas.microsoft.com/office/powerpoint/2010/main" val="19096646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2129247" y="119161"/>
            <a:ext cx="8169612" cy="6738839"/>
          </a:xfrm>
          <a:prstGeom prst="rect">
            <a:avLst/>
          </a:prstGeom>
        </p:spPr>
      </p:pic>
    </p:spTree>
    <p:extLst>
      <p:ext uri="{BB962C8B-B14F-4D97-AF65-F5344CB8AC3E}">
        <p14:creationId xmlns:p14="http://schemas.microsoft.com/office/powerpoint/2010/main" val="96567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431269" y="563562"/>
            <a:ext cx="10074931" cy="6094477"/>
          </a:xfrm>
          <a:prstGeom prst="rect">
            <a:avLst/>
          </a:prstGeom>
        </p:spPr>
      </p:pic>
      <p:sp>
        <p:nvSpPr>
          <p:cNvPr id="2" name="Title 1"/>
          <p:cNvSpPr>
            <a:spLocks noGrp="1"/>
          </p:cNvSpPr>
          <p:nvPr>
            <p:ph type="title"/>
          </p:nvPr>
        </p:nvSpPr>
        <p:spPr>
          <a:xfrm>
            <a:off x="-728044" y="700087"/>
            <a:ext cx="8360744" cy="1293028"/>
          </a:xfrm>
        </p:spPr>
        <p:txBody>
          <a:bodyPr>
            <a:normAutofit/>
          </a:bodyPr>
          <a:lstStyle/>
          <a:p>
            <a:r>
              <a:rPr lang="en-US" dirty="0"/>
              <a:t>A Problem: How to run a program?</a:t>
            </a:r>
          </a:p>
        </p:txBody>
      </p:sp>
      <p:sp>
        <p:nvSpPr>
          <p:cNvPr id="3" name="Slide Number Placeholder 2"/>
          <p:cNvSpPr>
            <a:spLocks noGrp="1"/>
          </p:cNvSpPr>
          <p:nvPr>
            <p:ph type="sldNum" sz="quarter" idx="12"/>
          </p:nvPr>
        </p:nvSpPr>
        <p:spPr/>
        <p:txBody>
          <a:bodyPr/>
          <a:lstStyle/>
          <a:p>
            <a:fld id="{31431466-2D85-774F-88AA-F9B0A19E3305}" type="slidenum">
              <a:rPr lang="en-US" smtClean="0"/>
              <a:pPr/>
              <a:t>8</a:t>
            </a:fld>
            <a:endParaRPr lang="en-US"/>
          </a:p>
        </p:txBody>
      </p:sp>
    </p:spTree>
    <p:extLst>
      <p:ext uri="{BB962C8B-B14F-4D97-AF65-F5344CB8AC3E}">
        <p14:creationId xmlns:p14="http://schemas.microsoft.com/office/powerpoint/2010/main" val="338805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Points</a:t>
            </a:r>
          </a:p>
        </p:txBody>
      </p:sp>
      <p:sp>
        <p:nvSpPr>
          <p:cNvPr id="3" name="Content Placeholder 2"/>
          <p:cNvSpPr>
            <a:spLocks noGrp="1"/>
          </p:cNvSpPr>
          <p:nvPr>
            <p:ph idx="1"/>
          </p:nvPr>
        </p:nvSpPr>
        <p:spPr/>
        <p:txBody>
          <a:bodyPr>
            <a:noAutofit/>
          </a:bodyPr>
          <a:lstStyle/>
          <a:p>
            <a:r>
              <a:rPr lang="en-US" sz="2800" dirty="0"/>
              <a:t>Process concept</a:t>
            </a:r>
          </a:p>
          <a:p>
            <a:pPr lvl="1"/>
            <a:r>
              <a:rPr lang="en-US" sz="2800" dirty="0"/>
              <a:t>A process is the OS abstraction for executing a program with limited privileges</a:t>
            </a:r>
          </a:p>
          <a:p>
            <a:r>
              <a:rPr lang="en-US" sz="2800" dirty="0"/>
              <a:t>Dual-mode operation: user vs. kernel</a:t>
            </a:r>
          </a:p>
          <a:p>
            <a:pPr lvl="1"/>
            <a:r>
              <a:rPr lang="en-US" sz="2800" dirty="0"/>
              <a:t>Kernel-mode: execute with complete privileges</a:t>
            </a:r>
          </a:p>
          <a:p>
            <a:pPr lvl="1"/>
            <a:r>
              <a:rPr lang="en-US" sz="2800" dirty="0"/>
              <a:t>User-mode: execute with fewer privileges</a:t>
            </a:r>
          </a:p>
          <a:p>
            <a:r>
              <a:rPr lang="en-US" sz="2800" dirty="0"/>
              <a:t>Safe control transfer</a:t>
            </a:r>
          </a:p>
          <a:p>
            <a:pPr lvl="1"/>
            <a:r>
              <a:rPr lang="en-US" sz="2800" dirty="0"/>
              <a:t>How do we switch from one mode to the other?</a:t>
            </a:r>
          </a:p>
        </p:txBody>
      </p:sp>
      <p:sp>
        <p:nvSpPr>
          <p:cNvPr id="4" name="Slide Number Placeholder 3"/>
          <p:cNvSpPr>
            <a:spLocks noGrp="1"/>
          </p:cNvSpPr>
          <p:nvPr>
            <p:ph type="sldNum" sz="quarter" idx="12"/>
          </p:nvPr>
        </p:nvSpPr>
        <p:spPr/>
        <p:txBody>
          <a:bodyPr/>
          <a:lstStyle/>
          <a:p>
            <a:fld id="{31431466-2D85-774F-88AA-F9B0A19E3305}" type="slidenum">
              <a:rPr lang="en-US" smtClean="0"/>
              <a:pPr/>
              <a:t>9</a:t>
            </a:fld>
            <a:endParaRPr lang="en-US"/>
          </a:p>
        </p:txBody>
      </p:sp>
    </p:spTree>
    <p:extLst>
      <p:ext uri="{BB962C8B-B14F-4D97-AF65-F5344CB8AC3E}">
        <p14:creationId xmlns:p14="http://schemas.microsoft.com/office/powerpoint/2010/main" val="38130912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3413</TotalTime>
  <Words>3725</Words>
  <Application>Microsoft Office PowerPoint</Application>
  <PresentationFormat>Widescreen</PresentationFormat>
  <Paragraphs>561</Paragraphs>
  <Slides>72</Slides>
  <Notes>36</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Consolas</vt:lpstr>
      <vt:lpstr>Wingdings</vt:lpstr>
      <vt:lpstr>Vapor Trail</vt:lpstr>
      <vt:lpstr>Operating Systems:  Kernel Abstraction</vt:lpstr>
      <vt:lpstr>Debugging as Engineering</vt:lpstr>
      <vt:lpstr>Debugging as Science</vt:lpstr>
      <vt:lpstr>Booting</vt:lpstr>
      <vt:lpstr>Device Interrupts</vt:lpstr>
      <vt:lpstr>Device Interrupts</vt:lpstr>
      <vt:lpstr>Challenge: Protection</vt:lpstr>
      <vt:lpstr>A Problem: How to run a program?</vt:lpstr>
      <vt:lpstr>Main Points</vt:lpstr>
      <vt:lpstr>Process Abstraction</vt:lpstr>
      <vt:lpstr>Thought Experiment</vt:lpstr>
      <vt:lpstr>Hardware Support:  Dual-Mode Operation</vt:lpstr>
      <vt:lpstr>A Model of a CPU</vt:lpstr>
      <vt:lpstr>A CPU with Dual-Mode Operation</vt:lpstr>
      <vt:lpstr>Hardware Support: Dual-Mode Operation</vt:lpstr>
      <vt:lpstr>Privileged instructions</vt:lpstr>
      <vt:lpstr>Question</vt:lpstr>
      <vt:lpstr>Simple Memory Protection</vt:lpstr>
      <vt:lpstr>Towards Virtual Addresses</vt:lpstr>
      <vt:lpstr>Virtual Addresses</vt:lpstr>
      <vt:lpstr>Example </vt:lpstr>
      <vt:lpstr>Question</vt:lpstr>
      <vt:lpstr>Hardware Timer</vt:lpstr>
      <vt:lpstr>Mode Switch</vt:lpstr>
      <vt:lpstr>Question</vt:lpstr>
      <vt:lpstr>Mode Switch</vt:lpstr>
      <vt:lpstr>How do we take interrupts safely?</vt:lpstr>
      <vt:lpstr>Interrupt Vector</vt:lpstr>
      <vt:lpstr>Interrupt Stack</vt:lpstr>
      <vt:lpstr>Per-Process Interrupt Stack</vt:lpstr>
      <vt:lpstr>Interrupt Masking</vt:lpstr>
      <vt:lpstr>Interrupt Handlers</vt:lpstr>
      <vt:lpstr>Case Study: x86 Interrupt</vt:lpstr>
      <vt:lpstr>Before Interrupt</vt:lpstr>
      <vt:lpstr>During Interrupt</vt:lpstr>
      <vt:lpstr>After Interrupt</vt:lpstr>
      <vt:lpstr>Question</vt:lpstr>
      <vt:lpstr>At end of handler</vt:lpstr>
      <vt:lpstr>System Call</vt:lpstr>
      <vt:lpstr>System call with a pair of stubs</vt:lpstr>
      <vt:lpstr>Kernel System Call Handler</vt:lpstr>
      <vt:lpstr>Upcall: User-level event delivery</vt:lpstr>
      <vt:lpstr>Upcalls vs Interrupts</vt:lpstr>
      <vt:lpstr>Upcall: Before</vt:lpstr>
      <vt:lpstr>Upcall: During</vt:lpstr>
      <vt:lpstr>User-Level Virtual Machine</vt:lpstr>
      <vt:lpstr>PowerPoint Presentation</vt:lpstr>
      <vt:lpstr>Hardware Timer</vt:lpstr>
      <vt:lpstr>Mode Switch</vt:lpstr>
      <vt:lpstr>Question</vt:lpstr>
      <vt:lpstr>Mode Switch</vt:lpstr>
      <vt:lpstr>How do we take interrupts safely?</vt:lpstr>
      <vt:lpstr>Interrupt Vector</vt:lpstr>
      <vt:lpstr>Interrupt Stack</vt:lpstr>
      <vt:lpstr>Per-Process Interrupt Stack</vt:lpstr>
      <vt:lpstr>Interrupt Masking</vt:lpstr>
      <vt:lpstr>Interrupt Handlers</vt:lpstr>
      <vt:lpstr>Case Study: x86 Interrupt</vt:lpstr>
      <vt:lpstr>Before Interrupt</vt:lpstr>
      <vt:lpstr>During Interrupt</vt:lpstr>
      <vt:lpstr>After Interrupt</vt:lpstr>
      <vt:lpstr>Question</vt:lpstr>
      <vt:lpstr>At end of handler</vt:lpstr>
      <vt:lpstr>System Call</vt:lpstr>
      <vt:lpstr>System call with a pair of stubs</vt:lpstr>
      <vt:lpstr>Kernel System Call Handler</vt:lpstr>
      <vt:lpstr>Upcall: User-level event delivery</vt:lpstr>
      <vt:lpstr>Upcalls vs Interrupts</vt:lpstr>
      <vt:lpstr>Upcall: Before</vt:lpstr>
      <vt:lpstr>Upcall: During</vt:lpstr>
      <vt:lpstr>User-Level Virtual Machine</vt:lpstr>
      <vt:lpstr>PowerPoint Presentation</vt:lpstr>
    </vt:vector>
  </TitlesOfParts>
  <Manager/>
  <Company>University of Washington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Principles and Practice, Introduction</dc:title>
  <dc:subject/>
  <dc:creator>Thomas Anderson</dc:creator>
  <cp:keywords/>
  <dc:description>Copyright 2012 Thomas Anderson</dc:description>
  <cp:lastModifiedBy>orathai sukwong</cp:lastModifiedBy>
  <cp:revision>86</cp:revision>
  <cp:lastPrinted>2014-03-31T18:05:18Z</cp:lastPrinted>
  <dcterms:created xsi:type="dcterms:W3CDTF">2014-09-24T06:21:04Z</dcterms:created>
  <dcterms:modified xsi:type="dcterms:W3CDTF">2017-01-12T16:43:38Z</dcterms:modified>
  <cp:category/>
</cp:coreProperties>
</file>