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5" r:id="rId2"/>
    <p:sldId id="276" r:id="rId3"/>
    <p:sldId id="260" r:id="rId4"/>
    <p:sldId id="286" r:id="rId5"/>
    <p:sldId id="287" r:id="rId6"/>
    <p:sldId id="277" r:id="rId7"/>
    <p:sldId id="280" r:id="rId8"/>
    <p:sldId id="282" r:id="rId9"/>
    <p:sldId id="283" r:id="rId10"/>
    <p:sldId id="285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E3D6E-D1C8-4482-A38E-CAB96310A84C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108CC-3776-4B18-91B0-F9F97A9E5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2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40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4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5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77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92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5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Ok, pretty complex!  But its because there</a:t>
            </a:r>
            <a:r>
              <a:rPr lang="en-US" baseline="0" dirty="0"/>
              <a:t> are a lot of aspects to a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55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UNIX splits creating</a:t>
            </a:r>
            <a:r>
              <a:rPr lang="en-US" baseline="0" dirty="0"/>
              <a:t> a process into two steps, each of them a lot simpler.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15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is this used – typically, fork a process, child and parent are now both running the same program.  One</a:t>
            </a:r>
            <a:r>
              <a:rPr lang="en-US" baseline="0" dirty="0"/>
              <a:t> sets up the child program, and runs exec – becoming the new program</a:t>
            </a:r>
          </a:p>
          <a:p>
            <a:r>
              <a:rPr lang="en-US" baseline="0" dirty="0"/>
              <a:t>The parent, usually, waits for the child to finish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Parent could print first, or child could print first – you don’t know!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0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53DD955-D308-4133-A1CF-D84EAFAE10A1}" type="datetime1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DC60-36A1-4F88-8C84-D0069CB50D87}" type="datetime1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793343-7883-4404-8295-B97BFDE0F10C}" type="datetime1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28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3A5564-A734-49A6-AC4F-88958E5CCCEE}" type="datetime1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834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2DC32B-00C0-4C4C-B7DD-0C6C2554E694}" type="datetime1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75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576-5203-472F-B555-FE8A1AC3ABE6}" type="datetime1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7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8281-5CA4-4E94-9F01-7C4AB89DE75F}" type="datetime1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08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9EBF-E15E-4F7A-A218-7D5A31CAA372}" type="datetime1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2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B64162-BC5D-4E06-8041-E26423F7FC74}" type="datetime1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4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9356-D728-4112-918D-28E3BC0182A6}" type="datetime1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0C84B7-FC98-4AEC-9483-90F095835DF0}" type="datetime1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CB13-7658-44D3-803E-5FFCC46821F4}" type="datetime1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209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3A4B-F887-4D52-9C83-3F4D7E17888C}" type="datetime1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934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6D80-3D82-4BA3-A077-3C32ADC8DAED}" type="datetime1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4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FCF3-30BD-4703-8BBF-A1D4AD166F09}" type="datetime1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4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E9E8-F461-4D3A-93B9-E825A3D15A74}" type="datetime1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869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8B47-E798-4C5A-9656-9F70EBA7F74B}" type="datetime1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5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1130D-A73D-4FDF-AFF0-2D834638F370}" type="datetime1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2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programming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6384089"/>
            <a:ext cx="6743700" cy="1151021"/>
          </a:xfrm>
        </p:spPr>
        <p:txBody>
          <a:bodyPr>
            <a:normAutofit/>
          </a:bodyPr>
          <a:lstStyle/>
          <a:p>
            <a:r>
              <a:rPr lang="en-US" sz="1600" dirty="0"/>
              <a:t>Adapted from “Operating Systems: Principles and Practice” by Tom Anderson (University of Washington)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23200" y="3790324"/>
            <a:ext cx="4483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Dr. Orathai Sangpetch</a:t>
            </a:r>
          </a:p>
          <a:p>
            <a:r>
              <a:rPr lang="en-US" sz="2000" dirty="0"/>
              <a:t>Dr. Akkarit Sangpetch</a:t>
            </a:r>
          </a:p>
          <a:p>
            <a:endParaRPr lang="en-US" sz="2000" dirty="0"/>
          </a:p>
          <a:p>
            <a:r>
              <a:rPr lang="en-US" sz="2000" dirty="0"/>
              <a:t>Department of Computer Engineering</a:t>
            </a:r>
          </a:p>
          <a:p>
            <a:r>
              <a:rPr lang="en-US" sz="2000" dirty="0"/>
              <a:t>Faculty of Engineering, KMITL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781112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January 20</a:t>
            </a:r>
            <a:r>
              <a:rPr lang="en-US" sz="2800" baseline="30000"/>
              <a:t>th</a:t>
            </a:r>
            <a:r>
              <a:rPr lang="en-US" sz="2800"/>
              <a:t>,2017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1534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en-US" altLang="en-US" sz="3200"/>
              <a:t>Process Representation in Linux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401888" y="1638300"/>
            <a:ext cx="8915400" cy="3776663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/>
              <a:t>Represented by the C structure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</a:p>
          <a:p>
            <a:pPr>
              <a:buFont typeface="Monotype Sorts" pitchFamily="-84" charset="2"/>
              <a:buNone/>
            </a:pP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pid t_pid; /* process identifier */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long state; /* state of the process */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unsigned int time_slice /* scheduling information */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struct task_struct *parent; /* this process</a:t>
            </a:r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s parent */ </a:t>
            </a:r>
            <a:b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struct list_head children; /* this process</a:t>
            </a:r>
            <a:r>
              <a:rPr lang="ja-JP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s children */ </a:t>
            </a:r>
            <a:b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struct files_struct *files; /* list of open files */ </a:t>
            </a:r>
            <a:b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>
                <a:latin typeface="Courier New" panose="02070309020205020404" pitchFamily="49" charset="0"/>
                <a:cs typeface="Courier New" panose="02070309020205020404" pitchFamily="49" charset="0"/>
              </a:rPr>
              <a:t>struct mm_struct *mm; /* address space of this process */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FBAF23-C7E7-4BC6-8EEB-0398B5D63C23}" type="slidenum">
              <a:rPr lang="en-US" altLang="en-US">
                <a:solidFill>
                  <a:srgbClr val="FEFFFF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solidFill>
                <a:srgbClr val="FEFFFF"/>
              </a:solidFill>
              <a:latin typeface="Verdana" panose="020B0604030504040204" pitchFamily="34" charset="0"/>
            </a:endParaRPr>
          </a:p>
        </p:txBody>
      </p:sp>
      <p:pic>
        <p:nvPicPr>
          <p:cNvPr id="40965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4243388"/>
            <a:ext cx="58658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61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err="1"/>
              <a:t>CreateProcess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call to create a new process to run a program</a:t>
            </a:r>
          </a:p>
          <a:p>
            <a:pPr lvl="1"/>
            <a:r>
              <a:rPr lang="en-US" dirty="0"/>
              <a:t>Create and initialize the process control block (PCB) in the kernel</a:t>
            </a:r>
          </a:p>
          <a:p>
            <a:pPr lvl="1"/>
            <a:r>
              <a:rPr lang="en-US" dirty="0"/>
              <a:t>Create and initialize a new address space</a:t>
            </a:r>
          </a:p>
          <a:p>
            <a:pPr lvl="1"/>
            <a:r>
              <a:rPr lang="en-US" dirty="0"/>
              <a:t>Load the program into the address space</a:t>
            </a:r>
          </a:p>
          <a:p>
            <a:pPr lvl="1"/>
            <a:r>
              <a:rPr lang="en-US" dirty="0"/>
              <a:t>Copy arguments into memory in the address space</a:t>
            </a:r>
          </a:p>
          <a:p>
            <a:pPr lvl="1"/>
            <a:r>
              <a:rPr lang="en-US" dirty="0"/>
              <a:t>Initialize the hardware context to start execution at ``start'’</a:t>
            </a:r>
          </a:p>
          <a:p>
            <a:pPr lvl="1"/>
            <a:r>
              <a:rPr lang="en-US" dirty="0"/>
              <a:t>Inform the scheduler that the new process is ready to run</a:t>
            </a:r>
          </a:p>
          <a:p>
            <a:r>
              <a:rPr lang="en-US" dirty="0"/>
              <a:t>Simple in theory, complex in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</a:t>
            </a:r>
            <a:r>
              <a:rPr lang="en-US" dirty="0" err="1"/>
              <a:t>CreateProcess</a:t>
            </a:r>
            <a:r>
              <a:rPr lang="en-US" dirty="0"/>
              <a:t> API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82157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if (!</a:t>
            </a:r>
            <a:r>
              <a:rPr lang="en-US" dirty="0" err="1"/>
              <a:t>CreateProcess</a:t>
            </a:r>
            <a:r>
              <a:rPr lang="en-US" dirty="0"/>
              <a:t>(</a:t>
            </a:r>
          </a:p>
          <a:p>
            <a:pPr>
              <a:buNone/>
            </a:pPr>
            <a:r>
              <a:rPr lang="en-US" dirty="0"/>
              <a:t>    NULL,           // No module name (use command line)</a:t>
            </a:r>
          </a:p>
          <a:p>
            <a:pPr>
              <a:buNone/>
            </a:pPr>
            <a:r>
              <a:rPr lang="en-US" dirty="0"/>
              <a:t>    argv[1],        // Command line</a:t>
            </a:r>
          </a:p>
          <a:p>
            <a:pPr>
              <a:buNone/>
            </a:pPr>
            <a:r>
              <a:rPr lang="en-US" dirty="0"/>
              <a:t>    NULL,           // Process handle not inheritable</a:t>
            </a:r>
          </a:p>
          <a:p>
            <a:pPr>
              <a:buNone/>
            </a:pPr>
            <a:r>
              <a:rPr lang="en-US" dirty="0"/>
              <a:t>    NULL,           // Thread handle not inheritable</a:t>
            </a:r>
          </a:p>
          <a:p>
            <a:pPr>
              <a:buNone/>
            </a:pPr>
            <a:r>
              <a:rPr lang="en-US" dirty="0"/>
              <a:t>    FALSE,          // Set handle inheritance to FALSE</a:t>
            </a:r>
          </a:p>
          <a:p>
            <a:pPr>
              <a:buNone/>
            </a:pPr>
            <a:r>
              <a:rPr lang="en-US" dirty="0"/>
              <a:t>    0,                  // No creation flags</a:t>
            </a:r>
          </a:p>
          <a:p>
            <a:pPr>
              <a:buNone/>
            </a:pPr>
            <a:r>
              <a:rPr lang="en-US" dirty="0"/>
              <a:t>    NULL,           // Use parent's environment block</a:t>
            </a:r>
          </a:p>
          <a:p>
            <a:pPr>
              <a:buNone/>
            </a:pPr>
            <a:r>
              <a:rPr lang="en-US" dirty="0"/>
              <a:t>    NULL,           // Use parent's starting directory</a:t>
            </a:r>
          </a:p>
          <a:p>
            <a:pPr>
              <a:buNone/>
            </a:pPr>
            <a:r>
              <a:rPr lang="en-US" dirty="0"/>
              <a:t>    &amp;</a:t>
            </a:r>
            <a:r>
              <a:rPr lang="en-US" dirty="0" err="1"/>
              <a:t>si</a:t>
            </a:r>
            <a:r>
              <a:rPr lang="en-US" dirty="0"/>
              <a:t>,              // Pointer to STARTUPINFO structure</a:t>
            </a:r>
          </a:p>
          <a:p>
            <a:pPr>
              <a:buNone/>
            </a:pPr>
            <a:r>
              <a:rPr lang="en-US" dirty="0"/>
              <a:t>    &amp;pi )            // Pointer to PROCESS_INFORMATION structure</a:t>
            </a:r>
          </a:p>
          <a:p>
            <a:pPr>
              <a:buNone/>
            </a:pP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3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UNIX fork – system call to create a copy of the current process, and start it running</a:t>
            </a:r>
          </a:p>
          <a:p>
            <a:pPr lvl="1"/>
            <a:r>
              <a:rPr lang="en-US" dirty="0"/>
              <a:t>No arguments!</a:t>
            </a:r>
          </a:p>
          <a:p>
            <a:r>
              <a:rPr lang="en-US" dirty="0"/>
              <a:t>UNIX exec – system call to change the program being run by the current process</a:t>
            </a:r>
          </a:p>
          <a:p>
            <a:r>
              <a:rPr lang="en-US" dirty="0"/>
              <a:t>UNIX wait – system call to wait for a process to finish</a:t>
            </a:r>
          </a:p>
          <a:p>
            <a:r>
              <a:rPr lang="en-US" dirty="0"/>
              <a:t>UNIX signal – system call to send a notification to another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5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Process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452" y="2194560"/>
            <a:ext cx="6086475" cy="37242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6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738" y="764373"/>
            <a:ext cx="9740462" cy="1293028"/>
          </a:xfrm>
        </p:spPr>
        <p:txBody>
          <a:bodyPr>
            <a:normAutofit/>
          </a:bodyPr>
          <a:lstStyle/>
          <a:p>
            <a:r>
              <a:rPr lang="en-US" dirty="0"/>
              <a:t>Question: What does this code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child_pid</a:t>
            </a:r>
            <a:r>
              <a:rPr lang="en-US" dirty="0"/>
              <a:t> = fork();</a:t>
            </a:r>
          </a:p>
          <a:p>
            <a:pPr>
              <a:buNone/>
            </a:pPr>
            <a:r>
              <a:rPr lang="en-US" dirty="0"/>
              <a:t>if (</a:t>
            </a:r>
            <a:r>
              <a:rPr lang="en-US" dirty="0" err="1"/>
              <a:t>child_pid</a:t>
            </a:r>
            <a:r>
              <a:rPr lang="en-US" dirty="0"/>
              <a:t> == 0) {           // I'm the child process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printf("I</a:t>
            </a:r>
            <a:r>
              <a:rPr lang="en-US" dirty="0"/>
              <a:t> am process #%</a:t>
            </a:r>
            <a:r>
              <a:rPr lang="en-US" dirty="0" err="1"/>
              <a:t>d\n</a:t>
            </a:r>
            <a:r>
              <a:rPr lang="en-US" dirty="0"/>
              <a:t>", </a:t>
            </a:r>
            <a:r>
              <a:rPr lang="en-US" dirty="0" err="1"/>
              <a:t>getpid</a:t>
            </a:r>
            <a:r>
              <a:rPr lang="en-US" dirty="0"/>
              <a:t>());</a:t>
            </a:r>
          </a:p>
          <a:p>
            <a:pPr>
              <a:buNone/>
            </a:pPr>
            <a:r>
              <a:rPr lang="en-US" dirty="0"/>
              <a:t>    return 0;</a:t>
            </a:r>
          </a:p>
          <a:p>
            <a:pPr>
              <a:buNone/>
            </a:pPr>
            <a:r>
              <a:rPr lang="en-US" dirty="0"/>
              <a:t>} else {                        // I'm the parent process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printf("I</a:t>
            </a:r>
            <a:r>
              <a:rPr lang="en-US" dirty="0"/>
              <a:t> am parent of process #%</a:t>
            </a:r>
            <a:r>
              <a:rPr lang="en-US" dirty="0" err="1"/>
              <a:t>d\n</a:t>
            </a:r>
            <a:r>
              <a:rPr lang="en-US" dirty="0"/>
              <a:t>", </a:t>
            </a:r>
            <a:r>
              <a:rPr lang="en-US" dirty="0" err="1"/>
              <a:t>child_pid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7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UNIX fork() return an error?  Why?</a:t>
            </a:r>
          </a:p>
          <a:p>
            <a:endParaRPr lang="en-US" dirty="0"/>
          </a:p>
          <a:p>
            <a:r>
              <a:rPr lang="en-US" dirty="0"/>
              <a:t>Can UNIX exec() return an error?  Why?</a:t>
            </a:r>
          </a:p>
          <a:p>
            <a:endParaRPr lang="en-US" dirty="0"/>
          </a:p>
          <a:p>
            <a:r>
              <a:rPr lang="en-US" dirty="0"/>
              <a:t>Can UNIX wait() ever return immediately? 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92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UNIX fork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Steps to implement UNIX fork</a:t>
            </a:r>
          </a:p>
          <a:p>
            <a:pPr lvl="1"/>
            <a:r>
              <a:rPr lang="en-US" dirty="0"/>
              <a:t>Create and initialize the process control block (PCB) in the kernel</a:t>
            </a:r>
          </a:p>
          <a:p>
            <a:pPr lvl="1"/>
            <a:r>
              <a:rPr lang="en-US" dirty="0"/>
              <a:t>Create a new address space</a:t>
            </a:r>
          </a:p>
          <a:p>
            <a:pPr lvl="1"/>
            <a:r>
              <a:rPr lang="en-US" dirty="0"/>
              <a:t>Initialize the address space with a copy of the entire contents of the address space of the parent</a:t>
            </a:r>
          </a:p>
          <a:p>
            <a:pPr lvl="1"/>
            <a:r>
              <a:rPr lang="en-US" dirty="0"/>
              <a:t>Inherit the execution context of the parent (e.g., any open files)</a:t>
            </a:r>
          </a:p>
          <a:p>
            <a:pPr lvl="1"/>
            <a:r>
              <a:rPr lang="en-US" dirty="0"/>
              <a:t>Inform the scheduler that the new process is ready to run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6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UNIX exec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to implement UNIX exec</a:t>
            </a:r>
          </a:p>
          <a:p>
            <a:pPr lvl="1"/>
            <a:r>
              <a:rPr lang="en-US" dirty="0"/>
              <a:t>Load the program into the current address space</a:t>
            </a:r>
          </a:p>
          <a:p>
            <a:pPr lvl="1"/>
            <a:r>
              <a:rPr lang="en-US" dirty="0"/>
              <a:t>Copy arguments into memory in the address space</a:t>
            </a:r>
          </a:p>
          <a:p>
            <a:pPr lvl="1"/>
            <a:r>
              <a:rPr lang="en-US" dirty="0"/>
              <a:t>Initialize the hardware context to start execution at ``start''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94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Uniformity</a:t>
            </a:r>
          </a:p>
          <a:p>
            <a:pPr lvl="1"/>
            <a:r>
              <a:rPr lang="en-US" dirty="0"/>
              <a:t>All operations on all files, devices use the same set of system calls: open, close, read, write</a:t>
            </a:r>
          </a:p>
          <a:p>
            <a:r>
              <a:rPr lang="en-US" dirty="0"/>
              <a:t>Open before use</a:t>
            </a:r>
          </a:p>
          <a:p>
            <a:pPr lvl="1"/>
            <a:r>
              <a:rPr lang="en-US" dirty="0"/>
              <a:t>Open returns a handle (file descriptor) for use in later calls on the file</a:t>
            </a:r>
          </a:p>
          <a:p>
            <a:r>
              <a:rPr lang="en-US" dirty="0"/>
              <a:t>Byte-oriented</a:t>
            </a:r>
          </a:p>
          <a:p>
            <a:r>
              <a:rPr lang="en-US" dirty="0"/>
              <a:t>Kernel-buffered read/write</a:t>
            </a:r>
          </a:p>
          <a:p>
            <a:r>
              <a:rPr lang="en-US" dirty="0"/>
              <a:t>Explicit close</a:t>
            </a:r>
          </a:p>
          <a:p>
            <a:pPr lvl="1"/>
            <a:r>
              <a:rPr lang="en-US" dirty="0"/>
              <a:t>To garbage collect the open file descriptor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5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47662"/>
            <a:ext cx="51816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28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File System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UNIX file open is a Swiss Army knife:</a:t>
            </a:r>
          </a:p>
          <a:p>
            <a:pPr lvl="1"/>
            <a:r>
              <a:rPr lang="en-US" dirty="0"/>
              <a:t>Open the file, return file descriptor</a:t>
            </a:r>
          </a:p>
          <a:p>
            <a:pPr lvl="1"/>
            <a:r>
              <a:rPr lang="en-US" dirty="0"/>
              <a:t>Options: </a:t>
            </a:r>
          </a:p>
          <a:p>
            <a:pPr lvl="2"/>
            <a:r>
              <a:rPr lang="en-US" dirty="0"/>
              <a:t>if file doesn’t exist, return an error</a:t>
            </a:r>
          </a:p>
          <a:p>
            <a:pPr lvl="2"/>
            <a:r>
              <a:rPr lang="en-US" dirty="0"/>
              <a:t>If file doesn’t exist, create file and open it</a:t>
            </a:r>
          </a:p>
          <a:p>
            <a:pPr lvl="2"/>
            <a:r>
              <a:rPr lang="en-US" dirty="0"/>
              <a:t>If file does exist, return an error</a:t>
            </a:r>
          </a:p>
          <a:p>
            <a:pPr lvl="2"/>
            <a:r>
              <a:rPr lang="en-US" dirty="0"/>
              <a:t>If file does exist, open file</a:t>
            </a:r>
          </a:p>
          <a:p>
            <a:pPr lvl="2"/>
            <a:r>
              <a:rPr lang="en-US" dirty="0"/>
              <a:t>If file exists but isn’t empty, nix it then open</a:t>
            </a:r>
          </a:p>
          <a:p>
            <a:pPr lvl="2"/>
            <a:r>
              <a:rPr lang="en-US" dirty="0"/>
              <a:t>If file exists but isn’t empty, return an error</a:t>
            </a:r>
          </a:p>
          <a:p>
            <a:pPr lvl="2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19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Design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84050"/>
            <a:ext cx="10820400" cy="4024125"/>
          </a:xfrm>
        </p:spPr>
        <p:txBody>
          <a:bodyPr/>
          <a:lstStyle/>
          <a:p>
            <a:pPr lvl="0"/>
            <a:r>
              <a:rPr lang="en-US" dirty="0"/>
              <a:t>Why not separate </a:t>
            </a:r>
            <a:r>
              <a:rPr lang="en-US" dirty="0" err="1"/>
              <a:t>syscalls</a:t>
            </a:r>
            <a:r>
              <a:rPr lang="en-US" dirty="0"/>
              <a:t> for open/create/exists?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</a:rPr>
              <a:t>if (!</a:t>
            </a:r>
            <a:r>
              <a:rPr lang="en-US" dirty="0" err="1">
                <a:latin typeface="Consolas" panose="020B0609020204030204" pitchFamily="49" charset="0"/>
              </a:rPr>
              <a:t>exists(name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create(name</a:t>
            </a:r>
            <a:r>
              <a:rPr lang="en-US" dirty="0">
                <a:latin typeface="Consolas" panose="020B0609020204030204" pitchFamily="49" charset="0"/>
              </a:rPr>
              <a:t>);   // can create fail?</a:t>
            </a:r>
          </a:p>
          <a:p>
            <a:pPr lvl="1">
              <a:buNone/>
            </a:pPr>
            <a:r>
              <a:rPr lang="en-US" dirty="0" err="1">
                <a:latin typeface="Consolas" panose="020B0609020204030204" pitchFamily="49" charset="0"/>
              </a:rPr>
              <a:t>fd</a:t>
            </a:r>
            <a:r>
              <a:rPr lang="en-US" dirty="0">
                <a:latin typeface="Consolas" panose="020B0609020204030204" pitchFamily="49" charset="0"/>
              </a:rPr>
              <a:t> = open(name);     // does the file exist?</a:t>
            </a:r>
          </a:p>
          <a:p>
            <a:pPr lvl="1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85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395647"/>
            <a:ext cx="10820400" cy="536075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900" dirty="0">
                <a:latin typeface="Consolas" panose="020B0609020204030204" pitchFamily="49" charset="0"/>
              </a:rPr>
              <a:t>char *</a:t>
            </a:r>
            <a:r>
              <a:rPr lang="en-US" sz="1900" dirty="0" err="1">
                <a:latin typeface="Consolas" panose="020B0609020204030204" pitchFamily="49" charset="0"/>
              </a:rPr>
              <a:t>prog</a:t>
            </a:r>
            <a:r>
              <a:rPr lang="en-US" sz="1900" dirty="0">
                <a:latin typeface="Consolas" panose="020B0609020204030204" pitchFamily="49" charset="0"/>
              </a:rPr>
              <a:t>, **</a:t>
            </a:r>
            <a:r>
              <a:rPr lang="en-US" sz="1900" dirty="0" err="1">
                <a:latin typeface="Consolas" panose="020B0609020204030204" pitchFamily="49" charset="0"/>
              </a:rPr>
              <a:t>args</a:t>
            </a:r>
            <a:r>
              <a:rPr lang="en-US" sz="1900" dirty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900" dirty="0" err="1">
                <a:latin typeface="Consolas" panose="020B0609020204030204" pitchFamily="49" charset="0"/>
              </a:rPr>
              <a:t>int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err="1">
                <a:latin typeface="Consolas" panose="020B0609020204030204" pitchFamily="49" charset="0"/>
              </a:rPr>
              <a:t>child_pid</a:t>
            </a:r>
            <a:r>
              <a:rPr lang="en-US" sz="1900" dirty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900" dirty="0">
                <a:latin typeface="Consolas" panose="020B0609020204030204" pitchFamily="49" charset="0"/>
              </a:rPr>
              <a:t>// Read and parse the input a line at a time</a:t>
            </a:r>
          </a:p>
          <a:p>
            <a:pPr>
              <a:buNone/>
            </a:pPr>
            <a:r>
              <a:rPr lang="en-US" sz="1900" dirty="0">
                <a:latin typeface="Consolas" panose="020B0609020204030204" pitchFamily="49" charset="0"/>
              </a:rPr>
              <a:t>while (</a:t>
            </a:r>
            <a:r>
              <a:rPr lang="en-US" sz="1900" dirty="0" err="1">
                <a:latin typeface="Consolas" panose="020B0609020204030204" pitchFamily="49" charset="0"/>
              </a:rPr>
              <a:t>readAndParseCmdLine(&amp;prog</a:t>
            </a:r>
            <a:r>
              <a:rPr lang="en-US" sz="1900" dirty="0">
                <a:latin typeface="Consolas" panose="020B0609020204030204" pitchFamily="49" charset="0"/>
              </a:rPr>
              <a:t>, &amp;</a:t>
            </a:r>
            <a:r>
              <a:rPr lang="en-US" sz="1900" dirty="0" err="1">
                <a:latin typeface="Consolas" panose="020B0609020204030204" pitchFamily="49" charset="0"/>
              </a:rPr>
              <a:t>args</a:t>
            </a:r>
            <a:r>
              <a:rPr lang="en-US" sz="1900" dirty="0">
                <a:latin typeface="Consolas" panose="020B0609020204030204" pitchFamily="49" charset="0"/>
              </a:rPr>
              <a:t>)) {   </a:t>
            </a:r>
          </a:p>
          <a:p>
            <a:pPr>
              <a:buNone/>
            </a:pPr>
            <a:r>
              <a:rPr lang="en-US" sz="1900" dirty="0">
                <a:latin typeface="Consolas" panose="020B0609020204030204" pitchFamily="49" charset="0"/>
              </a:rPr>
              <a:t>   </a:t>
            </a:r>
            <a:r>
              <a:rPr lang="en-US" sz="1900" dirty="0" err="1">
                <a:latin typeface="Consolas" panose="020B0609020204030204" pitchFamily="49" charset="0"/>
              </a:rPr>
              <a:t>child_pid</a:t>
            </a:r>
            <a:r>
              <a:rPr lang="en-US" sz="1900" dirty="0">
                <a:latin typeface="Consolas" panose="020B0609020204030204" pitchFamily="49" charset="0"/>
              </a:rPr>
              <a:t> = fork();         // create a child process</a:t>
            </a:r>
          </a:p>
          <a:p>
            <a:pPr>
              <a:buNone/>
            </a:pPr>
            <a:r>
              <a:rPr lang="en-US" sz="1900" dirty="0">
                <a:latin typeface="Consolas" panose="020B0609020204030204" pitchFamily="49" charset="0"/>
              </a:rPr>
              <a:t>    if (</a:t>
            </a:r>
            <a:r>
              <a:rPr lang="en-US" sz="1900" dirty="0" err="1">
                <a:latin typeface="Consolas" panose="020B0609020204030204" pitchFamily="49" charset="0"/>
              </a:rPr>
              <a:t>child_pid</a:t>
            </a:r>
            <a:r>
              <a:rPr lang="en-US" sz="1900" dirty="0">
                <a:latin typeface="Consolas" panose="020B0609020204030204" pitchFamily="49" charset="0"/>
              </a:rPr>
              <a:t> == 0) {</a:t>
            </a:r>
          </a:p>
          <a:p>
            <a:pPr>
              <a:buNone/>
            </a:pPr>
            <a:r>
              <a:rPr lang="en-US" sz="1900" dirty="0">
                <a:latin typeface="Consolas" panose="020B0609020204030204" pitchFamily="49" charset="0"/>
              </a:rPr>
              <a:t>       </a:t>
            </a:r>
            <a:r>
              <a:rPr lang="en-US" sz="1900" dirty="0" err="1">
                <a:latin typeface="Consolas" panose="020B0609020204030204" pitchFamily="49" charset="0"/>
              </a:rPr>
              <a:t>exec(prog</a:t>
            </a:r>
            <a:r>
              <a:rPr lang="en-US" sz="1900" dirty="0">
                <a:latin typeface="Consolas" panose="020B0609020204030204" pitchFamily="49" charset="0"/>
              </a:rPr>
              <a:t>, </a:t>
            </a:r>
            <a:r>
              <a:rPr lang="en-US" sz="1900" dirty="0" err="1">
                <a:latin typeface="Consolas" panose="020B0609020204030204" pitchFamily="49" charset="0"/>
              </a:rPr>
              <a:t>args</a:t>
            </a:r>
            <a:r>
              <a:rPr lang="en-US" sz="1900" dirty="0">
                <a:latin typeface="Consolas" panose="020B0609020204030204" pitchFamily="49" charset="0"/>
              </a:rPr>
              <a:t>);       // I'm the child process.  Run program </a:t>
            </a:r>
          </a:p>
          <a:p>
            <a:pPr>
              <a:buNone/>
            </a:pPr>
            <a:r>
              <a:rPr lang="en-US" sz="1900" dirty="0">
                <a:latin typeface="Consolas" panose="020B0609020204030204" pitchFamily="49" charset="0"/>
              </a:rPr>
              <a:t>      // NOT REACHED</a:t>
            </a:r>
          </a:p>
          <a:p>
            <a:pPr>
              <a:buNone/>
            </a:pPr>
            <a:r>
              <a:rPr lang="en-US" sz="1900" dirty="0">
                <a:latin typeface="Consolas" panose="020B0609020204030204" pitchFamily="49" charset="0"/>
              </a:rPr>
              <a:t>    } else {</a:t>
            </a:r>
          </a:p>
          <a:p>
            <a:pPr>
              <a:buNone/>
            </a:pPr>
            <a:r>
              <a:rPr lang="en-US" sz="1900" dirty="0">
                <a:latin typeface="Consolas" panose="020B0609020204030204" pitchFamily="49" charset="0"/>
              </a:rPr>
              <a:t>       wait(</a:t>
            </a:r>
            <a:r>
              <a:rPr lang="en-US" sz="1900" dirty="0" err="1">
                <a:latin typeface="Consolas" panose="020B0609020204030204" pitchFamily="49" charset="0"/>
              </a:rPr>
              <a:t>child_pid</a:t>
            </a:r>
            <a:r>
              <a:rPr lang="en-US" sz="1900" dirty="0">
                <a:latin typeface="Consolas" panose="020B0609020204030204" pitchFamily="49" charset="0"/>
              </a:rPr>
              <a:t>);        // I'm the parent, wait for child</a:t>
            </a:r>
          </a:p>
          <a:p>
            <a:pPr>
              <a:buNone/>
            </a:pPr>
            <a:r>
              <a:rPr lang="en-US" sz="1900" dirty="0">
                <a:latin typeface="Consolas" panose="020B0609020204030204" pitchFamily="49" charset="0"/>
              </a:rPr>
              <a:t>       return 0;</a:t>
            </a:r>
          </a:p>
          <a:p>
            <a:pPr>
              <a:buNone/>
            </a:pPr>
            <a:r>
              <a:rPr lang="en-US" sz="1900" dirty="0"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2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r>
              <a:rPr lang="en-US" dirty="0"/>
              <a:t>Creating and managing processes</a:t>
            </a:r>
          </a:p>
          <a:p>
            <a:pPr lvl="1"/>
            <a:r>
              <a:rPr lang="en-US" dirty="0"/>
              <a:t>fork, exec, wait</a:t>
            </a:r>
          </a:p>
          <a:p>
            <a:r>
              <a:rPr lang="en-US" dirty="0"/>
              <a:t>Performing I/O</a:t>
            </a:r>
          </a:p>
          <a:p>
            <a:pPr lvl="1"/>
            <a:r>
              <a:rPr lang="en-US" dirty="0"/>
              <a:t>open, read, write, close</a:t>
            </a:r>
          </a:p>
          <a:p>
            <a:r>
              <a:rPr lang="en-US" dirty="0"/>
              <a:t>Communicating between processes</a:t>
            </a:r>
          </a:p>
          <a:p>
            <a:pPr lvl="1"/>
            <a:r>
              <a:rPr lang="en-US" dirty="0"/>
              <a:t>pipe, dup, select, connect</a:t>
            </a:r>
          </a:p>
          <a:p>
            <a:r>
              <a:rPr lang="en-US" dirty="0"/>
              <a:t>Example: implementing a shell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3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shell is a job control system </a:t>
            </a:r>
          </a:p>
          <a:p>
            <a:pPr lvl="1"/>
            <a:r>
              <a:rPr lang="en-US" dirty="0"/>
              <a:t>Allows programmer to create and manage a set of programs to do some task</a:t>
            </a:r>
          </a:p>
          <a:p>
            <a:pPr lvl="1"/>
            <a:r>
              <a:rPr lang="en-US" dirty="0"/>
              <a:t>Windows, </a:t>
            </a:r>
            <a:r>
              <a:rPr lang="en-US" dirty="0" err="1"/>
              <a:t>MacOS</a:t>
            </a:r>
            <a:r>
              <a:rPr lang="en-US" dirty="0"/>
              <a:t>, Linux all have shells</a:t>
            </a:r>
          </a:p>
          <a:p>
            <a:pPr lvl="1"/>
            <a:endParaRPr lang="en-US" dirty="0"/>
          </a:p>
          <a:p>
            <a:r>
              <a:rPr lang="en-US" dirty="0"/>
              <a:t>Example: to compile a C program</a:t>
            </a:r>
          </a:p>
          <a:p>
            <a:pPr lvl="1">
              <a:buNone/>
            </a:pPr>
            <a:r>
              <a:rPr lang="en-US" dirty="0"/>
              <a:t>cc –</a:t>
            </a:r>
            <a:r>
              <a:rPr lang="en-US" dirty="0" err="1"/>
              <a:t>c</a:t>
            </a:r>
            <a:r>
              <a:rPr lang="en-US" dirty="0"/>
              <a:t> sourcefile1.c</a:t>
            </a:r>
          </a:p>
          <a:p>
            <a:pPr lvl="1">
              <a:buNone/>
            </a:pPr>
            <a:r>
              <a:rPr lang="en-US" dirty="0"/>
              <a:t>cc –</a:t>
            </a:r>
            <a:r>
              <a:rPr lang="en-US" dirty="0" err="1"/>
              <a:t>c</a:t>
            </a:r>
            <a:r>
              <a:rPr lang="en-US" dirty="0"/>
              <a:t> sourcefile2.c</a:t>
            </a:r>
          </a:p>
          <a:p>
            <a:pPr lvl="1">
              <a:buNone/>
            </a:pPr>
            <a:r>
              <a:rPr lang="en-US" dirty="0" err="1"/>
              <a:t>ln</a:t>
            </a:r>
            <a:r>
              <a:rPr lang="en-US" dirty="0"/>
              <a:t> –</a:t>
            </a:r>
            <a:r>
              <a:rPr lang="en-US" dirty="0" err="1"/>
              <a:t>o</a:t>
            </a:r>
            <a:r>
              <a:rPr lang="en-US" dirty="0"/>
              <a:t> program sourcefile1.o sourcefile2.o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7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shell runs at user-level, what system calls does it make to run each of the programs?</a:t>
            </a:r>
          </a:p>
          <a:p>
            <a:pPr lvl="1"/>
            <a:r>
              <a:rPr lang="en-US" dirty="0"/>
              <a:t>Ex: cc, </a:t>
            </a:r>
            <a:r>
              <a:rPr lang="en-US" dirty="0" err="1"/>
              <a:t>ln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9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en-US" altLang="en-US" dirty="0"/>
              <a:t>Process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696788" y="1735753"/>
            <a:ext cx="8996773" cy="4592638"/>
          </a:xfrm>
        </p:spPr>
        <p:txBody>
          <a:bodyPr rtlCol="0"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operating system executes a variety of programs: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 system – </a:t>
            </a:r>
            <a:r>
              <a:rPr lang="en-US" b="1" dirty="0">
                <a:solidFill>
                  <a:srgbClr val="3366FF"/>
                </a:solidFill>
              </a:rPr>
              <a:t>jobs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Time-shared systems – </a:t>
            </a:r>
            <a:r>
              <a:rPr lang="en-US" b="1" dirty="0">
                <a:solidFill>
                  <a:srgbClr val="3366FF"/>
                </a:solidFill>
              </a:rPr>
              <a:t>user programs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en-US" b="1" dirty="0">
                <a:solidFill>
                  <a:srgbClr val="3366FF"/>
                </a:solidFill>
              </a:rPr>
              <a:t>tasks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Textbook uses the terms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almost interchangeably</a:t>
            </a:r>
          </a:p>
          <a:p>
            <a:pPr>
              <a:defRPr/>
            </a:pPr>
            <a:r>
              <a:rPr lang="en-US" b="1" dirty="0">
                <a:solidFill>
                  <a:srgbClr val="3366FF"/>
                </a:solidFill>
              </a:rPr>
              <a:t>Process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a program in execution; process execution must progress in sequential fashion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parts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program code, also called </a:t>
            </a:r>
            <a:r>
              <a:rPr lang="en-US" b="1" dirty="0">
                <a:solidFill>
                  <a:srgbClr val="3366FF"/>
                </a:solidFill>
              </a:rPr>
              <a:t>text section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Current activity including</a:t>
            </a:r>
            <a:r>
              <a:rPr lang="en-US" b="1" dirty="0">
                <a:solidFill>
                  <a:srgbClr val="3366FF"/>
                </a:solidFill>
              </a:rPr>
              <a:t> program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rgbClr val="3366FF"/>
                </a:solidFill>
              </a:rPr>
              <a:t>counter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processor registers</a:t>
            </a:r>
          </a:p>
          <a:p>
            <a:pPr lvl="1">
              <a:defRPr/>
            </a:pPr>
            <a:r>
              <a:rPr lang="en-US" b="1" dirty="0">
                <a:solidFill>
                  <a:srgbClr val="3366FF"/>
                </a:solidFill>
              </a:rPr>
              <a:t>Stack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containing temporary data</a:t>
            </a:r>
          </a:p>
          <a:p>
            <a:pPr lvl="2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 parameters, return addresses, local variables</a:t>
            </a:r>
          </a:p>
          <a:p>
            <a:pPr lvl="1">
              <a:defRPr/>
            </a:pPr>
            <a:r>
              <a:rPr lang="en-US" b="1" dirty="0">
                <a:solidFill>
                  <a:srgbClr val="3366FF"/>
                </a:solidFill>
              </a:rPr>
              <a:t>Data section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containing global variables</a:t>
            </a:r>
          </a:p>
          <a:p>
            <a:pPr lvl="1">
              <a:defRPr/>
            </a:pPr>
            <a:r>
              <a:rPr lang="en-US" b="1" dirty="0">
                <a:solidFill>
                  <a:srgbClr val="3366FF"/>
                </a:solidFill>
              </a:rPr>
              <a:t>Heap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containing memory dynamically allocated during run time</a:t>
            </a:r>
          </a:p>
          <a:p>
            <a:r>
              <a:rPr lang="en-US" altLang="en-US" dirty="0"/>
              <a:t>Program is </a:t>
            </a:r>
            <a:r>
              <a:rPr lang="en-US" altLang="en-US" b="1" i="1" dirty="0"/>
              <a:t>passive</a:t>
            </a:r>
            <a:r>
              <a:rPr lang="en-US" altLang="en-US" dirty="0"/>
              <a:t> entity stored on disk (</a:t>
            </a:r>
            <a:r>
              <a:rPr lang="en-US" altLang="en-US" b="1" dirty="0">
                <a:solidFill>
                  <a:srgbClr val="3366FF"/>
                </a:solidFill>
              </a:rPr>
              <a:t>executable file</a:t>
            </a:r>
            <a:r>
              <a:rPr lang="en-US" altLang="en-US" dirty="0"/>
              <a:t>), process is </a:t>
            </a:r>
            <a:r>
              <a:rPr lang="en-US" altLang="en-US" b="1" i="1" dirty="0"/>
              <a:t>active </a:t>
            </a:r>
          </a:p>
          <a:p>
            <a:pPr lvl="1"/>
            <a:r>
              <a:rPr lang="en-US" altLang="en-US" dirty="0"/>
              <a:t>Program becomes process when executable file loaded into memory</a:t>
            </a:r>
          </a:p>
          <a:p>
            <a:r>
              <a:rPr lang="en-US" altLang="en-US" dirty="0"/>
              <a:t>Execution of program started via GUI mouse clicks, command line entry of its name,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62FFB2-AE54-4DB3-8F93-D0E376EB60D3}" type="slidenum">
              <a:rPr lang="en-US" altLang="en-US">
                <a:solidFill>
                  <a:srgbClr val="FEFFFF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solidFill>
                <a:srgbClr val="FEFFFF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49" y="2050671"/>
            <a:ext cx="2206698" cy="348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56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en-US" altLang="en-US"/>
              <a:t>Process State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137392" y="4333538"/>
            <a:ext cx="8915400" cy="3778250"/>
          </a:xfrm>
        </p:spPr>
        <p:txBody>
          <a:bodyPr/>
          <a:lstStyle/>
          <a:p>
            <a:r>
              <a:rPr lang="en-US" altLang="en-US" dirty="0"/>
              <a:t>As a process executes, it changes </a:t>
            </a:r>
            <a:r>
              <a:rPr lang="en-US" altLang="en-US" b="1" dirty="0">
                <a:solidFill>
                  <a:srgbClr val="3366FF"/>
                </a:solidFill>
              </a:rPr>
              <a:t>state</a:t>
            </a:r>
          </a:p>
          <a:p>
            <a:pPr lvl="1"/>
            <a:r>
              <a:rPr lang="en-US" altLang="en-US" b="1" dirty="0"/>
              <a:t>new</a:t>
            </a:r>
            <a:r>
              <a:rPr lang="en-US" altLang="en-US" dirty="0"/>
              <a:t>:  The process is being created</a:t>
            </a:r>
          </a:p>
          <a:p>
            <a:pPr lvl="1"/>
            <a:r>
              <a:rPr lang="en-US" altLang="en-US" b="1" dirty="0"/>
              <a:t>running</a:t>
            </a:r>
            <a:r>
              <a:rPr lang="en-US" altLang="en-US" dirty="0"/>
              <a:t>:  Instructions are being executed</a:t>
            </a:r>
          </a:p>
          <a:p>
            <a:pPr lvl="1"/>
            <a:r>
              <a:rPr lang="en-US" altLang="en-US" b="1" dirty="0"/>
              <a:t>waiting</a:t>
            </a:r>
            <a:r>
              <a:rPr lang="en-US" altLang="en-US" dirty="0"/>
              <a:t>:  The process is waiting for some event to occur</a:t>
            </a:r>
          </a:p>
          <a:p>
            <a:pPr lvl="1"/>
            <a:r>
              <a:rPr lang="en-US" altLang="en-US" b="1" dirty="0"/>
              <a:t>ready</a:t>
            </a:r>
            <a:r>
              <a:rPr lang="en-US" altLang="en-US" dirty="0"/>
              <a:t>:  The process is waiting to be assigned to a processor</a:t>
            </a:r>
          </a:p>
          <a:p>
            <a:pPr lvl="1"/>
            <a:r>
              <a:rPr lang="en-US" altLang="en-US" b="1" dirty="0"/>
              <a:t>terminated</a:t>
            </a:r>
            <a:r>
              <a:rPr lang="en-US" altLang="en-US" dirty="0"/>
              <a:t>:  The process has finished execution</a:t>
            </a:r>
          </a:p>
        </p:txBody>
      </p:sp>
      <p:sp>
        <p:nvSpPr>
          <p:cNvPr id="307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2AEC57-9574-4D34-BC57-1DAA33D7AEEA}" type="slidenum">
              <a:rPr lang="en-US" altLang="en-US">
                <a:solidFill>
                  <a:srgbClr val="FEFFFF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solidFill>
                <a:srgbClr val="FEFFFF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06" y="1671280"/>
            <a:ext cx="6038531" cy="240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32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en-US" altLang="en-US"/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99123" y="1948030"/>
            <a:ext cx="7412373" cy="4594225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 associated with each process 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(also called </a:t>
            </a:r>
            <a:r>
              <a:rPr lang="en-US" b="1" dirty="0">
                <a:solidFill>
                  <a:srgbClr val="3366FF"/>
                </a:solidFill>
              </a:rPr>
              <a:t>task control block, task struct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state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running, waiting,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counter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location of instruction to next execute</a:t>
            </a:r>
          </a:p>
          <a:p>
            <a:pPr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CPU registers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contents of all process-centric registers</a:t>
            </a:r>
          </a:p>
          <a:p>
            <a:pPr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CPU scheduling information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priorities, scheduling queue pointers</a:t>
            </a:r>
          </a:p>
          <a:p>
            <a:pPr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Memory-management information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memory allocated to the process</a:t>
            </a:r>
          </a:p>
          <a:p>
            <a:pPr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Accounting information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CPU used, clock time elapsed since start, time limits</a:t>
            </a:r>
          </a:p>
          <a:p>
            <a:pPr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 status information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I/O devices allocated to process, list of open files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0394FA-33F9-4D0E-9567-F864F7E63355}" type="slidenum">
              <a:rPr lang="en-US" altLang="en-US">
                <a:solidFill>
                  <a:srgbClr val="FEFFFF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solidFill>
                <a:srgbClr val="FEFFFF"/>
              </a:solidFill>
              <a:latin typeface="Verdana" panose="020B0604030504040204" pitchFamily="34" charset="0"/>
            </a:endParaRPr>
          </a:p>
        </p:txBody>
      </p:sp>
      <p:pic>
        <p:nvPicPr>
          <p:cNvPr id="34821" name="Picture 9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097" y="1829566"/>
            <a:ext cx="2795587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7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en-US" altLang="en-US" sz="3200"/>
              <a:t>CPU Switch From Process to Process</a:t>
            </a:r>
          </a:p>
        </p:txBody>
      </p:sp>
      <p:sp>
        <p:nvSpPr>
          <p:cNvPr id="3686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BD0CEC-3696-4199-8A16-F3E1D777603D}" type="slidenum">
              <a:rPr lang="en-US" altLang="en-US">
                <a:solidFill>
                  <a:srgbClr val="FEFFFF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solidFill>
                <a:srgbClr val="FEFFFF"/>
              </a:solidFill>
              <a:latin typeface="Verdana" panose="020B0604030504040204" pitchFamily="34" charset="0"/>
            </a:endParaRPr>
          </a:p>
        </p:txBody>
      </p:sp>
      <p:pic>
        <p:nvPicPr>
          <p:cNvPr id="36869" name="Picture 9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003" y="1645097"/>
            <a:ext cx="7347772" cy="493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6427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1315</Words>
  <Application>Microsoft Office PowerPoint</Application>
  <PresentationFormat>Widescreen</PresentationFormat>
  <Paragraphs>197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メイリオ</vt:lpstr>
      <vt:lpstr>Monotype Sorts</vt:lpstr>
      <vt:lpstr>Times New Roman</vt:lpstr>
      <vt:lpstr>Verdana</vt:lpstr>
      <vt:lpstr>Wingdings 3</vt:lpstr>
      <vt:lpstr>Vapor Trail</vt:lpstr>
      <vt:lpstr>The programming interface</vt:lpstr>
      <vt:lpstr>PowerPoint Presentation</vt:lpstr>
      <vt:lpstr>Main Points</vt:lpstr>
      <vt:lpstr>Shell</vt:lpstr>
      <vt:lpstr>Question</vt:lpstr>
      <vt:lpstr>Process</vt:lpstr>
      <vt:lpstr>Process State</vt:lpstr>
      <vt:lpstr>Process Control Block (PCB)</vt:lpstr>
      <vt:lpstr>CPU Switch From Process to Process</vt:lpstr>
      <vt:lpstr>Process Representation in Linux</vt:lpstr>
      <vt:lpstr>Windows CreateProcess</vt:lpstr>
      <vt:lpstr>Windows CreateProcess API </vt:lpstr>
      <vt:lpstr>UNIX Process Management</vt:lpstr>
      <vt:lpstr>UNIX Process Management</vt:lpstr>
      <vt:lpstr>Question: What does this code print?</vt:lpstr>
      <vt:lpstr>Questions</vt:lpstr>
      <vt:lpstr>Implementing UNIX fork</vt:lpstr>
      <vt:lpstr>Implementing UNIX exec</vt:lpstr>
      <vt:lpstr>UNIX I/O</vt:lpstr>
      <vt:lpstr>UNIX File System Interface</vt:lpstr>
      <vt:lpstr>Interface Design Question</vt:lpstr>
      <vt:lpstr>Implementing a 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Programming Interface</dc:title>
  <dc:creator>Akkarit Sangpetch</dc:creator>
  <cp:lastModifiedBy>Akkarit Sangpetch</cp:lastModifiedBy>
  <cp:revision>13</cp:revision>
  <dcterms:created xsi:type="dcterms:W3CDTF">2016-01-15T06:40:31Z</dcterms:created>
  <dcterms:modified xsi:type="dcterms:W3CDTF">2017-01-19T16:57:11Z</dcterms:modified>
</cp:coreProperties>
</file>