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346" r:id="rId2"/>
    <p:sldId id="285" r:id="rId3"/>
    <p:sldId id="329" r:id="rId4"/>
    <p:sldId id="324" r:id="rId5"/>
    <p:sldId id="330" r:id="rId6"/>
    <p:sldId id="307" r:id="rId7"/>
    <p:sldId id="326" r:id="rId8"/>
    <p:sldId id="325" r:id="rId9"/>
    <p:sldId id="312" r:id="rId10"/>
    <p:sldId id="333" r:id="rId11"/>
    <p:sldId id="308" r:id="rId12"/>
    <p:sldId id="328" r:id="rId13"/>
    <p:sldId id="341" r:id="rId14"/>
    <p:sldId id="334" r:id="rId15"/>
    <p:sldId id="309" r:id="rId16"/>
    <p:sldId id="301" r:id="rId17"/>
    <p:sldId id="336" r:id="rId18"/>
    <p:sldId id="317" r:id="rId19"/>
    <p:sldId id="318" r:id="rId20"/>
    <p:sldId id="335" r:id="rId21"/>
    <p:sldId id="319" r:id="rId22"/>
    <p:sldId id="320" r:id="rId23"/>
    <p:sldId id="344" r:id="rId24"/>
    <p:sldId id="343" r:id="rId25"/>
    <p:sldId id="321" r:id="rId26"/>
    <p:sldId id="345" r:id="rId27"/>
    <p:sldId id="338" r:id="rId28"/>
    <p:sldId id="337" r:id="rId29"/>
    <p:sldId id="323" r:id="rId30"/>
    <p:sldId id="347" r:id="rId31"/>
    <p:sldId id="34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368" autoAdjust="0"/>
    <p:restoredTop sz="93656" autoAdjust="0"/>
  </p:normalViewPr>
  <p:slideViewPr>
    <p:cSldViewPr snapToGrid="0" snapToObjects="1">
      <p:cViewPr varScale="1">
        <p:scale>
          <a:sx n="69" d="100"/>
          <a:sy n="69" d="100"/>
        </p:scale>
        <p:origin x="12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60"/>
    </p:cViewPr>
  </p:sorterViewPr>
  <p:notesViewPr>
    <p:cSldViewPr snapToGrid="0" snapToObjects="1">
      <p:cViewPr varScale="1">
        <p:scale>
          <a:sx n="89" d="100"/>
          <a:sy n="89" d="100"/>
        </p:scale>
        <p:origin x="-288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04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4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9D75A-08D5-2F4E-8CF6-F3F8A539724C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0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06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Execution model: each thread runs on a dedicated virtual processor with unpredictable and variable speed.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68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UNIX fork</a:t>
            </a:r>
            <a:r>
              <a:rPr lang="en-US" baseline="0" dirty="0"/>
              <a:t> and thread fork are not the same 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78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Labels</a:t>
            </a:r>
            <a:r>
              <a:rPr lang="en-US" baseline="0" dirty="0"/>
              <a:t> should be </a:t>
            </a:r>
            <a:r>
              <a:rPr lang="en-US" baseline="0" dirty="0" err="1"/>
              <a:t>thread_create</a:t>
            </a:r>
            <a:r>
              <a:rPr lang="en-US" baseline="0" dirty="0"/>
              <a:t>() not </a:t>
            </a:r>
            <a:r>
              <a:rPr lang="en-US" baseline="0" dirty="0" err="1"/>
              <a:t>sthread_create</a:t>
            </a:r>
            <a:r>
              <a:rPr lang="en-US" baseline="0" dirty="0"/>
              <a:t>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3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622029B-67B0-412D-AF1E-F319FBE6A73D}" type="datetime1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2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8BFA-03D7-4BF7-BAA6-F9B6FAEB6CAC}" type="datetime1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7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BF616A-EADA-44DC-9B84-17029E808A1E}" type="datetime1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03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F839CDB-A2E9-4154-9BA9-64C9A90FB5C4}" type="datetime1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1189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2A90B1-9378-465B-A46E-B142F2F3B5A8}" type="datetime1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12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5A895-A3FE-4ECF-A540-2AB47BC25BF5}" type="datetime1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20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0C13-904E-4A08-99E3-AB4C4C112BD7}" type="datetime1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03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FBBB-6281-43EA-B3BF-F3D1BF1E708B}" type="datetime1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76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ADDF098-CB6E-421A-B432-04E82B0B32C2}" type="datetime1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9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F5DA-9F1A-4937-A0D0-3E62EDBAC0E4}" type="datetime1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5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A29C9C7-88B7-40F2-8691-E28563D6C0B1}" type="datetime1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2F99-A310-457B-A4AF-BE51D40B7FB1}" type="datetime1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131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CC24-B46C-4765-B26C-3514857ECD29}" type="datetime1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633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028C-8577-4D5D-BC58-F42D53A81332}" type="datetime1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5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278A-BCFA-4F38-A68C-241E855B43A6}" type="datetime1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0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4B18-6257-4A8B-9B93-4749EBF157C4}" type="datetime1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084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8154-4FD7-41D3-A875-671ED8913DF5}" type="datetime1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8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E82B3-AD99-4EB1-9DF3-28CE7C058FC7}" type="datetime1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5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d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Concurrency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8300" y="6384089"/>
            <a:ext cx="6743700" cy="1151021"/>
          </a:xfrm>
        </p:spPr>
        <p:txBody>
          <a:bodyPr>
            <a:normAutofit/>
          </a:bodyPr>
          <a:lstStyle/>
          <a:p>
            <a:r>
              <a:rPr lang="en-US" sz="1600" dirty="0"/>
              <a:t>Adapted from “Operating Systems: Principles and Practice” by Tom Anderson (University of Washington)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431466-2D85-774F-88AA-F9B0A19E330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3200" y="3790324"/>
            <a:ext cx="44831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Dr. Orathai Sangpetch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Dr. Akkarit Sangpetch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Department of Computer Engineering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Faculty of Engineering, KMITL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3781112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January 20</a:t>
            </a:r>
            <a:r>
              <a:rPr kumimoji="0" lang="en-US" sz="28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,2017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8746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threadHello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981199" y="1487026"/>
            <a:ext cx="9525001" cy="544170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#define NTHREADS 10</a:t>
            </a:r>
          </a:p>
          <a:p>
            <a:pPr>
              <a:buNone/>
            </a:pPr>
            <a:r>
              <a:rPr lang="en-US" dirty="0" err="1">
                <a:latin typeface="Consolas" panose="020B0609020204030204" pitchFamily="49" charset="0"/>
              </a:rPr>
              <a:t>thread_t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threads[NTHREADS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main() {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    for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NTHREADS;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	  </a:t>
            </a:r>
            <a:r>
              <a:rPr lang="en-US" dirty="0" err="1">
                <a:latin typeface="Consolas" panose="020B0609020204030204" pitchFamily="49" charset="0"/>
              </a:rPr>
              <a:t>thread_create</a:t>
            </a:r>
            <a:r>
              <a:rPr lang="en-US" dirty="0">
                <a:latin typeface="Consolas" panose="020B0609020204030204" pitchFamily="49" charset="0"/>
              </a:rPr>
              <a:t>(&amp;threads[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], &amp;go,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    for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NTHREADS;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 {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exitValue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thread_join(threads[i</a:t>
            </a:r>
            <a:r>
              <a:rPr lang="en-US" dirty="0">
                <a:latin typeface="Consolas" panose="020B0609020204030204" pitchFamily="49" charset="0"/>
              </a:rPr>
              <a:t>]);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("Thread %d returned with %ld\n",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,  </a:t>
            </a:r>
            <a:r>
              <a:rPr lang="en-US" dirty="0" err="1">
                <a:latin typeface="Consolas" panose="020B0609020204030204" pitchFamily="49" charset="0"/>
              </a:rPr>
              <a:t>exitValue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printf("Main</a:t>
            </a:r>
            <a:r>
              <a:rPr lang="en-US" dirty="0">
                <a:latin typeface="Consolas" panose="020B0609020204030204" pitchFamily="49" charset="0"/>
              </a:rPr>
              <a:t> thread done.\</a:t>
            </a:r>
            <a:r>
              <a:rPr lang="en-US" dirty="0" err="1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");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void go 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printf("Hello</a:t>
            </a:r>
            <a:r>
              <a:rPr lang="en-US" dirty="0">
                <a:latin typeface="Consolas" panose="020B0609020204030204" pitchFamily="49" charset="0"/>
              </a:rPr>
              <a:t> from thread %</a:t>
            </a:r>
            <a:r>
              <a:rPr lang="en-US" dirty="0" err="1">
                <a:latin typeface="Consolas" panose="020B0609020204030204" pitchFamily="49" charset="0"/>
              </a:rPr>
              <a:t>d\n</a:t>
            </a:r>
            <a:r>
              <a:rPr lang="en-US" dirty="0">
                <a:latin typeface="Consolas" panose="020B0609020204030204" pitchFamily="49" charset="0"/>
              </a:rPr>
              <a:t>", </a:t>
            </a:r>
            <a:r>
              <a:rPr lang="en-US" dirty="0" err="1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    thread_exit(100 + </a:t>
            </a:r>
            <a:r>
              <a:rPr lang="en-US" dirty="0" err="1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    // REACHED?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threadHello</a:t>
            </a:r>
            <a:r>
              <a:rPr lang="en-US" dirty="0"/>
              <a:t>: Example Output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4222" y="1938868"/>
            <a:ext cx="5516773" cy="4525963"/>
          </a:xfrm>
        </p:spPr>
        <p:txBody>
          <a:bodyPr>
            <a:normAutofit/>
          </a:bodyPr>
          <a:lstStyle/>
          <a:p>
            <a:r>
              <a:rPr lang="en-US" dirty="0"/>
              <a:t>Why must “thread returned” print in order?</a:t>
            </a:r>
          </a:p>
          <a:p>
            <a:r>
              <a:rPr lang="en-US" dirty="0"/>
              <a:t>What is maximum # of threads running when thread 5 prints hello?</a:t>
            </a:r>
          </a:p>
          <a:p>
            <a:r>
              <a:rPr lang="en-US" dirty="0"/>
              <a:t>Minimum?</a:t>
            </a:r>
          </a:p>
        </p:txBody>
      </p:sp>
      <p:pic>
        <p:nvPicPr>
          <p:cNvPr id="6" name="Content Placeholder 3" descr="threadHelloOut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118098" r="-118098"/>
              <a:stretch>
                <a:fillRect/>
              </a:stretch>
            </p:blipFill>
          </mc:Choice>
          <mc:Fallback>
            <p:blipFill>
              <a:blip r:embed="rId3"/>
              <a:srcRect l="-118098" r="-118098"/>
              <a:stretch>
                <a:fillRect/>
              </a:stretch>
            </p:blipFill>
          </mc:Fallback>
        </mc:AlternateContent>
        <p:spPr>
          <a:xfrm>
            <a:off x="4939528" y="1610446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Fork/Join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Threads can create children, and wait for their completion</a:t>
            </a:r>
          </a:p>
          <a:p>
            <a:r>
              <a:rPr lang="en-US" dirty="0"/>
              <a:t>Data only shared before fork/after join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Web server: fork a new thread for every new connection</a:t>
            </a:r>
          </a:p>
          <a:p>
            <a:pPr lvl="2"/>
            <a:r>
              <a:rPr lang="en-US" dirty="0"/>
              <a:t>As long as the threads are completely independent</a:t>
            </a:r>
          </a:p>
          <a:p>
            <a:pPr lvl="1"/>
            <a:r>
              <a:rPr lang="en-US" dirty="0"/>
              <a:t>Merge sort</a:t>
            </a:r>
          </a:p>
          <a:p>
            <a:pPr lvl="1"/>
            <a:r>
              <a:rPr lang="en-US" dirty="0"/>
              <a:t>Parallel memory copy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59570"/>
            <a:ext cx="8610600" cy="1293028"/>
          </a:xfrm>
        </p:spPr>
        <p:txBody>
          <a:bodyPr/>
          <a:lstStyle/>
          <a:p>
            <a:r>
              <a:rPr lang="en-US" dirty="0" err="1"/>
              <a:t>bzero</a:t>
            </a:r>
            <a:r>
              <a:rPr lang="en-US" dirty="0"/>
              <a:t> with fork/join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399" y="1399000"/>
            <a:ext cx="9990667" cy="549200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void go (struct </a:t>
            </a:r>
            <a:r>
              <a:rPr lang="en-US" dirty="0" err="1">
                <a:latin typeface="Consolas" panose="020B0609020204030204" pitchFamily="49" charset="0"/>
              </a:rPr>
              <a:t>bzeroparams</a:t>
            </a:r>
            <a:r>
              <a:rPr lang="en-US" dirty="0">
                <a:latin typeface="Consolas" panose="020B0609020204030204" pitchFamily="49" charset="0"/>
              </a:rPr>
              <a:t> *p) {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  </a:t>
            </a:r>
            <a:r>
              <a:rPr lang="en-US" dirty="0" err="1">
                <a:latin typeface="Consolas" panose="020B0609020204030204" pitchFamily="49" charset="0"/>
              </a:rPr>
              <a:t>memset</a:t>
            </a:r>
            <a:r>
              <a:rPr lang="en-US" dirty="0">
                <a:latin typeface="Consolas" panose="020B0609020204030204" pitchFamily="49" charset="0"/>
              </a:rPr>
              <a:t>(p-&gt;buffer, 0, p-&gt;length);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blockzero</a:t>
            </a:r>
            <a:r>
              <a:rPr lang="en-US" dirty="0">
                <a:latin typeface="Consolas" panose="020B0609020204030204" pitchFamily="49" charset="0"/>
              </a:rPr>
              <a:t> (unsigned char *p,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length) {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thread_t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threads[NTHREADS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bzeroparams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params[NTHREADS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pPr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    // For simplicity, assumes length is divisible by NTHREADS.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    for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0, j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NTHREADS;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++, j += length/NTHREADS) {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params[i].buffer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p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* length/NTHREADS;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params[i].length</a:t>
            </a:r>
            <a:r>
              <a:rPr lang="en-US" dirty="0">
                <a:latin typeface="Consolas" panose="020B0609020204030204" pitchFamily="49" charset="0"/>
              </a:rPr>
              <a:t> = length/NTHREADS;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thread_create_p(&amp;(threads[i</a:t>
            </a:r>
            <a:r>
              <a:rPr lang="en-US" dirty="0">
                <a:latin typeface="Consolas" panose="020B0609020204030204" pitchFamily="49" charset="0"/>
              </a:rPr>
              <a:t>]), &amp;go, &amp;</a:t>
            </a:r>
            <a:r>
              <a:rPr lang="en-US" dirty="0" err="1">
                <a:latin typeface="Consolas" panose="020B0609020204030204" pitchFamily="49" charset="0"/>
              </a:rPr>
              <a:t>params[i</a:t>
            </a:r>
            <a:r>
              <a:rPr lang="en-US" dirty="0">
                <a:latin typeface="Consolas" panose="020B0609020204030204" pitchFamily="49" charset="0"/>
              </a:rPr>
              <a:t>]);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    for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NTHREADS;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 {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thread_join(threads[i</a:t>
            </a:r>
            <a:r>
              <a:rPr lang="en-US" dirty="0">
                <a:latin typeface="Consolas" panose="020B0609020204030204" pitchFamily="49" charset="0"/>
              </a:rPr>
              <a:t>]);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625347"/>
            <a:ext cx="6772275" cy="51625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081" y="2389717"/>
            <a:ext cx="7753350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Threads: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Kernel threads</a:t>
            </a:r>
          </a:p>
          <a:p>
            <a:pPr lvl="1"/>
            <a:r>
              <a:rPr lang="en-US" dirty="0"/>
              <a:t>Thread abstraction only available to kernel</a:t>
            </a:r>
          </a:p>
          <a:p>
            <a:pPr lvl="1"/>
            <a:r>
              <a:rPr lang="en-US" dirty="0"/>
              <a:t>To the kernel, a kernel thread and a single threaded user process look quite similar</a:t>
            </a:r>
          </a:p>
          <a:p>
            <a:r>
              <a:rPr lang="en-US" dirty="0"/>
              <a:t>Multithreaded processes using kernel threads (Linux, </a:t>
            </a:r>
            <a:r>
              <a:rPr lang="en-US" dirty="0" err="1"/>
              <a:t>MacOS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Kernel thread operations available via </a:t>
            </a:r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User-level threads</a:t>
            </a:r>
          </a:p>
          <a:p>
            <a:pPr lvl="1"/>
            <a:r>
              <a:rPr lang="en-US" dirty="0"/>
              <a:t>Thread operations without system 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OS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624285"/>
            <a:ext cx="6734175" cy="5191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Thread_fork(func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Allocate thread control block</a:t>
            </a:r>
          </a:p>
          <a:p>
            <a:pPr lvl="1"/>
            <a:r>
              <a:rPr lang="en-US" dirty="0"/>
              <a:t>Allocate stack</a:t>
            </a:r>
          </a:p>
          <a:p>
            <a:pPr lvl="1"/>
            <a:r>
              <a:rPr lang="en-US" dirty="0"/>
              <a:t>Build stack frame for base of stack (stub)</a:t>
            </a:r>
          </a:p>
          <a:p>
            <a:pPr lvl="1"/>
            <a:r>
              <a:rPr lang="en-US" dirty="0"/>
              <a:t>Put </a:t>
            </a:r>
            <a:r>
              <a:rPr lang="en-US" dirty="0" err="1"/>
              <a:t>func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 on stack</a:t>
            </a:r>
          </a:p>
          <a:p>
            <a:pPr lvl="1"/>
            <a:r>
              <a:rPr lang="en-US" dirty="0"/>
              <a:t>Put thread on ready list</a:t>
            </a:r>
          </a:p>
          <a:p>
            <a:pPr lvl="1"/>
            <a:r>
              <a:rPr lang="en-US" dirty="0"/>
              <a:t>Will run sometime later (maybe right away!)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a thread puts too many procedures on its stack?</a:t>
            </a:r>
          </a:p>
          <a:p>
            <a:pPr lvl="1"/>
            <a:r>
              <a:rPr lang="en-US" dirty="0"/>
              <a:t>What happens in Java?</a:t>
            </a:r>
          </a:p>
          <a:p>
            <a:pPr lvl="1"/>
            <a:r>
              <a:rPr lang="en-US" dirty="0"/>
              <a:t>What happens in the Linux kernel?</a:t>
            </a:r>
          </a:p>
          <a:p>
            <a:pPr lvl="1"/>
            <a:r>
              <a:rPr lang="en-US" dirty="0"/>
              <a:t>What </a:t>
            </a:r>
            <a:r>
              <a:rPr lang="en-US" i="1" dirty="0"/>
              <a:t>should </a:t>
            </a:r>
            <a:r>
              <a:rPr lang="en-US" dirty="0"/>
              <a:t>happen?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Operating systems (and application programs) often need to be able to handle multiple things happening at the same time</a:t>
            </a:r>
          </a:p>
          <a:p>
            <a:pPr lvl="1"/>
            <a:r>
              <a:rPr lang="en-US" dirty="0"/>
              <a:t>Process execution, interrupts, background tasks, system maintenance </a:t>
            </a:r>
          </a:p>
          <a:p>
            <a:r>
              <a:rPr lang="en-US" dirty="0"/>
              <a:t>Humans are not very good at keeping track of multiple things happening simultaneously</a:t>
            </a:r>
          </a:p>
          <a:p>
            <a:r>
              <a:rPr lang="en-US" dirty="0"/>
              <a:t>Threads are an abstraction to help bridge this gap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Context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Voluntary</a:t>
            </a:r>
          </a:p>
          <a:p>
            <a:pPr lvl="1"/>
            <a:r>
              <a:rPr lang="en-US" dirty="0" err="1"/>
              <a:t>Thread_yield</a:t>
            </a:r>
            <a:endParaRPr lang="en-US" dirty="0"/>
          </a:p>
          <a:p>
            <a:pPr lvl="1"/>
            <a:r>
              <a:rPr lang="en-US" dirty="0" err="1"/>
              <a:t>Thread_join</a:t>
            </a:r>
            <a:r>
              <a:rPr lang="en-US" dirty="0"/>
              <a:t> (if child is not done yet)</a:t>
            </a:r>
          </a:p>
          <a:p>
            <a:r>
              <a:rPr lang="en-US" dirty="0"/>
              <a:t>Involuntary</a:t>
            </a:r>
          </a:p>
          <a:p>
            <a:pPr lvl="1"/>
            <a:r>
              <a:rPr lang="en-US" dirty="0"/>
              <a:t>Interrupt or exception</a:t>
            </a:r>
          </a:p>
          <a:p>
            <a:pPr lvl="1"/>
            <a:r>
              <a:rPr lang="en-US" dirty="0"/>
              <a:t>Some other thread is higher priority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Voluntary thread context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Save registers on old stack</a:t>
            </a:r>
          </a:p>
          <a:p>
            <a:r>
              <a:rPr lang="en-US" dirty="0"/>
              <a:t>Switch to new stack, new thread</a:t>
            </a:r>
          </a:p>
          <a:p>
            <a:r>
              <a:rPr lang="en-US" dirty="0"/>
              <a:t>Restore registers from new stack</a:t>
            </a:r>
          </a:p>
          <a:p>
            <a:r>
              <a:rPr lang="en-US" dirty="0"/>
              <a:t>Return</a:t>
            </a:r>
          </a:p>
          <a:p>
            <a:r>
              <a:rPr lang="en-US" dirty="0"/>
              <a:t>Exactly the same with kernel threads or user threads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x86 </a:t>
            </a:r>
            <a:r>
              <a:rPr lang="en-US" dirty="0" err="1"/>
              <a:t>switch_threads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981200" y="1600200"/>
            <a:ext cx="4191000" cy="493871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# Save caller’s register state</a:t>
            </a:r>
          </a:p>
          <a:p>
            <a:pPr>
              <a:buNone/>
            </a:pPr>
            <a:r>
              <a:rPr lang="en-US" dirty="0"/>
              <a:t>#  NOTE: %</a:t>
            </a:r>
            <a:r>
              <a:rPr lang="en-US" dirty="0" err="1"/>
              <a:t>eax</a:t>
            </a:r>
            <a:r>
              <a:rPr lang="en-US" dirty="0"/>
              <a:t>, etc. are ephemeral</a:t>
            </a:r>
          </a:p>
          <a:p>
            <a:pPr>
              <a:buNone/>
            </a:pPr>
            <a:r>
              <a:rPr lang="en-US" dirty="0" err="1"/>
              <a:t>pushl</a:t>
            </a:r>
            <a:r>
              <a:rPr lang="en-US" dirty="0"/>
              <a:t> %</a:t>
            </a:r>
            <a:r>
              <a:rPr lang="en-US" dirty="0" err="1"/>
              <a:t>ebx</a:t>
            </a:r>
            <a:endParaRPr lang="en-US" dirty="0"/>
          </a:p>
          <a:p>
            <a:pPr>
              <a:buNone/>
            </a:pPr>
            <a:r>
              <a:rPr lang="en-US" dirty="0" err="1"/>
              <a:t>pushl</a:t>
            </a:r>
            <a:r>
              <a:rPr lang="en-US" dirty="0"/>
              <a:t> %</a:t>
            </a:r>
            <a:r>
              <a:rPr lang="en-US" dirty="0" err="1"/>
              <a:t>ebp</a:t>
            </a:r>
            <a:endParaRPr lang="en-US" dirty="0"/>
          </a:p>
          <a:p>
            <a:pPr>
              <a:buNone/>
            </a:pPr>
            <a:r>
              <a:rPr lang="en-US" dirty="0" err="1"/>
              <a:t>pushl</a:t>
            </a:r>
            <a:r>
              <a:rPr lang="en-US" dirty="0"/>
              <a:t> %</a:t>
            </a:r>
            <a:r>
              <a:rPr lang="en-US" dirty="0" err="1"/>
              <a:t>esi</a:t>
            </a:r>
            <a:endParaRPr lang="en-US" dirty="0"/>
          </a:p>
          <a:p>
            <a:pPr>
              <a:buNone/>
            </a:pPr>
            <a:r>
              <a:rPr lang="en-US" dirty="0" err="1"/>
              <a:t>pushl</a:t>
            </a:r>
            <a:r>
              <a:rPr lang="en-US" dirty="0"/>
              <a:t> %</a:t>
            </a:r>
            <a:r>
              <a:rPr lang="en-US" dirty="0" err="1"/>
              <a:t>edi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# Get </a:t>
            </a:r>
            <a:r>
              <a:rPr lang="en-US" dirty="0" err="1"/>
              <a:t>offsetof</a:t>
            </a:r>
            <a:r>
              <a:rPr lang="en-US" dirty="0"/>
              <a:t> (</a:t>
            </a:r>
            <a:r>
              <a:rPr lang="en-US" dirty="0" err="1"/>
              <a:t>struct</a:t>
            </a:r>
            <a:r>
              <a:rPr lang="en-US" dirty="0"/>
              <a:t> thread, stack)</a:t>
            </a:r>
          </a:p>
          <a:p>
            <a:pPr>
              <a:buNone/>
            </a:pP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thread_stack_ofs</a:t>
            </a:r>
            <a:r>
              <a:rPr lang="en-US" dirty="0"/>
              <a:t>, %</a:t>
            </a:r>
            <a:r>
              <a:rPr lang="en-US" dirty="0" err="1"/>
              <a:t>edx</a:t>
            </a:r>
            <a:endParaRPr lang="en-US" dirty="0"/>
          </a:p>
          <a:p>
            <a:pPr>
              <a:buNone/>
            </a:pPr>
            <a:r>
              <a:rPr lang="en-US" dirty="0"/>
              <a:t># Save current stack pointer to old thread's stack, if any.</a:t>
            </a:r>
          </a:p>
          <a:p>
            <a:pPr>
              <a:buNone/>
            </a:pPr>
            <a:r>
              <a:rPr lang="en-US" dirty="0" err="1"/>
              <a:t>movl</a:t>
            </a:r>
            <a:r>
              <a:rPr lang="en-US" dirty="0"/>
              <a:t> </a:t>
            </a:r>
            <a:r>
              <a:rPr lang="en-US" dirty="0" err="1"/>
              <a:t>SWITCH_CUR(%esp</a:t>
            </a:r>
            <a:r>
              <a:rPr lang="en-US" dirty="0"/>
              <a:t>), %</a:t>
            </a:r>
            <a:r>
              <a:rPr lang="en-US" dirty="0" err="1"/>
              <a:t>eax</a:t>
            </a:r>
            <a:endParaRPr lang="en-US" dirty="0"/>
          </a:p>
          <a:p>
            <a:pPr>
              <a:buNone/>
            </a:pPr>
            <a:r>
              <a:rPr lang="en-US" dirty="0" err="1"/>
              <a:t>movl</a:t>
            </a:r>
            <a:r>
              <a:rPr lang="en-US" dirty="0"/>
              <a:t> %</a:t>
            </a:r>
            <a:r>
              <a:rPr lang="en-US" dirty="0" err="1"/>
              <a:t>esp</a:t>
            </a:r>
            <a:r>
              <a:rPr lang="en-US" dirty="0"/>
              <a:t>, (%eax,%edx,1)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038600" cy="493871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# Change stack pointer to new thread's stack</a:t>
            </a:r>
          </a:p>
          <a:p>
            <a:pPr>
              <a:buNone/>
            </a:pPr>
            <a:r>
              <a:rPr lang="en-US" dirty="0"/>
              <a:t># this also changes </a:t>
            </a:r>
            <a:r>
              <a:rPr lang="en-US" dirty="0" err="1"/>
              <a:t>currentThread</a:t>
            </a:r>
            <a:endParaRPr lang="en-US" dirty="0"/>
          </a:p>
          <a:p>
            <a:pPr>
              <a:buNone/>
            </a:pPr>
            <a:r>
              <a:rPr lang="en-US" dirty="0" err="1"/>
              <a:t>movl</a:t>
            </a:r>
            <a:r>
              <a:rPr lang="en-US" dirty="0"/>
              <a:t> </a:t>
            </a:r>
            <a:r>
              <a:rPr lang="en-US" dirty="0" err="1"/>
              <a:t>SWITCH_NEXT(%esp</a:t>
            </a:r>
            <a:r>
              <a:rPr lang="en-US" dirty="0"/>
              <a:t>), %</a:t>
            </a:r>
            <a:r>
              <a:rPr lang="en-US" dirty="0" err="1"/>
              <a:t>ecx</a:t>
            </a:r>
            <a:endParaRPr lang="en-US" dirty="0"/>
          </a:p>
          <a:p>
            <a:pPr>
              <a:buNone/>
            </a:pPr>
            <a:r>
              <a:rPr lang="en-US" dirty="0" err="1"/>
              <a:t>movl</a:t>
            </a:r>
            <a:r>
              <a:rPr lang="en-US" dirty="0"/>
              <a:t> (%ecx,%edx,1), %</a:t>
            </a:r>
            <a:r>
              <a:rPr lang="en-US" dirty="0" err="1"/>
              <a:t>esp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# Restore caller's register state.</a:t>
            </a:r>
          </a:p>
          <a:p>
            <a:pPr>
              <a:buNone/>
            </a:pPr>
            <a:r>
              <a:rPr lang="en-US" dirty="0" err="1"/>
              <a:t>popl</a:t>
            </a:r>
            <a:r>
              <a:rPr lang="en-US" dirty="0"/>
              <a:t> %</a:t>
            </a:r>
            <a:r>
              <a:rPr lang="en-US" dirty="0" err="1"/>
              <a:t>edi</a:t>
            </a:r>
            <a:endParaRPr lang="en-US" dirty="0"/>
          </a:p>
          <a:p>
            <a:pPr>
              <a:buNone/>
            </a:pPr>
            <a:r>
              <a:rPr lang="en-US" dirty="0" err="1"/>
              <a:t>popl</a:t>
            </a:r>
            <a:r>
              <a:rPr lang="en-US" dirty="0"/>
              <a:t> %</a:t>
            </a:r>
            <a:r>
              <a:rPr lang="en-US" dirty="0" err="1"/>
              <a:t>esi</a:t>
            </a:r>
            <a:endParaRPr lang="en-US" dirty="0"/>
          </a:p>
          <a:p>
            <a:pPr>
              <a:buNone/>
            </a:pPr>
            <a:r>
              <a:rPr lang="en-US" dirty="0" err="1"/>
              <a:t>popl</a:t>
            </a:r>
            <a:r>
              <a:rPr lang="en-US" dirty="0"/>
              <a:t> %</a:t>
            </a:r>
            <a:r>
              <a:rPr lang="en-US" dirty="0" err="1"/>
              <a:t>ebp</a:t>
            </a:r>
            <a:endParaRPr lang="en-US" dirty="0"/>
          </a:p>
          <a:p>
            <a:pPr>
              <a:buNone/>
            </a:pPr>
            <a:r>
              <a:rPr lang="en-US" dirty="0" err="1"/>
              <a:t>popl</a:t>
            </a:r>
            <a:r>
              <a:rPr lang="en-US" dirty="0"/>
              <a:t> %</a:t>
            </a:r>
            <a:r>
              <a:rPr lang="en-US" dirty="0" err="1"/>
              <a:t>ebx</a:t>
            </a:r>
            <a:endParaRPr lang="en-US" dirty="0"/>
          </a:p>
          <a:p>
            <a:pPr>
              <a:buNone/>
            </a:pPr>
            <a:r>
              <a:rPr lang="en-US" dirty="0"/>
              <a:t>ret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Subtlety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Thread_create</a:t>
            </a:r>
            <a:r>
              <a:rPr lang="en-US" dirty="0"/>
              <a:t> puts new thread on ready list</a:t>
            </a:r>
          </a:p>
          <a:p>
            <a:r>
              <a:rPr lang="en-US" dirty="0"/>
              <a:t>When it first runs, some thread calls </a:t>
            </a:r>
            <a:r>
              <a:rPr lang="en-US" dirty="0" err="1"/>
              <a:t>switchframe</a:t>
            </a:r>
            <a:endParaRPr lang="en-US" dirty="0"/>
          </a:p>
          <a:p>
            <a:pPr lvl="1"/>
            <a:r>
              <a:rPr lang="en-US" dirty="0"/>
              <a:t>Saves old thread state to stack</a:t>
            </a:r>
          </a:p>
          <a:p>
            <a:pPr lvl="1"/>
            <a:r>
              <a:rPr lang="en-US" dirty="0"/>
              <a:t>Restores new thread state from stack</a:t>
            </a:r>
          </a:p>
          <a:p>
            <a:r>
              <a:rPr lang="en-US" dirty="0"/>
              <a:t>Set up new thread’s stack as if it had saved its state in </a:t>
            </a:r>
            <a:r>
              <a:rPr lang="en-US" dirty="0" err="1"/>
              <a:t>switchframe</a:t>
            </a:r>
            <a:endParaRPr lang="en-US" dirty="0"/>
          </a:p>
          <a:p>
            <a:pPr lvl="1"/>
            <a:r>
              <a:rPr lang="en-US" dirty="0"/>
              <a:t>“returns” to stub at base of stack to run </a:t>
            </a:r>
            <a:r>
              <a:rPr lang="en-US" dirty="0" err="1"/>
              <a:t>func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Threads Call Yield</a:t>
            </a:r>
          </a:p>
        </p:txBody>
      </p:sp>
      <p:pic>
        <p:nvPicPr>
          <p:cNvPr id="4" name="Content Placeholder 3" descr="crop.pd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489" y="2057401"/>
            <a:ext cx="6012137" cy="4064070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Involuntary Thread/Process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Timer or I/O interrupt</a:t>
            </a:r>
          </a:p>
          <a:p>
            <a:pPr lvl="1"/>
            <a:r>
              <a:rPr lang="en-US" dirty="0"/>
              <a:t>Tells OS some other thread should run</a:t>
            </a:r>
          </a:p>
          <a:p>
            <a:r>
              <a:rPr lang="en-US" dirty="0"/>
              <a:t>Simple version </a:t>
            </a:r>
          </a:p>
          <a:p>
            <a:pPr lvl="1"/>
            <a:r>
              <a:rPr lang="en-US" dirty="0"/>
              <a:t>End of interrupt handler calls switch()</a:t>
            </a:r>
          </a:p>
          <a:p>
            <a:pPr lvl="1"/>
            <a:r>
              <a:rPr lang="en-US" dirty="0"/>
              <a:t>When resumed, return from handler resumes kernel thread or user process</a:t>
            </a:r>
          </a:p>
          <a:p>
            <a:pPr lvl="1"/>
            <a:r>
              <a:rPr lang="en-US" dirty="0"/>
              <a:t>Thus, processor context is saved/restored twice (once by interrupt handler, once by thread switch)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Thread/Process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happens on a timer (or other) interrupt?</a:t>
            </a:r>
          </a:p>
          <a:p>
            <a:pPr lvl="1"/>
            <a:r>
              <a:rPr lang="en-US" dirty="0"/>
              <a:t>Interrupt handler saves state of interrupted thread</a:t>
            </a:r>
          </a:p>
          <a:p>
            <a:pPr lvl="1"/>
            <a:r>
              <a:rPr lang="en-US" dirty="0"/>
              <a:t>Decides to run a new thread</a:t>
            </a:r>
          </a:p>
          <a:p>
            <a:pPr lvl="1"/>
            <a:r>
              <a:rPr lang="en-US" dirty="0"/>
              <a:t>Throw away current state of interrupt handler!</a:t>
            </a:r>
          </a:p>
          <a:p>
            <a:pPr lvl="1"/>
            <a:r>
              <a:rPr lang="en-US" dirty="0"/>
              <a:t>Instead, set saved stack pointer to </a:t>
            </a:r>
            <a:r>
              <a:rPr lang="en-US" dirty="0" err="1"/>
              <a:t>trapframe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Restore state of new thread</a:t>
            </a:r>
          </a:p>
          <a:p>
            <a:pPr lvl="1"/>
            <a:r>
              <a:rPr lang="en-US" dirty="0"/>
              <a:t>On resume, pops </a:t>
            </a:r>
            <a:r>
              <a:rPr lang="en-US" dirty="0" err="1"/>
              <a:t>trapframe</a:t>
            </a:r>
            <a:r>
              <a:rPr lang="en-US" dirty="0"/>
              <a:t> to restore interrupted thread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Multithreaded User Processes (Take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thread = kernel thread (Linux, </a:t>
            </a:r>
            <a:r>
              <a:rPr lang="en-US" dirty="0" err="1"/>
              <a:t>MacOS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System calls for thread fork, join, exit (and lock, unlock,…)</a:t>
            </a:r>
          </a:p>
          <a:p>
            <a:pPr lvl="1"/>
            <a:r>
              <a:rPr lang="en-US" dirty="0"/>
              <a:t>Kernel does context switch</a:t>
            </a:r>
          </a:p>
          <a:p>
            <a:pPr lvl="1"/>
            <a:r>
              <a:rPr lang="en-US" dirty="0"/>
              <a:t>Simple, but a lot of transitions between user and kernel mode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Multithreaded User Processes</a:t>
            </a:r>
            <a:br>
              <a:rPr lang="en-US" dirty="0"/>
            </a:br>
            <a:r>
              <a:rPr lang="en-US" dirty="0"/>
              <a:t>(Take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463" y="1410887"/>
            <a:ext cx="7867650" cy="52006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Multithreaded User Processes (Take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Green threads (early Java)</a:t>
            </a:r>
          </a:p>
          <a:p>
            <a:pPr lvl="1"/>
            <a:r>
              <a:rPr lang="en-US" dirty="0"/>
              <a:t>User-level library, within a single-threaded process</a:t>
            </a:r>
          </a:p>
          <a:p>
            <a:pPr lvl="1"/>
            <a:r>
              <a:rPr lang="en-US" dirty="0"/>
              <a:t>Library does thread context switch</a:t>
            </a:r>
          </a:p>
          <a:p>
            <a:pPr lvl="1"/>
            <a:r>
              <a:rPr lang="en-US" dirty="0"/>
              <a:t>Preemption via </a:t>
            </a:r>
            <a:r>
              <a:rPr lang="en-US" dirty="0" err="1"/>
              <a:t>upcall</a:t>
            </a:r>
            <a:r>
              <a:rPr lang="en-US" dirty="0"/>
              <a:t>/UNIX signal on timer interrupt</a:t>
            </a:r>
          </a:p>
          <a:p>
            <a:pPr lvl="1"/>
            <a:r>
              <a:rPr lang="en-US" dirty="0"/>
              <a:t>Use multiple processes for parallelism</a:t>
            </a:r>
          </a:p>
          <a:p>
            <a:pPr lvl="2"/>
            <a:r>
              <a:rPr lang="en-US" dirty="0"/>
              <a:t>Shared memory region mapped into each process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Concurrency?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Servers</a:t>
            </a:r>
          </a:p>
          <a:p>
            <a:pPr lvl="1"/>
            <a:r>
              <a:rPr lang="en-US" dirty="0"/>
              <a:t>Multiple connections handled simultaneously</a:t>
            </a:r>
          </a:p>
          <a:p>
            <a:r>
              <a:rPr lang="en-US" dirty="0"/>
              <a:t>Parallel programs</a:t>
            </a:r>
          </a:p>
          <a:p>
            <a:pPr lvl="1"/>
            <a:r>
              <a:rPr lang="en-US" dirty="0"/>
              <a:t>To achieve better performance</a:t>
            </a:r>
          </a:p>
          <a:p>
            <a:r>
              <a:rPr lang="en-US" dirty="0"/>
              <a:t>Programs with user interfaces</a:t>
            </a:r>
          </a:p>
          <a:p>
            <a:pPr lvl="1"/>
            <a:r>
              <a:rPr lang="en-US" dirty="0"/>
              <a:t>To achieve user responsiveness while doing computation</a:t>
            </a:r>
          </a:p>
          <a:p>
            <a:r>
              <a:rPr lang="en-US" dirty="0"/>
              <a:t>Network and disk bound programs</a:t>
            </a:r>
          </a:p>
          <a:p>
            <a:pPr lvl="1"/>
            <a:r>
              <a:rPr lang="en-US" dirty="0"/>
              <a:t>To hide network/disk latency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User Processes (Take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Scheduler activations (Windows 8)</a:t>
            </a:r>
          </a:p>
          <a:p>
            <a:pPr lvl="1"/>
            <a:r>
              <a:rPr lang="en-US" dirty="0"/>
              <a:t>Kernel allocates processors to user-level library</a:t>
            </a:r>
          </a:p>
          <a:p>
            <a:pPr lvl="1"/>
            <a:r>
              <a:rPr lang="en-US" dirty="0"/>
              <a:t>Thread library implements context switch</a:t>
            </a:r>
          </a:p>
          <a:p>
            <a:pPr lvl="1"/>
            <a:r>
              <a:rPr lang="en-US" dirty="0"/>
              <a:t>Thread library decides what thread to run next</a:t>
            </a:r>
          </a:p>
          <a:p>
            <a:r>
              <a:rPr lang="en-US" dirty="0" err="1"/>
              <a:t>Upcall</a:t>
            </a:r>
            <a:r>
              <a:rPr lang="en-US" dirty="0"/>
              <a:t> whenever kernel needs a user-level scheduling decision</a:t>
            </a:r>
          </a:p>
          <a:p>
            <a:pPr lvl="1"/>
            <a:r>
              <a:rPr lang="en-US" dirty="0"/>
              <a:t>Process assigned a new processor</a:t>
            </a:r>
          </a:p>
          <a:p>
            <a:pPr lvl="1"/>
            <a:r>
              <a:rPr lang="en-US" dirty="0"/>
              <a:t>Processor removed from process</a:t>
            </a:r>
          </a:p>
          <a:p>
            <a:pPr lvl="1"/>
            <a:r>
              <a:rPr lang="en-US" dirty="0"/>
              <a:t>System call blocks in kernel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47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event-driven programming with multithreaded concurrency.  Which is better in which circumstances, and why?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thread is a single execution sequence that represents a separately schedulable task</a:t>
            </a:r>
          </a:p>
          <a:p>
            <a:pPr lvl="1"/>
            <a:r>
              <a:rPr lang="en-US" dirty="0"/>
              <a:t>Single execution sequence: familiar programming model</a:t>
            </a:r>
          </a:p>
          <a:p>
            <a:pPr lvl="1"/>
            <a:r>
              <a:rPr lang="en-US" dirty="0"/>
              <a:t>Separately schedulable: OS can run or suspend a thread at any time</a:t>
            </a:r>
          </a:p>
          <a:p>
            <a:r>
              <a:rPr lang="en-US" dirty="0"/>
              <a:t>Protection is an orthogonal concept</a:t>
            </a:r>
          </a:p>
          <a:p>
            <a:pPr lvl="1"/>
            <a:r>
              <a:rPr lang="en-US" dirty="0"/>
              <a:t>Can have one or many threads per protection domain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5911" y="764373"/>
            <a:ext cx="9790289" cy="1293028"/>
          </a:xfrm>
        </p:spPr>
        <p:txBody>
          <a:bodyPr>
            <a:normAutofit/>
          </a:bodyPr>
          <a:lstStyle/>
          <a:p>
            <a:r>
              <a:rPr lang="en-US" dirty="0"/>
              <a:t>Threads in the Kernel and at User-Level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Multi-threaded kernel</a:t>
            </a:r>
          </a:p>
          <a:p>
            <a:pPr lvl="1"/>
            <a:r>
              <a:rPr lang="en-US" dirty="0"/>
              <a:t>multiple threads, sharing kernel data structures, capable of using privileged instructions</a:t>
            </a:r>
          </a:p>
          <a:p>
            <a:r>
              <a:rPr lang="en-US" dirty="0" err="1"/>
              <a:t>Multiprocess</a:t>
            </a:r>
            <a:r>
              <a:rPr lang="en-US" dirty="0"/>
              <a:t> kernel</a:t>
            </a:r>
          </a:p>
          <a:p>
            <a:pPr lvl="1"/>
            <a:r>
              <a:rPr lang="en-US" dirty="0"/>
              <a:t>Multiple single-threaded processes</a:t>
            </a:r>
          </a:p>
          <a:p>
            <a:pPr lvl="1"/>
            <a:r>
              <a:rPr lang="en-US" dirty="0"/>
              <a:t>System calls access shared kernel data structures</a:t>
            </a:r>
          </a:p>
          <a:p>
            <a:r>
              <a:rPr lang="en-US" dirty="0"/>
              <a:t>Multiple multi-threaded user processes</a:t>
            </a:r>
          </a:p>
          <a:p>
            <a:pPr lvl="1"/>
            <a:r>
              <a:rPr lang="en-US" dirty="0"/>
              <a:t>Each with multiple threads, sharing same data structures, isolated from other user processes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Infinite number of processors</a:t>
            </a:r>
          </a:p>
          <a:p>
            <a:r>
              <a:rPr lang="en-US" dirty="0"/>
              <a:t>Threads execute with variable speed</a:t>
            </a:r>
          </a:p>
          <a:p>
            <a:pPr lvl="1"/>
            <a:r>
              <a:rPr lang="en-US" dirty="0"/>
              <a:t>Programs must be designed to work with any schedule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820" y="3352270"/>
            <a:ext cx="7439025" cy="3133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 vs. Processor 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397" y="2194560"/>
            <a:ext cx="7715250" cy="3476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Executions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2194560"/>
            <a:ext cx="5924550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thread_create(thread</a:t>
            </a:r>
            <a:r>
              <a:rPr lang="en-US" dirty="0"/>
              <a:t>, </a:t>
            </a:r>
            <a:r>
              <a:rPr lang="en-US" dirty="0" err="1"/>
              <a:t>func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a new thread to run </a:t>
            </a:r>
            <a:r>
              <a:rPr lang="en-US" dirty="0" err="1"/>
              <a:t>func(args</a:t>
            </a:r>
            <a:r>
              <a:rPr lang="en-US" dirty="0"/>
              <a:t>)</a:t>
            </a:r>
          </a:p>
          <a:p>
            <a:r>
              <a:rPr lang="en-US" dirty="0" err="1"/>
              <a:t>thread_yield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Relinquish processor voluntarily</a:t>
            </a:r>
          </a:p>
          <a:p>
            <a:r>
              <a:rPr lang="en-US" dirty="0" err="1"/>
              <a:t>thread_join</a:t>
            </a:r>
            <a:r>
              <a:rPr lang="en-US" dirty="0"/>
              <a:t>(thread)</a:t>
            </a:r>
          </a:p>
          <a:p>
            <a:pPr lvl="1"/>
            <a:r>
              <a:rPr lang="en-US" dirty="0"/>
              <a:t>In parent, wait for forked thread to exit, then return</a:t>
            </a:r>
          </a:p>
          <a:p>
            <a:r>
              <a:rPr lang="en-US" dirty="0" err="1"/>
              <a:t>thread_exit</a:t>
            </a:r>
            <a:endParaRPr lang="en-US" dirty="0"/>
          </a:p>
          <a:p>
            <a:pPr lvl="1"/>
            <a:r>
              <a:rPr lang="en-US" dirty="0"/>
              <a:t>Quit thread and clean up, wake up joiner if any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10221</TotalTime>
  <Words>1099</Words>
  <Application>Microsoft Office PowerPoint</Application>
  <PresentationFormat>Widescreen</PresentationFormat>
  <Paragraphs>219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Consolas</vt:lpstr>
      <vt:lpstr>Vapor Trail</vt:lpstr>
      <vt:lpstr>Concurrency</vt:lpstr>
      <vt:lpstr>Motivation</vt:lpstr>
      <vt:lpstr>Why Concurrency?</vt:lpstr>
      <vt:lpstr>Definitions</vt:lpstr>
      <vt:lpstr>Threads in the Kernel and at User-Level</vt:lpstr>
      <vt:lpstr>Thread Abstraction</vt:lpstr>
      <vt:lpstr>Programmer vs. Processor View</vt:lpstr>
      <vt:lpstr>Possible Executions</vt:lpstr>
      <vt:lpstr>Thread Operations</vt:lpstr>
      <vt:lpstr>Example: threadHello</vt:lpstr>
      <vt:lpstr>threadHello: Example Output</vt:lpstr>
      <vt:lpstr>Fork/Join Concurrency</vt:lpstr>
      <vt:lpstr>bzero with fork/join concurrency</vt:lpstr>
      <vt:lpstr>Thread Data Structures</vt:lpstr>
      <vt:lpstr>Thread Lifecycle</vt:lpstr>
      <vt:lpstr>Implementing Threads: Roadmap</vt:lpstr>
      <vt:lpstr>Multithreaded OS Kernel</vt:lpstr>
      <vt:lpstr>Implementing threads</vt:lpstr>
      <vt:lpstr>Thread Stack</vt:lpstr>
      <vt:lpstr>Thread Context Switch</vt:lpstr>
      <vt:lpstr>Voluntary thread context switch</vt:lpstr>
      <vt:lpstr>x86 switch_threads</vt:lpstr>
      <vt:lpstr>A Subtlety</vt:lpstr>
      <vt:lpstr>Two Threads Call Yield</vt:lpstr>
      <vt:lpstr>Involuntary Thread/Process Switch</vt:lpstr>
      <vt:lpstr>Faster Thread/Process Switch</vt:lpstr>
      <vt:lpstr>Multithreaded User Processes (Take 1)</vt:lpstr>
      <vt:lpstr>Multithreaded User Processes (Take 1)</vt:lpstr>
      <vt:lpstr>Multithreaded User Processes (Take 2)</vt:lpstr>
      <vt:lpstr>Multithreaded User Processes (Take 3)</vt:lpstr>
      <vt:lpstr>Question</vt:lpstr>
    </vt:vector>
  </TitlesOfParts>
  <Manager/>
  <Company>University of Washington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Concurrency</dc:title>
  <dc:subject/>
  <dc:creator>Thomas Anderson</dc:creator>
  <cp:keywords/>
  <dc:description>Copyright Thomas Anderson 2012</dc:description>
  <cp:lastModifiedBy>User</cp:lastModifiedBy>
  <cp:revision>67</cp:revision>
  <cp:lastPrinted>2012-09-28T07:28:16Z</cp:lastPrinted>
  <dcterms:created xsi:type="dcterms:W3CDTF">2014-10-08T04:57:38Z</dcterms:created>
  <dcterms:modified xsi:type="dcterms:W3CDTF">2017-02-20T19:34:58Z</dcterms:modified>
  <cp:category/>
</cp:coreProperties>
</file>