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393" r:id="rId2"/>
    <p:sldId id="371" r:id="rId3"/>
    <p:sldId id="321" r:id="rId4"/>
    <p:sldId id="372" r:id="rId5"/>
    <p:sldId id="318" r:id="rId6"/>
    <p:sldId id="319" r:id="rId7"/>
    <p:sldId id="322" r:id="rId8"/>
    <p:sldId id="323" r:id="rId9"/>
    <p:sldId id="324" r:id="rId10"/>
    <p:sldId id="325" r:id="rId11"/>
    <p:sldId id="373" r:id="rId12"/>
    <p:sldId id="331" r:id="rId13"/>
    <p:sldId id="385" r:id="rId14"/>
    <p:sldId id="326" r:id="rId15"/>
    <p:sldId id="327" r:id="rId16"/>
    <p:sldId id="332" r:id="rId17"/>
    <p:sldId id="333" r:id="rId18"/>
    <p:sldId id="334" r:id="rId19"/>
    <p:sldId id="374" r:id="rId20"/>
    <p:sldId id="335" r:id="rId21"/>
    <p:sldId id="376" r:id="rId22"/>
    <p:sldId id="336" r:id="rId23"/>
    <p:sldId id="370" r:id="rId24"/>
    <p:sldId id="386" r:id="rId25"/>
    <p:sldId id="337" r:id="rId26"/>
    <p:sldId id="338" r:id="rId27"/>
    <p:sldId id="339" r:id="rId28"/>
    <p:sldId id="340" r:id="rId29"/>
    <p:sldId id="383" r:id="rId30"/>
    <p:sldId id="341" r:id="rId31"/>
    <p:sldId id="361" r:id="rId32"/>
    <p:sldId id="362" r:id="rId33"/>
    <p:sldId id="344" r:id="rId34"/>
    <p:sldId id="349" r:id="rId35"/>
    <p:sldId id="351" r:id="rId36"/>
    <p:sldId id="352" r:id="rId37"/>
    <p:sldId id="353" r:id="rId38"/>
    <p:sldId id="354" r:id="rId39"/>
    <p:sldId id="380" r:id="rId40"/>
    <p:sldId id="382" r:id="rId41"/>
    <p:sldId id="355" r:id="rId42"/>
    <p:sldId id="384" r:id="rId43"/>
    <p:sldId id="381" r:id="rId44"/>
    <p:sldId id="356" r:id="rId45"/>
    <p:sldId id="378" r:id="rId46"/>
    <p:sldId id="364" r:id="rId47"/>
    <p:sldId id="365" r:id="rId48"/>
    <p:sldId id="366" r:id="rId49"/>
    <p:sldId id="367" r:id="rId50"/>
    <p:sldId id="368" r:id="rId51"/>
    <p:sldId id="387" r:id="rId52"/>
    <p:sldId id="392" r:id="rId53"/>
    <p:sldId id="391" r:id="rId54"/>
    <p:sldId id="388" r:id="rId55"/>
    <p:sldId id="34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 autoAdjust="0"/>
    <p:restoredTop sz="77128" autoAdjust="0"/>
  </p:normalViewPr>
  <p:slideViewPr>
    <p:cSldViewPr snapToGrid="0" snapToObjects="1">
      <p:cViewPr varScale="1">
        <p:scale>
          <a:sx n="69" d="100"/>
          <a:sy n="69" d="100"/>
        </p:scale>
        <p:origin x="8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9D75A-08D5-2F4E-8CF6-F3F8A539724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162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simplicity, assume no wraparound on the integers front and last; I’ll assume you can fix that if you want</a:t>
            </a:r>
          </a:p>
          <a:p>
            <a:endParaRPr lang="en-US" baseline="0" dirty="0"/>
          </a:p>
          <a:p>
            <a:r>
              <a:rPr lang="en-US" baseline="0" dirty="0"/>
              <a:t>Front = total number of items that have ever been removed; tail is total # ever inserted</a:t>
            </a:r>
          </a:p>
          <a:p>
            <a:endParaRPr lang="en-US" baseline="0" dirty="0"/>
          </a:p>
          <a:p>
            <a:r>
              <a:rPr lang="en-US" baseline="0" dirty="0"/>
              <a:t>Locks at beginning of procedure; unlock at end; no access outside of locks</a:t>
            </a:r>
          </a:p>
          <a:p>
            <a:endParaRPr lang="en-US" baseline="0" dirty="0"/>
          </a:p>
          <a:p>
            <a:r>
              <a:rPr lang="en-US" baseline="0" dirty="0"/>
              <a:t>Note that we don’t know when we once we release the lock whether the buffer is still empty – we only know the state of the buffer while holding the lock!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</a:t>
            </a:r>
            <a:r>
              <a:rPr lang="en-US" baseline="0" dirty="0"/>
              <a:t> – someone else might have filled the buffer.  We only know the buffer *was*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efficient way to wait for something</a:t>
            </a:r>
            <a:r>
              <a:rPr lang="en-US" baseline="0" dirty="0"/>
              <a:t> to happen.  Code that uses CV looks like state is ok,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simplicity, assume no wraparound on the integers front and last; I’ll assume you can fix that if you want</a:t>
            </a:r>
          </a:p>
          <a:p>
            <a:endParaRPr lang="en-US" baseline="0" dirty="0"/>
          </a:p>
          <a:p>
            <a:r>
              <a:rPr lang="en-US" baseline="0" dirty="0"/>
              <a:t>Locks at beginning of procedure; unlock at end; no access outside of procedure</a:t>
            </a:r>
          </a:p>
          <a:p>
            <a:endParaRPr lang="en-US" baseline="0" dirty="0"/>
          </a:p>
          <a:p>
            <a:r>
              <a:rPr lang="en-US" baseline="0" dirty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efficient way to wait for something</a:t>
            </a:r>
            <a:r>
              <a:rPr lang="en-US" baseline="0" dirty="0"/>
              <a:t> to happen.  Code that uses CV looks like state is ok,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possible that condition variable may wake up because of other unintended signals / broadcast… So it gets wake up even if it should still be waiting.</a:t>
            </a:r>
          </a:p>
          <a:p>
            <a:r>
              <a:rPr lang="en-US" dirty="0"/>
              <a:t>Therefore, wait must be done in a loop that checks </a:t>
            </a:r>
            <a:r>
              <a:rPr lang="en-US" dirty="0" err="1"/>
              <a:t>needToWait</a:t>
            </a:r>
            <a:r>
              <a:rPr lang="en-US" dirty="0"/>
              <a:t>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27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7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Mesa – when waking up, put waiter on the ready list, then give the execution to the signaler</a:t>
            </a:r>
          </a:p>
          <a:p>
            <a:r>
              <a:rPr lang="en-US" dirty="0"/>
              <a:t>Hoarse – when waking up, give the execution to the waiter (hold the signaler until the waiter has been finished)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</a:t>
            </a:r>
            <a:r>
              <a:rPr lang="en-US" baseline="0" dirty="0"/>
              <a:t> solve any of these, you need synchronization. </a:t>
            </a:r>
          </a:p>
          <a:p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You want program behavior to be a specific function of input – not of the sequence of who went first.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You want the behavior to be deterministic – not to vary from run to run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Even if you ignore those, the compiler will mess you up bad (compared to what you think will happen)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simplicity, assume no wraparound on the integers front and last; I’ll assume you can fix that if you want</a:t>
            </a:r>
          </a:p>
          <a:p>
            <a:endParaRPr lang="en-US" baseline="0" dirty="0"/>
          </a:p>
          <a:p>
            <a:r>
              <a:rPr lang="en-US" baseline="0" dirty="0"/>
              <a:t>Locks at beginning of procedure; unlock at end; no access outside of procedure</a:t>
            </a:r>
          </a:p>
          <a:p>
            <a:endParaRPr lang="en-US" baseline="0" dirty="0"/>
          </a:p>
          <a:p>
            <a:r>
              <a:rPr lang="en-US" baseline="0" dirty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Mesa gives priority to signaler (not the waiter)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4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simplicity, assume no wraparound on the integers front and last; I’ll assume you can fix that if you want</a:t>
            </a:r>
          </a:p>
          <a:p>
            <a:endParaRPr lang="en-US" baseline="0" dirty="0"/>
          </a:p>
          <a:p>
            <a:r>
              <a:rPr lang="en-US" baseline="0" dirty="0"/>
              <a:t>Locks at beginning of procedure; unlock at end; no access outside of procedure</a:t>
            </a:r>
          </a:p>
          <a:p>
            <a:endParaRPr lang="en-US" baseline="0" dirty="0"/>
          </a:p>
          <a:p>
            <a:r>
              <a:rPr lang="en-US" baseline="0" dirty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 throw</a:t>
            </a:r>
            <a:r>
              <a:rPr lang="en-US" baseline="0" dirty="0"/>
              <a:t> the lock value </a:t>
            </a:r>
          </a:p>
          <a:p>
            <a:endParaRPr lang="en-US" baseline="0" dirty="0"/>
          </a:p>
          <a:p>
            <a:r>
              <a:rPr lang="en-US" baseline="0" dirty="0"/>
              <a:t>Also: enable/disable interrupts is a memory barrier operation – so it forces all memory writes to complete first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Assumes that</a:t>
            </a:r>
            <a:r>
              <a:rPr lang="en-US" baseline="0" dirty="0"/>
              <a:t> suspend releases the spinlock once its safe to do so.  Also, note the scheduler protected by a different spinlock.  </a:t>
            </a:r>
            <a:r>
              <a:rPr lang="en-US" baseline="0" dirty="0" err="1"/>
              <a:t>MyTCB</a:t>
            </a:r>
            <a:r>
              <a:rPr lang="en-US" baseline="0" dirty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Assumes that</a:t>
            </a:r>
            <a:r>
              <a:rPr lang="en-US" baseline="0" dirty="0"/>
              <a:t> suspend releases the spinlock once its safe to do so.  Also, note the scheduler protected by a different spinlock.  </a:t>
            </a:r>
            <a:r>
              <a:rPr lang="en-US" baseline="0" dirty="0" err="1"/>
              <a:t>MyTCB</a:t>
            </a:r>
            <a:r>
              <a:rPr lang="en-US" baseline="0" dirty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does producer P + V different semaphores than the consumer?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Producer creates full buffers; destroys empty buffers!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P's important?  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Yes!  Deadlock.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V's important?  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No, except it can affect scheduling efficiency.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we have 2 producers or 2 consumers?  Do we need to change anything?</a:t>
            </a:r>
          </a:p>
          <a:p>
            <a:endParaRPr lang="en-US" dirty="0"/>
          </a:p>
          <a:p>
            <a:r>
              <a:rPr lang="en-US" dirty="0"/>
              <a:t>Can we use semaphores</a:t>
            </a:r>
            <a:r>
              <a:rPr lang="en-US" baseline="0" dirty="0"/>
              <a:t> for FIFO ordering?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variables have no history, but semaphores do have history.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signals and no one is waiting?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No op.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calls wait?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Thread waits.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V's and no one is waiting?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Increment.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does P?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Decrement and continue.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P + V are commutative -- result is the same no matter what order they occur.  Condition variables are not commutative: wait doesn't return until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signal.  That's why they must be in a critical section -- need to access state variables to do their job.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monitors, if I signal 15000 times, when no one is waiting, next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will still go to sleep!  But with the above code, next 15000 threads that wait will return immediately!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</a:t>
            </a:r>
            <a:r>
              <a:rPr lang="en-US" baseline="0" dirty="0"/>
              <a:t> this work?</a:t>
            </a:r>
          </a:p>
          <a:p>
            <a:endParaRPr lang="en-US" baseline="0" dirty="0"/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Yes.  </a:t>
            </a:r>
          </a:p>
          <a:p>
            <a:endParaRPr lang="en-US" dirty="0"/>
          </a:p>
          <a:p>
            <a:r>
              <a:rPr lang="en-US" dirty="0"/>
              <a:t>And how can you tell if your compiler might</a:t>
            </a:r>
            <a:r>
              <a:rPr lang="en-US" baseline="0" dirty="0"/>
              <a:t> be doing this to you</a:t>
            </a:r>
            <a:r>
              <a:rPr lang="en-US" dirty="0"/>
              <a:t>?  Or if you wrote the program and set up the </a:t>
            </a:r>
            <a:r>
              <a:rPr lang="en-US" dirty="0" err="1"/>
              <a:t>Makefile</a:t>
            </a:r>
            <a:r>
              <a:rPr lang="en-US" dirty="0"/>
              <a:t> to use the right compiler</a:t>
            </a:r>
            <a:r>
              <a:rPr lang="en-US" baseline="0" dirty="0"/>
              <a:t> flags, what is to keep someone else from coming along and seeing the </a:t>
            </a:r>
            <a:r>
              <a:rPr lang="en-US" baseline="0" dirty="0" err="1"/>
              <a:t>Makefile</a:t>
            </a:r>
            <a:r>
              <a:rPr lang="en-US" baseline="0" dirty="0"/>
              <a:t>, and say – </a:t>
            </a:r>
            <a:r>
              <a:rPr lang="en-US" baseline="0" dirty="0" err="1"/>
              <a:t>hm</a:t>
            </a:r>
            <a:r>
              <a:rPr lang="en-US" baseline="0" dirty="0"/>
              <a:t>, I wonder why they haven’t turned on optimization?  I need it to go fast, so let’s try that.  And it works, so you move on.  Only a few months later when it gets out in the real world, it starts crashing!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just the compiler!</a:t>
            </a:r>
            <a:r>
              <a:rPr lang="en-US" baseline="0" dirty="0"/>
              <a:t>  Also the hardware!</a:t>
            </a:r>
          </a:p>
          <a:p>
            <a:endParaRPr lang="en-US" baseline="0" dirty="0"/>
          </a:p>
          <a:p>
            <a:r>
              <a:rPr lang="en-US" baseline="0" dirty="0"/>
              <a:t>In order for memory to do what you want – sequential, it almost guarantees that it can’t be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</a:t>
            </a:r>
            <a:r>
              <a:rPr lang="en-US" baseline="0" dirty="0"/>
              <a:t> this work?</a:t>
            </a:r>
          </a:p>
          <a:p>
            <a:endParaRPr lang="en-US" baseline="0" dirty="0"/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simplicity, assume no wraparound on the integers front and last; I’ll assume you can fix that if you want</a:t>
            </a:r>
          </a:p>
          <a:p>
            <a:endParaRPr lang="en-US" baseline="0" dirty="0"/>
          </a:p>
          <a:p>
            <a:r>
              <a:rPr lang="en-US" baseline="0" dirty="0"/>
              <a:t>Locks at beginning of procedure; unlock at end; no access outside of procedure</a:t>
            </a:r>
          </a:p>
          <a:p>
            <a:endParaRPr lang="en-US" baseline="0" dirty="0"/>
          </a:p>
          <a:p>
            <a:r>
              <a:rPr lang="en-US" baseline="0" dirty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get this question</a:t>
            </a:r>
            <a:r>
              <a:rPr lang="en-US" baseline="0" dirty="0"/>
              <a:t> a lot, since it seems so counter-intuitive for compilers to do this to you!  But they don’t know you are running multiple threads, and even if they did, it would slow them down a lot if they couldn’t move things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</a:t>
            </a:r>
          </a:p>
          <a:p>
            <a:endParaRPr lang="en-US" dirty="0"/>
          </a:p>
          <a:p>
            <a:r>
              <a:rPr lang="en-US" dirty="0"/>
              <a:t>Thread A, Thread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Starvation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Y: if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safe for B to buy (means A hasn't started yet)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A, A is either buying, or waiting for B to quit,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so ok for B to quit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X: if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safe to buy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B, don't know.  A hangs around.  Either: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buys, done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doesn't buy, A will.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waiting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No!</a:t>
            </a:r>
            <a:r>
              <a:rPr lang="en-US" baseline="0" dirty="0"/>
              <a:t>  </a:t>
            </a:r>
            <a:r>
              <a:rPr lang="en-US" baseline="0" dirty="0" err="1"/>
              <a:t>p</a:t>
            </a:r>
            <a:r>
              <a:rPr lang="en-US" baseline="0" dirty="0"/>
              <a:t> can be written by hardware/compiler before initialization is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622029B-67B0-412D-AF1E-F319FBE6A73D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2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8BFA-03D7-4BF7-BAA6-F9B6FAEB6CAC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BF616A-EADA-44DC-9B84-17029E808A1E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4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839CDB-A2E9-4154-9BA9-64C9A90FB5C4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684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A90B1-9378-465B-A46E-B142F2F3B5A8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3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A895-A3FE-4ECF-A540-2AB47BC25BF5}" type="datetime1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0C13-904E-4A08-99E3-AB4C4C112BD7}" type="datetime1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6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FBBB-6281-43EA-B3BF-F3D1BF1E708B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6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DDF098-CB6E-421A-B432-04E82B0B32C2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F5DA-9F1A-4937-A0D0-3E62EDBAC0E4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2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29C9C7-88B7-40F2-8691-E28563D6C0B1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F99-A310-457B-A4AF-BE51D40B7FB1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C24-B46C-4765-B26C-3514857ECD29}" type="datetime1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51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28C-8577-4D5D-BC58-F42D53A81332}" type="datetime1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7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78A-BCFA-4F38-A68C-241E855B43A6}" type="datetime1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4B18-6257-4A8B-9B93-4749EBF157C4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74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8154-4FD7-41D3-A875-671ED8913DF5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7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E82B3-AD99-4EB1-9DF3-28CE7C058FC7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6384089"/>
            <a:ext cx="6743700" cy="1151021"/>
          </a:xfrm>
        </p:spPr>
        <p:txBody>
          <a:bodyPr>
            <a:normAutofit/>
          </a:bodyPr>
          <a:lstStyle/>
          <a:p>
            <a:r>
              <a:rPr lang="en-US" sz="1600" dirty="0"/>
              <a:t>Adapted from “Operating Systems: Principles and Practice” by Tom Anderson (University of Washington)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431466-2D85-774F-88AA-F9B0A19E33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3200" y="3790324"/>
            <a:ext cx="4483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Dr. Orathai Sangpetch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Dr. Akkarit Sangpetch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Department of Computer Engineering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Faculty of Engineering, KMITL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781112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February 3</a:t>
            </a:r>
            <a:r>
              <a:rPr kumimoji="0" lang="en-US" sz="2800" b="0" i="0" u="none" strike="noStrike" kern="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,2017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495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complicated</a:t>
            </a:r>
          </a:p>
          <a:p>
            <a:pPr lvl="1"/>
            <a:r>
              <a:rPr lang="en-US" dirty="0"/>
              <a:t>“obvious” code often has bugs</a:t>
            </a:r>
          </a:p>
          <a:p>
            <a:r>
              <a:rPr lang="en-US" dirty="0"/>
              <a:t>Modern compilers/architectures reorder instructions</a:t>
            </a:r>
          </a:p>
          <a:p>
            <a:pPr lvl="1"/>
            <a:r>
              <a:rPr lang="en-US" dirty="0"/>
              <a:t>Making reasoning even more difficult</a:t>
            </a:r>
          </a:p>
          <a:p>
            <a:r>
              <a:rPr lang="en-US" dirty="0"/>
              <a:t>Generalizing to many threads/processors</a:t>
            </a:r>
          </a:p>
          <a:p>
            <a:pPr lvl="1"/>
            <a:r>
              <a:rPr lang="en-US" dirty="0"/>
              <a:t>Even more complex: see Peterson’s algorithm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0438"/>
            <a:ext cx="8229600" cy="1143000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114425"/>
            <a:ext cx="6486525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Lock::acquire</a:t>
            </a:r>
            <a:endParaRPr lang="en-US" dirty="0"/>
          </a:p>
          <a:p>
            <a:pPr lvl="1"/>
            <a:r>
              <a:rPr lang="en-US" dirty="0"/>
              <a:t>wait until lock is free, then take it</a:t>
            </a:r>
          </a:p>
          <a:p>
            <a:r>
              <a:rPr lang="en-US" dirty="0" err="1"/>
              <a:t>Lock::release</a:t>
            </a:r>
            <a:endParaRPr lang="en-US" dirty="0"/>
          </a:p>
          <a:p>
            <a:pPr lvl="1"/>
            <a:r>
              <a:rPr lang="en-US" dirty="0"/>
              <a:t>release lock, waking up anyone waiting for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most one lock holder at a time (safety)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 one holding, acquire gets lock (progress)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all lock holders finish and no higher priority waiters, waiter eventually gets lock (progress)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Why only Acquire/Release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add a method to a lock, to ask if the lock is free.   Suppose it returns true.  Is the lock:</a:t>
            </a:r>
          </a:p>
          <a:p>
            <a:pPr lvl="1"/>
            <a:r>
              <a:rPr lang="en-US" dirty="0"/>
              <a:t>Free?</a:t>
            </a:r>
          </a:p>
          <a:p>
            <a:pPr lvl="1"/>
            <a:r>
              <a:rPr lang="en-US" dirty="0"/>
              <a:t>Busy?</a:t>
            </a:r>
          </a:p>
          <a:p>
            <a:pPr lvl="1"/>
            <a:r>
              <a:rPr lang="en-US" dirty="0"/>
              <a:t>Don’t know?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Locks allow concurrent code to be much simpler:</a:t>
            </a:r>
          </a:p>
          <a:p>
            <a:pPr lvl="1">
              <a:buNone/>
            </a:pP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 lvl="1">
              <a:buNone/>
            </a:pPr>
            <a:r>
              <a:rPr lang="en-US" dirty="0"/>
              <a:t>if (!milk) </a:t>
            </a:r>
          </a:p>
          <a:p>
            <a:pPr lvl="1">
              <a:buNone/>
            </a:pPr>
            <a:r>
              <a:rPr lang="en-US" dirty="0"/>
              <a:t>    buy milk</a:t>
            </a:r>
          </a:p>
          <a:p>
            <a:pPr lvl="1">
              <a:buNone/>
            </a:pP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Example: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char *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heaplock.acquire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p</a:t>
            </a:r>
            <a:r>
              <a:rPr lang="en-US" dirty="0"/>
              <a:t> = allocate memory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heaplock.release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return </a:t>
            </a:r>
            <a:r>
              <a:rPr lang="en-US" dirty="0" err="1"/>
              <a:t>p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free(char</a:t>
            </a:r>
            <a:r>
              <a:rPr lang="en-US" dirty="0"/>
              <a:t> *</a:t>
            </a:r>
            <a:r>
              <a:rPr lang="en-US" dirty="0" err="1"/>
              <a:t>p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heaplock.acquire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put </a:t>
            </a:r>
            <a:r>
              <a:rPr lang="en-US" dirty="0" err="1"/>
              <a:t>p</a:t>
            </a:r>
            <a:r>
              <a:rPr lang="en-US" dirty="0"/>
              <a:t> back on free list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heaplock.release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 is initially free</a:t>
            </a:r>
          </a:p>
          <a:p>
            <a:r>
              <a:rPr lang="en-US" dirty="0"/>
              <a:t>Always acquire before accessing shared data structure</a:t>
            </a:r>
          </a:p>
          <a:p>
            <a:pPr lvl="1"/>
            <a:r>
              <a:rPr lang="en-US" dirty="0"/>
              <a:t>Beginning of procedure!</a:t>
            </a:r>
          </a:p>
          <a:p>
            <a:r>
              <a:rPr lang="en-US" dirty="0"/>
              <a:t>Always release after finishing with shared data</a:t>
            </a:r>
          </a:p>
          <a:p>
            <a:pPr lvl="1"/>
            <a:r>
              <a:rPr lang="en-US" dirty="0"/>
              <a:t>End of procedure!</a:t>
            </a:r>
          </a:p>
          <a:p>
            <a:pPr lvl="1"/>
            <a:r>
              <a:rPr lang="en-US" dirty="0"/>
              <a:t>Only the lock holder can release</a:t>
            </a:r>
          </a:p>
          <a:p>
            <a:pPr lvl="1"/>
            <a:r>
              <a:rPr lang="en-US" dirty="0"/>
              <a:t>DO NOT throw lock for someone else to release</a:t>
            </a:r>
          </a:p>
          <a:p>
            <a:r>
              <a:rPr lang="en-US" dirty="0"/>
              <a:t>Never access shared data without lock</a:t>
            </a:r>
          </a:p>
          <a:p>
            <a:pPr lvl="1"/>
            <a:r>
              <a:rPr lang="en-US" dirty="0"/>
              <a:t>Danger!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this code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p</a:t>
            </a:r>
            <a:r>
              <a:rPr lang="en-US" dirty="0"/>
              <a:t> == NULL) 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if (</a:t>
            </a:r>
            <a:r>
              <a:rPr lang="en-US" dirty="0" err="1"/>
              <a:t>p</a:t>
            </a:r>
            <a:r>
              <a:rPr lang="en-US" dirty="0"/>
              <a:t> == NULL) {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p</a:t>
            </a:r>
            <a:r>
              <a:rPr lang="en-US" dirty="0"/>
              <a:t> = </a:t>
            </a:r>
            <a:r>
              <a:rPr lang="en-US" dirty="0" err="1"/>
              <a:t>newP</a:t>
            </a:r>
            <a:r>
              <a:rPr lang="en-US" dirty="0"/>
              <a:t>();  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use </a:t>
            </a:r>
            <a:r>
              <a:rPr lang="en-US" dirty="0" err="1"/>
              <a:t>p</a:t>
            </a:r>
            <a:r>
              <a:rPr lang="en-US" dirty="0"/>
              <a:t>-&gt;field1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newP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p</a:t>
            </a:r>
            <a:r>
              <a:rPr lang="en-US" dirty="0"/>
              <a:t> = </a:t>
            </a:r>
            <a:r>
              <a:rPr lang="en-US" dirty="0" err="1"/>
              <a:t>malloc(sizeof(p</a:t>
            </a:r>
            <a:r>
              <a:rPr lang="en-US" dirty="0"/>
              <a:t>));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p</a:t>
            </a:r>
            <a:r>
              <a:rPr lang="en-US" dirty="0"/>
              <a:t>-&gt;field1 = …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p</a:t>
            </a:r>
            <a:r>
              <a:rPr lang="en-US" dirty="0"/>
              <a:t>-&gt;field2 = …</a:t>
            </a:r>
          </a:p>
          <a:p>
            <a:pPr>
              <a:buNone/>
            </a:pPr>
            <a:r>
              <a:rPr lang="en-US" dirty="0"/>
              <a:t>      return </a:t>
            </a:r>
            <a:r>
              <a:rPr lang="en-US" dirty="0" err="1"/>
              <a:t>p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57109"/>
            <a:ext cx="8610600" cy="1293028"/>
          </a:xfrm>
        </p:spPr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199" y="1600201"/>
            <a:ext cx="4191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tryget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item = NULL;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(front &lt; tail) {</a:t>
            </a:r>
          </a:p>
          <a:p>
            <a:pPr>
              <a:buNone/>
            </a:pPr>
            <a:r>
              <a:rPr lang="en-US" dirty="0"/>
              <a:t>    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    front++;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tryput(item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((tail – front) &lt; size)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buf[tail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    tail++;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2923" y="5847298"/>
            <a:ext cx="871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tail = 0; lock = FREE; MAX is buffer capacity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tryget</a:t>
            </a:r>
            <a:r>
              <a:rPr lang="en-US" dirty="0"/>
              <a:t> returns NULL, do we know the buffer is empty?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poll </a:t>
            </a:r>
            <a:r>
              <a:rPr lang="en-US" dirty="0" err="1"/>
              <a:t>tryget</a:t>
            </a:r>
            <a:r>
              <a:rPr lang="en-US" dirty="0"/>
              <a:t> in a loop, what happens to a thread calling </a:t>
            </a:r>
            <a:r>
              <a:rPr lang="en-US" dirty="0" err="1"/>
              <a:t>tryput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threads concurrently read/write shared memory, program behavior is undefined</a:t>
            </a:r>
          </a:p>
          <a:p>
            <a:pPr lvl="1"/>
            <a:r>
              <a:rPr lang="en-US" dirty="0"/>
              <a:t>Two threads write to the same variable; which one should win?</a:t>
            </a:r>
          </a:p>
          <a:p>
            <a:r>
              <a:rPr lang="en-US" dirty="0"/>
              <a:t>Thread schedule is non-deterministic</a:t>
            </a:r>
          </a:p>
          <a:p>
            <a:pPr lvl="1"/>
            <a:r>
              <a:rPr lang="en-US" dirty="0"/>
              <a:t>Behavior changes when re-run program</a:t>
            </a:r>
          </a:p>
          <a:p>
            <a:r>
              <a:rPr lang="en-US" dirty="0"/>
              <a:t>Compiler/hardware instruction reordering</a:t>
            </a:r>
          </a:p>
          <a:p>
            <a:r>
              <a:rPr lang="en-US" dirty="0"/>
              <a:t>Multi-word operations are not atomic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Waiting inside a critical section</a:t>
            </a:r>
          </a:p>
          <a:p>
            <a:pPr lvl="1"/>
            <a:r>
              <a:rPr lang="en-US" dirty="0"/>
              <a:t>Called only when holding a lock</a:t>
            </a:r>
          </a:p>
          <a:p>
            <a:endParaRPr lang="en-US" dirty="0"/>
          </a:p>
          <a:p>
            <a:r>
              <a:rPr lang="en-US" dirty="0"/>
              <a:t>Wait: atomically release lock and relinquish processor</a:t>
            </a:r>
          </a:p>
          <a:p>
            <a:pPr lvl="1"/>
            <a:r>
              <a:rPr lang="en-US" dirty="0"/>
              <a:t>Reacquire the lock when wakened</a:t>
            </a:r>
          </a:p>
          <a:p>
            <a:r>
              <a:rPr lang="en-US" dirty="0"/>
              <a:t>Signal: wake up a waiter, if any</a:t>
            </a:r>
          </a:p>
          <a:p>
            <a:r>
              <a:rPr lang="en-US" dirty="0"/>
              <a:t>Broadcast: wake up all waiters, if any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08341"/>
            <a:ext cx="8610600" cy="1293028"/>
          </a:xfrm>
        </p:spPr>
        <p:txBody>
          <a:bodyPr/>
          <a:lstStyle/>
          <a:p>
            <a:r>
              <a:rPr lang="en-US" dirty="0"/>
              <a:t>Condition Variable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methodThatWaits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while (!</a:t>
            </a:r>
            <a:r>
              <a:rPr lang="en-US" dirty="0" err="1"/>
              <a:t>testSharedState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cv.wait(&amp;lock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methodThatSignals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// If </a:t>
            </a:r>
            <a:r>
              <a:rPr lang="en-US" dirty="0" err="1"/>
              <a:t>testSharedState</a:t>
            </a:r>
            <a:r>
              <a:rPr lang="en-US" dirty="0"/>
              <a:t> is now true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cv.signal(&amp;lock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4501"/>
            <a:ext cx="8610600" cy="1293028"/>
          </a:xfrm>
        </p:spPr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0" y="1461876"/>
            <a:ext cx="3951483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while (front == tail)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empty.wait(lock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61876"/>
            <a:ext cx="4495801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while ((tail – front) == MAX)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full.wait(lock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buf[tail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tail++;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2923" y="5847299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tail = 0; MAX is buffer capacity</a:t>
            </a:r>
          </a:p>
          <a:p>
            <a:r>
              <a:rPr lang="en-US" sz="2800" dirty="0"/>
              <a:t>empty/full are condition variables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Pre/Post Conditions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state of the bounded buffer at lock acquire?</a:t>
            </a:r>
          </a:p>
          <a:p>
            <a:pPr lvl="1"/>
            <a:r>
              <a:rPr lang="en-US" dirty="0"/>
              <a:t>front &lt;= tail</a:t>
            </a:r>
          </a:p>
          <a:p>
            <a:pPr lvl="1"/>
            <a:r>
              <a:rPr lang="en-US" dirty="0"/>
              <a:t>front + MAX &gt;= tail </a:t>
            </a:r>
          </a:p>
          <a:p>
            <a:r>
              <a:rPr lang="en-US" dirty="0"/>
              <a:t>These are also true on return from wait</a:t>
            </a:r>
          </a:p>
          <a:p>
            <a:r>
              <a:rPr lang="en-US" dirty="0"/>
              <a:t>And at lock release</a:t>
            </a:r>
          </a:p>
          <a:p>
            <a:r>
              <a:rPr lang="en-US" dirty="0"/>
              <a:t>Allows for proof of correctness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71765"/>
            <a:ext cx="8610600" cy="1293028"/>
          </a:xfrm>
        </p:spPr>
        <p:txBody>
          <a:bodyPr/>
          <a:lstStyle/>
          <a:p>
            <a:r>
              <a:rPr lang="en-US" dirty="0"/>
              <a:t>Pre/Post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038600" cy="507703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methodThatWaits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// Pre-condition: State is consistent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while (!</a:t>
            </a:r>
            <a:r>
              <a:rPr lang="en-US" dirty="0" err="1"/>
              <a:t>testSharedState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cv.wait(&amp;lock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r>
              <a:rPr lang="en-US" dirty="0"/>
              <a:t>    // WARNING: shared state may</a:t>
            </a:r>
          </a:p>
          <a:p>
            <a:pPr>
              <a:buNone/>
            </a:pPr>
            <a:r>
              <a:rPr lang="en-US" dirty="0"/>
              <a:t>    // have changed!  But</a:t>
            </a:r>
          </a:p>
          <a:p>
            <a:pPr>
              <a:buNone/>
            </a:pPr>
            <a:r>
              <a:rPr lang="en-US" dirty="0"/>
              <a:t>   // </a:t>
            </a:r>
            <a:r>
              <a:rPr lang="en-US" dirty="0" err="1"/>
              <a:t>testSharedState</a:t>
            </a:r>
            <a:r>
              <a:rPr lang="en-US" dirty="0"/>
              <a:t> is TRUE </a:t>
            </a:r>
          </a:p>
          <a:p>
            <a:pPr>
              <a:buNone/>
            </a:pPr>
            <a:r>
              <a:rPr lang="en-US" dirty="0"/>
              <a:t>   // and pre-condition is 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// Read/write shared state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495801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methodThatSignals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// Pre-condition: State is consistent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// If </a:t>
            </a:r>
            <a:r>
              <a:rPr lang="en-US" dirty="0" err="1"/>
              <a:t>testSharedState</a:t>
            </a:r>
            <a:r>
              <a:rPr lang="en-US" dirty="0"/>
              <a:t> is now true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cv.signal(&amp;lock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NO WARNING: signal keeps lock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hold lock when calling wait, signal, broadcast</a:t>
            </a:r>
          </a:p>
          <a:p>
            <a:pPr lvl="1"/>
            <a:r>
              <a:rPr lang="en-US" dirty="0"/>
              <a:t>Condition variable is sync FOR shared state</a:t>
            </a:r>
          </a:p>
          <a:p>
            <a:pPr lvl="1"/>
            <a:r>
              <a:rPr lang="en-US" dirty="0"/>
              <a:t>ALWAYS hold lock when accessing shared state</a:t>
            </a:r>
          </a:p>
          <a:p>
            <a:r>
              <a:rPr lang="en-US" dirty="0"/>
              <a:t>Condition variable is </a:t>
            </a:r>
            <a:r>
              <a:rPr lang="en-US" dirty="0" err="1"/>
              <a:t>memoryless</a:t>
            </a:r>
            <a:endParaRPr lang="en-US" dirty="0"/>
          </a:p>
          <a:p>
            <a:pPr lvl="1"/>
            <a:r>
              <a:rPr lang="en-US" dirty="0"/>
              <a:t>If signal when no one is waiting, no op</a:t>
            </a:r>
          </a:p>
          <a:p>
            <a:pPr lvl="1"/>
            <a:r>
              <a:rPr lang="en-US" dirty="0"/>
              <a:t>If wait before signal, waiter wakes up</a:t>
            </a:r>
          </a:p>
          <a:p>
            <a:r>
              <a:rPr lang="en-US" dirty="0"/>
              <a:t>Wait atomically releases lock</a:t>
            </a:r>
          </a:p>
          <a:p>
            <a:pPr lvl="1"/>
            <a:r>
              <a:rPr lang="en-US" dirty="0"/>
              <a:t>What if wait, then release?</a:t>
            </a:r>
          </a:p>
          <a:p>
            <a:pPr lvl="1"/>
            <a:r>
              <a:rPr lang="en-US" dirty="0"/>
              <a:t>What if release, then wait?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thread is woken up from wait, it may not run immediately</a:t>
            </a:r>
          </a:p>
          <a:p>
            <a:pPr lvl="1"/>
            <a:r>
              <a:rPr lang="en-US" dirty="0"/>
              <a:t>Signal/broadcast put thread on ready list</a:t>
            </a:r>
          </a:p>
          <a:p>
            <a:pPr lvl="1"/>
            <a:r>
              <a:rPr lang="en-US" dirty="0"/>
              <a:t>When lock is released, anyone might acquire it</a:t>
            </a:r>
          </a:p>
          <a:p>
            <a:r>
              <a:rPr lang="en-US" dirty="0"/>
              <a:t>Wait MUST be in a loop</a:t>
            </a:r>
          </a:p>
          <a:p>
            <a:pPr lvl="1">
              <a:buNone/>
            </a:pPr>
            <a:r>
              <a:rPr lang="en-US" dirty="0"/>
              <a:t>while (</a:t>
            </a:r>
            <a:r>
              <a:rPr lang="en-US" dirty="0" err="1"/>
              <a:t>needToWait</a:t>
            </a:r>
            <a:r>
              <a:rPr lang="en-US" dirty="0"/>
              <a:t>()) {</a:t>
            </a:r>
          </a:p>
          <a:p>
            <a:pPr lvl="1">
              <a:buNone/>
            </a:pPr>
            <a:r>
              <a:rPr lang="en-US" dirty="0"/>
              <a:t>	  </a:t>
            </a:r>
            <a:r>
              <a:rPr lang="en-US" dirty="0" err="1"/>
              <a:t>condition.Wait(lock</a:t>
            </a:r>
            <a:r>
              <a:rPr lang="en-US" dirty="0"/>
              <a:t>);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r>
              <a:rPr lang="en-US" dirty="0"/>
              <a:t>Simplifies implementation</a:t>
            </a:r>
          </a:p>
          <a:p>
            <a:pPr lvl="1"/>
            <a:r>
              <a:rPr lang="en-US" dirty="0"/>
              <a:t>Of condition variables and locks</a:t>
            </a:r>
          </a:p>
          <a:p>
            <a:pPr lvl="1"/>
            <a:r>
              <a:rPr lang="en-US" dirty="0"/>
              <a:t>Of code that uses condition variables and locks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When waiting upon a Condition, a “spurious wakeup” is permitted to occur, in general, as a concession to the underlying platform semantics. This has little practical impact on most application programs as a Condition should always be waited upon in a loop, testing the state predicate that is being waited for.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Synchronization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objects or data structures that can be accessed by multiple </a:t>
            </a:r>
            <a:r>
              <a:rPr lang="en-US"/>
              <a:t>threads concurrently</a:t>
            </a:r>
            <a:endParaRPr lang="en-US" dirty="0"/>
          </a:p>
          <a:p>
            <a:r>
              <a:rPr lang="en-US" dirty="0"/>
              <a:t>Add locks to object/module</a:t>
            </a:r>
          </a:p>
          <a:p>
            <a:pPr lvl="1"/>
            <a:r>
              <a:rPr lang="en-US" dirty="0"/>
              <a:t>Grab lock on start to every method/procedure</a:t>
            </a:r>
          </a:p>
          <a:p>
            <a:pPr lvl="1"/>
            <a:r>
              <a:rPr lang="en-US" dirty="0"/>
              <a:t>Release lock on finish</a:t>
            </a:r>
          </a:p>
          <a:p>
            <a:r>
              <a:rPr lang="en-US" dirty="0"/>
              <a:t>If need to wait</a:t>
            </a:r>
          </a:p>
          <a:p>
            <a:pPr lvl="1"/>
            <a:r>
              <a:rPr lang="en-US" dirty="0" err="1"/>
              <a:t>while(needToWait</a:t>
            </a:r>
            <a:r>
              <a:rPr lang="en-US" dirty="0"/>
              <a:t>()) { </a:t>
            </a:r>
            <a:r>
              <a:rPr lang="en-US" dirty="0" err="1"/>
              <a:t>condition.Wait(lock</a:t>
            </a:r>
            <a:r>
              <a:rPr lang="en-US" dirty="0"/>
              <a:t>); }</a:t>
            </a:r>
          </a:p>
          <a:p>
            <a:pPr lvl="1"/>
            <a:r>
              <a:rPr lang="en-US" dirty="0"/>
              <a:t>Do not assume when you wake up, </a:t>
            </a:r>
            <a:r>
              <a:rPr lang="en-US" dirty="0" err="1"/>
              <a:t>signaller</a:t>
            </a:r>
            <a:r>
              <a:rPr lang="en-US" dirty="0"/>
              <a:t> just ran</a:t>
            </a:r>
          </a:p>
          <a:p>
            <a:r>
              <a:rPr lang="en-US" dirty="0"/>
              <a:t>If do something that might wake someone up</a:t>
            </a:r>
          </a:p>
          <a:p>
            <a:pPr lvl="1"/>
            <a:r>
              <a:rPr lang="en-US" dirty="0"/>
              <a:t>Signal or Broadcast</a:t>
            </a:r>
          </a:p>
          <a:p>
            <a:r>
              <a:rPr lang="en-US" dirty="0"/>
              <a:t>Always leave shared state variables in a consistent state</a:t>
            </a:r>
          </a:p>
          <a:p>
            <a:pPr lvl="1"/>
            <a:r>
              <a:rPr lang="en-US" dirty="0"/>
              <a:t>When lock is released, or when waiting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consistent structure</a:t>
            </a:r>
          </a:p>
          <a:p>
            <a:r>
              <a:rPr lang="en-US" dirty="0"/>
              <a:t>Always use locks and condition variables</a:t>
            </a:r>
          </a:p>
          <a:p>
            <a:r>
              <a:rPr lang="en-US" dirty="0"/>
              <a:t>Always acquire lock at beginning of procedure, release at end</a:t>
            </a:r>
          </a:p>
          <a:p>
            <a:r>
              <a:rPr lang="en-US" dirty="0"/>
              <a:t>Always hold lock when using a condition variable</a:t>
            </a:r>
          </a:p>
          <a:p>
            <a:r>
              <a:rPr lang="en-US" dirty="0"/>
              <a:t>Always wait in while loop</a:t>
            </a:r>
          </a:p>
          <a:p>
            <a:r>
              <a:rPr lang="en-US" dirty="0"/>
              <a:t>Never spin in sleep()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Can this panic?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</a:t>
            </a:r>
            <a:r>
              <a:rPr lang="en-US" dirty="0"/>
              <a:t> = </a:t>
            </a:r>
            <a:r>
              <a:rPr lang="en-US" dirty="0" err="1"/>
              <a:t>someComputation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pInitialized</a:t>
            </a:r>
            <a:r>
              <a:rPr lang="en-US" dirty="0"/>
              <a:t> = true;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while (!</a:t>
            </a:r>
            <a:r>
              <a:rPr lang="en-US" dirty="0" err="1"/>
              <a:t>pInitialized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     ; </a:t>
            </a:r>
          </a:p>
          <a:p>
            <a:pPr>
              <a:buNone/>
            </a:pPr>
            <a:r>
              <a:rPr lang="en-US" dirty="0" err="1"/>
              <a:t>q</a:t>
            </a:r>
            <a:r>
              <a:rPr lang="en-US" dirty="0"/>
              <a:t> = </a:t>
            </a:r>
            <a:r>
              <a:rPr lang="en-US" dirty="0" err="1"/>
              <a:t>someFunction(p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q</a:t>
            </a:r>
            <a:r>
              <a:rPr lang="en-US" dirty="0"/>
              <a:t> != </a:t>
            </a:r>
            <a:r>
              <a:rPr lang="en-US" dirty="0" err="1"/>
              <a:t>someFunction(p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     panic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Mesa vs. Hoare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Mesa</a:t>
            </a:r>
          </a:p>
          <a:p>
            <a:pPr lvl="1"/>
            <a:r>
              <a:rPr lang="en-US" dirty="0"/>
              <a:t>Signal puts waiter on ready list</a:t>
            </a:r>
          </a:p>
          <a:p>
            <a:pPr lvl="1"/>
            <a:r>
              <a:rPr lang="en-US" dirty="0" err="1"/>
              <a:t>Signaller</a:t>
            </a:r>
            <a:r>
              <a:rPr lang="en-US" dirty="0"/>
              <a:t> keeps lock and processor</a:t>
            </a:r>
          </a:p>
          <a:p>
            <a:r>
              <a:rPr lang="en-US" dirty="0"/>
              <a:t>Hoare</a:t>
            </a:r>
          </a:p>
          <a:p>
            <a:pPr lvl="1"/>
            <a:r>
              <a:rPr lang="en-US" dirty="0"/>
              <a:t>Signal gives processor and lock to waiter</a:t>
            </a:r>
          </a:p>
          <a:p>
            <a:pPr lvl="1"/>
            <a:r>
              <a:rPr lang="en-US" dirty="0"/>
              <a:t>When waiter finishes, processor/lock given back to </a:t>
            </a:r>
            <a:r>
              <a:rPr lang="en-US" dirty="0" err="1"/>
              <a:t>signaller</a:t>
            </a:r>
            <a:endParaRPr lang="en-US" dirty="0"/>
          </a:p>
          <a:p>
            <a:pPr lvl="1"/>
            <a:r>
              <a:rPr lang="en-US" dirty="0"/>
              <a:t>Nested signals possible!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0117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FIFO Bounded Buffer</a:t>
            </a:r>
            <a:br>
              <a:rPr lang="en-US" dirty="0"/>
            </a:br>
            <a:r>
              <a:rPr lang="en-US" dirty="0"/>
              <a:t>(Hoare semantics)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0" y="1512176"/>
            <a:ext cx="3951483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(front == tail)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empty.wait(lock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512176"/>
            <a:ext cx="4495801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((tail – front) == MAX)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full.wait(lock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buf[last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last++;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// CAREFUL: someone else ran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2923" y="5847299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tail = 0; MAX is buffer capacity</a:t>
            </a:r>
          </a:p>
          <a:p>
            <a:r>
              <a:rPr lang="en-US" sz="2800" dirty="0"/>
              <a:t>empty/full are condition variables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FIFO Bounded Buffer</a:t>
            </a:r>
            <a:br>
              <a:rPr lang="en-US" dirty="0"/>
            </a:br>
            <a:r>
              <a:rPr lang="en-US" dirty="0"/>
              <a:t>(Mesa semantics)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condition variable for every waiter </a:t>
            </a:r>
          </a:p>
          <a:p>
            <a:r>
              <a:rPr lang="en-US" dirty="0"/>
              <a:t>Queue condition variables (in FIFO order)</a:t>
            </a:r>
          </a:p>
          <a:p>
            <a:r>
              <a:rPr lang="en-US" dirty="0"/>
              <a:t>Signal picks the front of the queue to wake up</a:t>
            </a:r>
          </a:p>
          <a:p>
            <a:r>
              <a:rPr lang="en-US" dirty="0"/>
              <a:t>CAREFUL if spurious wakeups!</a:t>
            </a:r>
          </a:p>
          <a:p>
            <a:endParaRPr lang="en-US" dirty="0"/>
          </a:p>
          <a:p>
            <a:r>
              <a:rPr lang="en-US" dirty="0"/>
              <a:t>Easily extends to case where queue is LIFO, priority, priority donation, …</a:t>
            </a:r>
          </a:p>
          <a:p>
            <a:pPr lvl="1"/>
            <a:r>
              <a:rPr lang="en-US" dirty="0"/>
              <a:t>With Hoare semantics, not as easy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4229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FIFO Bounded Buffer</a:t>
            </a:r>
            <a:br>
              <a:rPr lang="en-US" dirty="0"/>
            </a:br>
            <a:r>
              <a:rPr lang="en-US" dirty="0"/>
              <a:t>(Mesa semantics, put() is similar)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199" y="1600201"/>
            <a:ext cx="4345837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myPosition</a:t>
            </a:r>
            <a:r>
              <a:rPr lang="en-US" dirty="0"/>
              <a:t> = </a:t>
            </a:r>
            <a:r>
              <a:rPr lang="en-US" dirty="0" err="1"/>
              <a:t>numGets</a:t>
            </a:r>
            <a:r>
              <a:rPr lang="en-US" dirty="0"/>
              <a:t>++;</a:t>
            </a:r>
          </a:p>
          <a:p>
            <a:pPr>
              <a:buNone/>
            </a:pPr>
            <a:r>
              <a:rPr lang="en-US" dirty="0"/>
              <a:t>    self = new Condition;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nextGet.append(self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while (front &lt; </a:t>
            </a:r>
            <a:r>
              <a:rPr lang="en-US" dirty="0" err="1"/>
              <a:t>myPosition</a:t>
            </a:r>
            <a:endParaRPr lang="en-US" dirty="0"/>
          </a:p>
          <a:p>
            <a:pPr>
              <a:buNone/>
            </a:pPr>
            <a:r>
              <a:rPr lang="en-US" dirty="0"/>
              <a:t>			|| front == tail) {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self.wait(lock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49580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delete self;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</a:t>
            </a:r>
          </a:p>
          <a:p>
            <a:pPr>
              <a:buNone/>
            </a:pPr>
            <a:r>
              <a:rPr lang="en-US" dirty="0"/>
              <a:t>    if (next = </a:t>
            </a:r>
            <a:r>
              <a:rPr lang="en-US" dirty="0" err="1"/>
              <a:t>nextPut.remove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	    next-&gt;</a:t>
            </a:r>
            <a:r>
              <a:rPr lang="en-US" dirty="0" err="1"/>
              <a:t>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2924" y="5847299"/>
            <a:ext cx="8558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tail = </a:t>
            </a:r>
            <a:r>
              <a:rPr lang="en-US" sz="2800" dirty="0" err="1"/>
              <a:t>numGets</a:t>
            </a:r>
            <a:r>
              <a:rPr lang="en-US" sz="2800" dirty="0"/>
              <a:t> = 0; MAX is buffer capacity</a:t>
            </a:r>
          </a:p>
          <a:p>
            <a:r>
              <a:rPr lang="en-US" sz="2800" dirty="0" err="1"/>
              <a:t>nextGet</a:t>
            </a:r>
            <a:r>
              <a:rPr lang="en-US" sz="2800" dirty="0"/>
              <a:t>, </a:t>
            </a:r>
            <a:r>
              <a:rPr lang="en-US" sz="2800" dirty="0" err="1"/>
              <a:t>nextPut</a:t>
            </a:r>
            <a:r>
              <a:rPr lang="en-US" sz="2800" dirty="0"/>
              <a:t> are queues of Condition Variables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Synchronization</a:t>
            </a:r>
          </a:p>
        </p:txBody>
      </p:sp>
      <p:pic>
        <p:nvPicPr>
          <p:cNvPr id="4" name="Content Placeholder 3" descr="syncimpl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188" r="-11188"/>
              <a:stretch>
                <a:fillRect/>
              </a:stretch>
            </p:blipFill>
          </mc:Choice>
          <mc:Fallback>
            <p:blipFill>
              <a:blip r:embed="rId3"/>
              <a:srcRect l="-11188" r="-11188"/>
              <a:stretch>
                <a:fillRect/>
              </a:stretch>
            </p:blipFill>
          </mc:Fallback>
        </mc:AlternateContent>
        <p:spPr>
          <a:xfrm>
            <a:off x="965599" y="1652760"/>
            <a:ext cx="8958689" cy="492693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Take 1: using memory load/store</a:t>
            </a:r>
          </a:p>
          <a:p>
            <a:pPr lvl="1"/>
            <a:r>
              <a:rPr lang="en-US" dirty="0"/>
              <a:t>See too much milk solution/Peterson’s algorithm</a:t>
            </a:r>
          </a:p>
          <a:p>
            <a:pPr>
              <a:buNone/>
            </a:pPr>
            <a:r>
              <a:rPr lang="en-US" dirty="0"/>
              <a:t>Take 2:</a:t>
            </a:r>
          </a:p>
          <a:p>
            <a:pPr lvl="1">
              <a:buNone/>
            </a:pPr>
            <a:r>
              <a:rPr lang="en-US" dirty="0" err="1"/>
              <a:t>Lock::acquire</a:t>
            </a:r>
            <a:r>
              <a:rPr lang="en-US" dirty="0"/>
              <a:t>() </a:t>
            </a:r>
          </a:p>
          <a:p>
            <a:pPr lvl="1">
              <a:buNone/>
            </a:pPr>
            <a:r>
              <a:rPr lang="en-US" dirty="0"/>
              <a:t>    { disable interrupts }</a:t>
            </a:r>
          </a:p>
          <a:p>
            <a:pPr lvl="1">
              <a:buNone/>
            </a:pPr>
            <a:r>
              <a:rPr lang="en-US" dirty="0" err="1"/>
              <a:t>Lock::release</a:t>
            </a:r>
            <a:r>
              <a:rPr lang="en-US" dirty="0"/>
              <a:t>() </a:t>
            </a:r>
          </a:p>
          <a:p>
            <a:pPr lvl="1">
              <a:buNone/>
            </a:pPr>
            <a:r>
              <a:rPr lang="en-US" dirty="0"/>
              <a:t>    { enable interrupts }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3541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Lock Implementation, </a:t>
            </a:r>
            <a:r>
              <a:rPr lang="en-US" dirty="0" err="1"/>
              <a:t>Uniprocessor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358409" cy="486326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Lock::acquire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if (value == BUSY) {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waiting.add(myTCB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myTCB</a:t>
            </a:r>
            <a:r>
              <a:rPr lang="en-US" dirty="0"/>
              <a:t>-&gt;state = WAITING;</a:t>
            </a:r>
          </a:p>
          <a:p>
            <a:pPr>
              <a:buNone/>
            </a:pPr>
            <a:r>
              <a:rPr lang="en-US" dirty="0"/>
              <a:t>        next = </a:t>
            </a:r>
            <a:r>
              <a:rPr lang="en-US" dirty="0" err="1"/>
              <a:t>readyList.remove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switch(myTCB</a:t>
            </a:r>
            <a:r>
              <a:rPr lang="en-US" dirty="0"/>
              <a:t>, next);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myTCB</a:t>
            </a:r>
            <a:r>
              <a:rPr lang="en-US" dirty="0"/>
              <a:t>-&gt;state = RUNNING;</a:t>
            </a:r>
          </a:p>
          <a:p>
            <a:pPr>
              <a:buNone/>
            </a:pPr>
            <a:r>
              <a:rPr lang="en-US" dirty="0"/>
              <a:t>    } else { </a:t>
            </a:r>
          </a:p>
          <a:p>
            <a:pPr>
              <a:buNone/>
            </a:pPr>
            <a:r>
              <a:rPr lang="en-US" dirty="0"/>
              <a:t>        value = BUSY; </a:t>
            </a:r>
          </a:p>
          <a:p>
            <a:pPr>
              <a:buNone/>
            </a:pPr>
            <a:r>
              <a:rPr lang="en-US" dirty="0"/>
              <a:t>    }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495801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Lock::release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(!</a:t>
            </a:r>
            <a:r>
              <a:rPr lang="en-US" dirty="0" err="1"/>
              <a:t>waiting.Empty</a:t>
            </a:r>
            <a:r>
              <a:rPr lang="en-US" dirty="0"/>
              <a:t>()) { </a:t>
            </a:r>
          </a:p>
          <a:p>
            <a:pPr>
              <a:buNone/>
            </a:pPr>
            <a:r>
              <a:rPr lang="en-US" dirty="0"/>
              <a:t>        next = </a:t>
            </a:r>
            <a:r>
              <a:rPr lang="en-US" dirty="0" err="1"/>
              <a:t>waiting.remove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next-&gt;state = READY;  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readyList.add(next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    } else {</a:t>
            </a:r>
            <a:br>
              <a:rPr lang="en-US" dirty="0"/>
            </a:br>
            <a:r>
              <a:rPr lang="en-US" dirty="0"/>
              <a:t>   value = FREE; </a:t>
            </a:r>
          </a:p>
          <a:p>
            <a:pPr>
              <a:buNone/>
            </a:pPr>
            <a:r>
              <a:rPr lang="en-US" dirty="0"/>
              <a:t>    }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Read-modify-write instructions</a:t>
            </a:r>
          </a:p>
          <a:p>
            <a:pPr lvl="1"/>
            <a:r>
              <a:rPr lang="en-US" dirty="0"/>
              <a:t>Atomically read a value from memory, operate on it, and then write it back to memory</a:t>
            </a:r>
          </a:p>
          <a:p>
            <a:pPr lvl="1"/>
            <a:r>
              <a:rPr lang="en-US" dirty="0"/>
              <a:t>Intervening instructions prevented in hardware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Test and set</a:t>
            </a:r>
          </a:p>
          <a:p>
            <a:pPr lvl="1"/>
            <a:r>
              <a:rPr lang="en-US" dirty="0"/>
              <a:t>Intel: </a:t>
            </a:r>
            <a:r>
              <a:rPr lang="en-US" dirty="0" err="1"/>
              <a:t>xchgb</a:t>
            </a:r>
            <a:r>
              <a:rPr lang="en-US" dirty="0"/>
              <a:t>, lock prefix</a:t>
            </a:r>
          </a:p>
          <a:p>
            <a:pPr lvl="1"/>
            <a:r>
              <a:rPr lang="en-US" dirty="0"/>
              <a:t>Compare and swap</a:t>
            </a:r>
          </a:p>
          <a:p>
            <a:r>
              <a:rPr lang="en-US" dirty="0"/>
              <a:t>Any of these can be used for implementing locks and condition variables!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 spinlock is a lock where the processor waits in a loop for the lock to become free</a:t>
            </a:r>
          </a:p>
          <a:p>
            <a:pPr lvl="1"/>
            <a:r>
              <a:rPr lang="en-US" dirty="0"/>
              <a:t>Assumes lock will be held for a short time</a:t>
            </a:r>
          </a:p>
          <a:p>
            <a:pPr lvl="1"/>
            <a:r>
              <a:rPr lang="en-US" dirty="0"/>
              <a:t>Used to protect the CPU scheduler and to implement locks</a:t>
            </a:r>
          </a:p>
          <a:p>
            <a:pPr>
              <a:buNone/>
            </a:pPr>
            <a:r>
              <a:rPr lang="en-US" dirty="0" err="1"/>
              <a:t>Spinlock::acquire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while (</a:t>
            </a:r>
            <a:r>
              <a:rPr lang="en-US" dirty="0" err="1"/>
              <a:t>testAndSet(&amp;lockValue</a:t>
            </a:r>
            <a:r>
              <a:rPr lang="en-US" dirty="0"/>
              <a:t>) == BUSY)</a:t>
            </a:r>
          </a:p>
          <a:p>
            <a:pPr>
              <a:buNone/>
            </a:pPr>
            <a:r>
              <a:rPr lang="en-US" dirty="0"/>
              <a:t>      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Spinlock::release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lockValue</a:t>
            </a:r>
            <a:r>
              <a:rPr lang="en-US" dirty="0"/>
              <a:t> = FREE;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memorybarrier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spinlocks?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data structures</a:t>
            </a:r>
          </a:p>
          <a:p>
            <a:pPr lvl="1"/>
            <a:r>
              <a:rPr lang="en-US" dirty="0"/>
              <a:t>Queue of waiting threads on lock X</a:t>
            </a:r>
          </a:p>
          <a:p>
            <a:pPr lvl="1"/>
            <a:r>
              <a:rPr lang="en-US" dirty="0"/>
              <a:t>Queue of waiting threads on lock Y</a:t>
            </a:r>
          </a:p>
          <a:p>
            <a:pPr lvl="1"/>
            <a:r>
              <a:rPr lang="en-US" dirty="0"/>
              <a:t>List of threads ready to run</a:t>
            </a:r>
          </a:p>
          <a:p>
            <a:r>
              <a:rPr lang="en-US" dirty="0"/>
              <a:t>One spinlock per kernel?</a:t>
            </a:r>
          </a:p>
          <a:p>
            <a:pPr lvl="1"/>
            <a:r>
              <a:rPr lang="en-US" dirty="0"/>
              <a:t>Bottleneck!</a:t>
            </a:r>
          </a:p>
          <a:p>
            <a:r>
              <a:rPr lang="en-US" dirty="0"/>
              <a:t>Instead:</a:t>
            </a:r>
          </a:p>
          <a:p>
            <a:pPr lvl="1"/>
            <a:r>
              <a:rPr lang="en-US" dirty="0"/>
              <a:t>One spinlock per lock</a:t>
            </a:r>
          </a:p>
          <a:p>
            <a:pPr lvl="1"/>
            <a:r>
              <a:rPr lang="en-US" dirty="0"/>
              <a:t>One spinlock for the scheduler ready list</a:t>
            </a:r>
          </a:p>
          <a:p>
            <a:pPr lvl="2"/>
            <a:r>
              <a:rPr lang="en-US" dirty="0"/>
              <a:t>Per-core ready list: one spinlock per 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Reordering?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compilers reorder instructions?</a:t>
            </a:r>
          </a:p>
          <a:p>
            <a:pPr lvl="1"/>
            <a:r>
              <a:rPr lang="en-US" dirty="0"/>
              <a:t>Efficient code generation requires analyzing control/data dependency</a:t>
            </a:r>
          </a:p>
          <a:p>
            <a:pPr lvl="1"/>
            <a:r>
              <a:rPr lang="en-US" dirty="0"/>
              <a:t>If variables can spontaneously change, most compiler optimizations become impossible</a:t>
            </a:r>
          </a:p>
          <a:p>
            <a:r>
              <a:rPr lang="en-US" dirty="0"/>
              <a:t>Why do CPUs reorder instructions?</a:t>
            </a:r>
          </a:p>
          <a:p>
            <a:pPr lvl="1"/>
            <a:r>
              <a:rPr lang="en-US" dirty="0"/>
              <a:t>Write buffering: allow next instruction to execute while write is being completed</a:t>
            </a:r>
          </a:p>
          <a:p>
            <a:pPr>
              <a:buNone/>
            </a:pPr>
            <a:r>
              <a:rPr lang="en-US" dirty="0"/>
              <a:t>Fix: </a:t>
            </a:r>
            <a:r>
              <a:rPr lang="en-US" b="1" dirty="0"/>
              <a:t>memory barrier</a:t>
            </a:r>
          </a:p>
          <a:p>
            <a:pPr lvl="1"/>
            <a:r>
              <a:rPr lang="en-US" dirty="0"/>
              <a:t>Instruction to compiler/CPU</a:t>
            </a:r>
          </a:p>
          <a:p>
            <a:pPr lvl="1"/>
            <a:r>
              <a:rPr lang="en-US" dirty="0"/>
              <a:t>All ops before barrier complete before barrier returns</a:t>
            </a:r>
          </a:p>
          <a:p>
            <a:pPr lvl="1"/>
            <a:r>
              <a:rPr lang="en-US" dirty="0"/>
              <a:t>No op after barrier starts until barrier returns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thread is currently running?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scheduler needs to find the TCB of the currently running thread</a:t>
            </a:r>
          </a:p>
          <a:p>
            <a:pPr lvl="1"/>
            <a:r>
              <a:rPr lang="en-US" dirty="0"/>
              <a:t>To suspend and switch to a new thread</a:t>
            </a:r>
          </a:p>
          <a:p>
            <a:pPr lvl="1"/>
            <a:r>
              <a:rPr lang="en-US" dirty="0"/>
              <a:t>To check if the current thread holds a lock before acquiring or releasing it</a:t>
            </a:r>
          </a:p>
          <a:p>
            <a:r>
              <a:rPr lang="en-US" dirty="0"/>
              <a:t>On a </a:t>
            </a:r>
            <a:r>
              <a:rPr lang="en-US" dirty="0" err="1"/>
              <a:t>uniprocessor</a:t>
            </a:r>
            <a:r>
              <a:rPr lang="en-US" dirty="0"/>
              <a:t>, easy: just use a global</a:t>
            </a:r>
          </a:p>
          <a:p>
            <a:r>
              <a:rPr lang="en-US" dirty="0"/>
              <a:t>On a multiprocessor, various methods:</a:t>
            </a:r>
          </a:p>
          <a:p>
            <a:pPr lvl="1"/>
            <a:r>
              <a:rPr lang="en-US" dirty="0"/>
              <a:t>Compiler dedicates a register (e.g., r31 points to TCB running on the this CPU; each CPU has its own r31)</a:t>
            </a:r>
          </a:p>
          <a:p>
            <a:pPr lvl="1"/>
            <a:r>
              <a:rPr lang="en-US" dirty="0"/>
              <a:t>If hardware has a special per-processor register, use it</a:t>
            </a:r>
          </a:p>
          <a:p>
            <a:pPr lvl="1"/>
            <a:r>
              <a:rPr lang="en-US" dirty="0"/>
              <a:t>Fixed-size stacks: put a pointer to the TCB at the bottom of its stack</a:t>
            </a:r>
          </a:p>
          <a:p>
            <a:pPr lvl="2"/>
            <a:r>
              <a:rPr lang="en-US" dirty="0"/>
              <a:t>Find it by masking the current stack pointer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 Implementation, Multiprocessor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Lock::acquire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(value == BUSY) {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waiting.add(myTCB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suspend(&amp;spinlock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 else { </a:t>
            </a:r>
          </a:p>
          <a:p>
            <a:pPr>
              <a:buNone/>
            </a:pPr>
            <a:r>
              <a:rPr lang="en-US" dirty="0"/>
              <a:t>        value = BUSY; 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0073"/>
            <a:ext cx="4256753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Lock::release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(!</a:t>
            </a:r>
            <a:r>
              <a:rPr lang="en-US" dirty="0" err="1"/>
              <a:t>waiting.Empty</a:t>
            </a:r>
            <a:r>
              <a:rPr lang="en-US" dirty="0"/>
              <a:t>()) { </a:t>
            </a:r>
          </a:p>
          <a:p>
            <a:pPr>
              <a:buNone/>
            </a:pPr>
            <a:r>
              <a:rPr lang="en-US" dirty="0"/>
              <a:t>        next = </a:t>
            </a:r>
            <a:r>
              <a:rPr lang="en-US" dirty="0" err="1"/>
              <a:t>waiting.remove</a:t>
            </a:r>
            <a:r>
              <a:rPr lang="en-US" dirty="0"/>
              <a:t>();    </a:t>
            </a:r>
          </a:p>
          <a:p>
            <a:pPr>
              <a:buNone/>
            </a:pPr>
            <a:r>
              <a:rPr lang="en-US" dirty="0"/>
              <a:t>        scheduler-&gt;</a:t>
            </a:r>
            <a:r>
              <a:rPr lang="en-US" dirty="0" err="1"/>
              <a:t>makeReady(next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 else {</a:t>
            </a:r>
            <a:br>
              <a:rPr lang="en-US" dirty="0"/>
            </a:br>
            <a:r>
              <a:rPr lang="en-US" dirty="0"/>
              <a:t>   value = FREE; </a:t>
            </a:r>
          </a:p>
          <a:p>
            <a:pPr>
              <a:buNone/>
            </a:pPr>
            <a:r>
              <a:rPr lang="en-US" dirty="0"/>
              <a:t>    }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Semaphore::P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(value == 0) {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waiting.add(myTCB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suspend(&amp;spinlock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 else { </a:t>
            </a:r>
          </a:p>
          <a:p>
            <a:pPr>
              <a:buNone/>
            </a:pPr>
            <a:r>
              <a:rPr lang="en-US" dirty="0"/>
              <a:t>        value--; 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75689"/>
            <a:ext cx="4256753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Semaphore::V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(!</a:t>
            </a:r>
            <a:r>
              <a:rPr lang="en-US" dirty="0" err="1"/>
              <a:t>waiting.Empty</a:t>
            </a:r>
            <a:r>
              <a:rPr lang="en-US" dirty="0"/>
              <a:t>()) { </a:t>
            </a:r>
          </a:p>
          <a:p>
            <a:pPr>
              <a:buNone/>
            </a:pPr>
            <a:r>
              <a:rPr lang="en-US" dirty="0"/>
              <a:t>        next = </a:t>
            </a:r>
            <a:r>
              <a:rPr lang="en-US" dirty="0" err="1"/>
              <a:t>waiting.remove</a:t>
            </a:r>
            <a:r>
              <a:rPr lang="en-US" dirty="0"/>
              <a:t>();    </a:t>
            </a:r>
          </a:p>
          <a:p>
            <a:pPr>
              <a:buNone/>
            </a:pPr>
            <a:r>
              <a:rPr lang="en-US" dirty="0"/>
              <a:t>        scheduler-&gt;</a:t>
            </a:r>
            <a:r>
              <a:rPr lang="en-US" dirty="0" err="1"/>
              <a:t>makeReady(next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 else {</a:t>
            </a:r>
            <a:br>
              <a:rPr lang="en-US" dirty="0"/>
            </a:br>
            <a:r>
              <a:rPr lang="en-US" dirty="0"/>
              <a:t>   value++; </a:t>
            </a:r>
          </a:p>
          <a:p>
            <a:pPr>
              <a:buNone/>
            </a:pPr>
            <a:r>
              <a:rPr lang="en-US" dirty="0"/>
              <a:t>    }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 Implementation, Multiprocessor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24" y="1758697"/>
            <a:ext cx="41910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Sched::suspend(SpinLock</a:t>
            </a:r>
            <a:r>
              <a:rPr lang="en-US" dirty="0"/>
              <a:t> ∗lock) { </a:t>
            </a:r>
          </a:p>
          <a:p>
            <a:pPr>
              <a:buNone/>
            </a:pPr>
            <a:r>
              <a:rPr lang="en-US" dirty="0"/>
              <a:t>    TCB ∗next;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schedSpinLock.acquire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lock−&gt;release();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myTCB</a:t>
            </a:r>
            <a:r>
              <a:rPr lang="en-US" dirty="0"/>
              <a:t>−&gt;state = WAITING;</a:t>
            </a:r>
          </a:p>
          <a:p>
            <a:pPr>
              <a:buNone/>
            </a:pPr>
            <a:r>
              <a:rPr lang="en-US" dirty="0"/>
              <a:t>    next = </a:t>
            </a:r>
            <a:r>
              <a:rPr lang="en-US" dirty="0" err="1"/>
              <a:t>readyList.remove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thread_switch(myTCB</a:t>
            </a:r>
            <a:r>
              <a:rPr lang="en-US" dirty="0"/>
              <a:t>, next);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myTCB</a:t>
            </a:r>
            <a:r>
              <a:rPr lang="en-US" dirty="0"/>
              <a:t>−&gt;state = RUNNING;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schedSpinLock.release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Sched::makeReady(TCB</a:t>
            </a:r>
            <a:r>
              <a:rPr lang="en-US" dirty="0"/>
              <a:t> ∗thread) { 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 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schedSpinLock.acquire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readyList.add(thread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thread−&gt;state = READY;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schedSpinLock.release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Implementation, Linux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locks are free most of the time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Linux implementation takes advantage of this fact</a:t>
            </a:r>
          </a:p>
          <a:p>
            <a:r>
              <a:rPr lang="en-US" dirty="0"/>
              <a:t>Fast path</a:t>
            </a:r>
          </a:p>
          <a:p>
            <a:pPr lvl="1"/>
            <a:r>
              <a:rPr lang="en-US" dirty="0"/>
              <a:t>If lock is FREE, and no one is waiting, two instructions to acquire the lock</a:t>
            </a:r>
          </a:p>
          <a:p>
            <a:pPr lvl="1"/>
            <a:r>
              <a:rPr lang="en-US" dirty="0"/>
              <a:t>If no one is waiting, two instructions to release the lock</a:t>
            </a:r>
          </a:p>
          <a:p>
            <a:r>
              <a:rPr lang="en-US" dirty="0"/>
              <a:t>Slow path</a:t>
            </a:r>
          </a:p>
          <a:p>
            <a:pPr lvl="1"/>
            <a:r>
              <a:rPr lang="en-US" dirty="0"/>
              <a:t>If lock is BUSY or someone is waiting, use </a:t>
            </a:r>
            <a:r>
              <a:rPr lang="en-US" dirty="0" err="1"/>
              <a:t>multiproc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User-level locks</a:t>
            </a:r>
          </a:p>
          <a:p>
            <a:pPr lvl="1"/>
            <a:r>
              <a:rPr lang="en-US" dirty="0"/>
              <a:t>Fast path: acquire lock using </a:t>
            </a:r>
            <a:r>
              <a:rPr lang="en-US" dirty="0" err="1"/>
              <a:t>test&amp;set</a:t>
            </a:r>
            <a:endParaRPr lang="en-US" dirty="0"/>
          </a:p>
          <a:p>
            <a:pPr lvl="1"/>
            <a:r>
              <a:rPr lang="en-US" dirty="0"/>
              <a:t>Slow path: system call to kernel, use kernel lock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Implementation,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 { </a:t>
            </a:r>
          </a:p>
          <a:p>
            <a:pPr>
              <a:buNone/>
            </a:pPr>
            <a:r>
              <a:rPr lang="en-US" dirty="0"/>
              <a:t> /∗ 1: unlocked ; 0: locked; negative : locked, possible waiters ∗/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atomic_t</a:t>
            </a:r>
            <a:r>
              <a:rPr lang="en-US" dirty="0"/>
              <a:t> count;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spinlock_t</a:t>
            </a:r>
            <a:r>
              <a:rPr lang="en-US" dirty="0"/>
              <a:t> </a:t>
            </a:r>
            <a:r>
              <a:rPr lang="en-US" dirty="0" err="1"/>
              <a:t>wait_lock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list_head</a:t>
            </a:r>
            <a:r>
              <a:rPr lang="en-US" dirty="0"/>
              <a:t> </a:t>
            </a:r>
            <a:r>
              <a:rPr lang="en-US" dirty="0" err="1"/>
              <a:t>wait_list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};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// atomic decrement</a:t>
            </a:r>
          </a:p>
          <a:p>
            <a:pPr>
              <a:buNone/>
            </a:pPr>
            <a:r>
              <a:rPr lang="en-US" dirty="0"/>
              <a:t>// %</a:t>
            </a:r>
            <a:r>
              <a:rPr lang="en-US" dirty="0" err="1"/>
              <a:t>eax</a:t>
            </a:r>
            <a:r>
              <a:rPr lang="en-US" dirty="0"/>
              <a:t> is pointer to count </a:t>
            </a:r>
          </a:p>
          <a:p>
            <a:pPr>
              <a:buNone/>
            </a:pPr>
            <a:r>
              <a:rPr lang="en-US" dirty="0"/>
              <a:t>lock </a:t>
            </a:r>
            <a:r>
              <a:rPr lang="en-US" dirty="0" err="1"/>
              <a:t>decl</a:t>
            </a:r>
            <a:r>
              <a:rPr lang="en-US" dirty="0"/>
              <a:t> (%</a:t>
            </a:r>
            <a:r>
              <a:rPr lang="en-US" dirty="0" err="1"/>
              <a:t>eax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 err="1"/>
              <a:t>jns</a:t>
            </a:r>
            <a:r>
              <a:rPr lang="en-US" dirty="0"/>
              <a:t> 1f // jump if not signed</a:t>
            </a:r>
          </a:p>
          <a:p>
            <a:pPr>
              <a:buNone/>
            </a:pPr>
            <a:r>
              <a:rPr lang="en-US" dirty="0"/>
              <a:t>          // (if value is now 0) </a:t>
            </a:r>
          </a:p>
          <a:p>
            <a:pPr>
              <a:buNone/>
            </a:pPr>
            <a:r>
              <a:rPr lang="en-US" dirty="0"/>
              <a:t>call </a:t>
            </a:r>
            <a:r>
              <a:rPr lang="en-US" dirty="0" err="1"/>
              <a:t>slowpath_acquire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1: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Semaphore has a non-negative integer value</a:t>
            </a:r>
          </a:p>
          <a:p>
            <a:pPr lvl="1"/>
            <a:r>
              <a:rPr lang="en-US" dirty="0"/>
              <a:t>P() atomically waits for value to become &gt; 0, then decrements</a:t>
            </a:r>
          </a:p>
          <a:p>
            <a:pPr lvl="1"/>
            <a:r>
              <a:rPr lang="en-US" dirty="0"/>
              <a:t>V() atomically increments value (waking up waiter if needed)</a:t>
            </a:r>
          </a:p>
          <a:p>
            <a:r>
              <a:rPr lang="en-US" dirty="0"/>
              <a:t>Semaphores are like integers except:</a:t>
            </a:r>
          </a:p>
          <a:p>
            <a:pPr lvl="1"/>
            <a:r>
              <a:rPr lang="en-US" dirty="0"/>
              <a:t>Only operations are P and V</a:t>
            </a:r>
          </a:p>
          <a:p>
            <a:pPr lvl="1"/>
            <a:r>
              <a:rPr lang="en-US" dirty="0"/>
              <a:t>Operations are atomic</a:t>
            </a:r>
          </a:p>
          <a:p>
            <a:pPr lvl="2"/>
            <a:r>
              <a:rPr lang="en-US" dirty="0"/>
              <a:t>If value is 1, two P’s will result in value 0 and one waiter</a:t>
            </a:r>
          </a:p>
          <a:p>
            <a:r>
              <a:rPr lang="en-US" dirty="0"/>
              <a:t>Semaphores are useful for</a:t>
            </a:r>
          </a:p>
          <a:p>
            <a:pPr lvl="1"/>
            <a:r>
              <a:rPr lang="en-US" dirty="0"/>
              <a:t>Unlocked wait: interrupt handler, fork/join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Bounded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fullSlots.P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mutex.P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mutex.V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emptySlots.V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emptySlots.P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mutex.P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buf[last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last++;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mutex.V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fullSlots.V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2923" y="5847299"/>
            <a:ext cx="69557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last = 0; MAX is buffer capacity</a:t>
            </a:r>
          </a:p>
          <a:p>
            <a:r>
              <a:rPr lang="en-US" sz="2800" dirty="0" err="1"/>
              <a:t>mutex</a:t>
            </a:r>
            <a:r>
              <a:rPr lang="en-US" sz="2800" dirty="0"/>
              <a:t> = 1; </a:t>
            </a:r>
            <a:r>
              <a:rPr lang="en-US" sz="2800" dirty="0" err="1"/>
              <a:t>emptySlots</a:t>
            </a:r>
            <a:r>
              <a:rPr lang="en-US" sz="2800" dirty="0"/>
              <a:t> = MAX; </a:t>
            </a:r>
            <a:r>
              <a:rPr lang="en-US" sz="2800" dirty="0" err="1"/>
              <a:t>fullSlots</a:t>
            </a:r>
            <a:r>
              <a:rPr lang="en-US" sz="2800" dirty="0"/>
              <a:t> = 0;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Condition Variables using Semaphores (Take 1)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wait(lock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semaphore.P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signal()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semaphore.V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Condition Variables</a:t>
            </a:r>
            <a:br>
              <a:rPr lang="en-US" dirty="0"/>
            </a:br>
            <a:r>
              <a:rPr lang="en-US" dirty="0"/>
              <a:t>using Semaphores (Take 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wait(lock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semaphore.P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signal() {</a:t>
            </a:r>
          </a:p>
          <a:p>
            <a:pPr>
              <a:buNone/>
            </a:pPr>
            <a:r>
              <a:rPr lang="en-US" dirty="0"/>
              <a:t>    if (semaphore is not empty)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semaphore.V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30261"/>
            <a:ext cx="8610600" cy="1293028"/>
          </a:xfrm>
        </p:spPr>
        <p:txBody>
          <a:bodyPr/>
          <a:lstStyle/>
          <a:p>
            <a:r>
              <a:rPr lang="en-US" dirty="0"/>
              <a:t>Too Much Milk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02699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99">
                <a:tc>
                  <a:txBody>
                    <a:bodyPr/>
                    <a:lstStyle/>
                    <a:p>
                      <a:pPr marL="0" marR="7493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5200" algn="l"/>
                        </a:tabLs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Person A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Person B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12:30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12:35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12:40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at store.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12:45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home, put milk away.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at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 1:00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home, put milk away.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Oh no!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Condition Variables</a:t>
            </a:r>
            <a:br>
              <a:rPr lang="en-US" dirty="0"/>
            </a:br>
            <a:r>
              <a:rPr lang="en-US" dirty="0"/>
              <a:t>using Semaphores (Take 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wait(lock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semaphore = new Semaphore;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queue.Append(semaphore</a:t>
            </a:r>
            <a:r>
              <a:rPr lang="en-US" dirty="0"/>
              <a:t>);   // queue of waiting threads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semaphore.P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signal() {</a:t>
            </a:r>
          </a:p>
          <a:p>
            <a:pPr>
              <a:buNone/>
            </a:pPr>
            <a:r>
              <a:rPr lang="en-US" dirty="0"/>
              <a:t>    if (!</a:t>
            </a:r>
            <a:r>
              <a:rPr lang="en-US" dirty="0" err="1"/>
              <a:t>queue.Empty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        semaphore = </a:t>
            </a:r>
            <a:r>
              <a:rPr lang="en-US" dirty="0" err="1"/>
              <a:t>queue.Remove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semaphore.V</a:t>
            </a:r>
            <a:r>
              <a:rPr lang="en-US" dirty="0"/>
              <a:t>();		// wake up waiter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Communicating Sequential Processes</a:t>
            </a:r>
            <a:br>
              <a:rPr lang="en-US" dirty="0"/>
            </a:br>
            <a:r>
              <a:rPr lang="en-US" dirty="0"/>
              <a:t>(CSP/Google Go)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per shared object</a:t>
            </a:r>
          </a:p>
          <a:p>
            <a:pPr lvl="1"/>
            <a:r>
              <a:rPr lang="en-US" dirty="0"/>
              <a:t>Only thread allowed to touch object’s data</a:t>
            </a:r>
          </a:p>
          <a:p>
            <a:pPr lvl="1"/>
            <a:r>
              <a:rPr lang="en-US" dirty="0"/>
              <a:t>To call a method on the object, send thread a message with method name, arguments</a:t>
            </a:r>
          </a:p>
          <a:p>
            <a:pPr lvl="1"/>
            <a:r>
              <a:rPr lang="en-US" dirty="0"/>
              <a:t>Thread waits in a loop, get </a:t>
            </a:r>
            <a:r>
              <a:rPr lang="en-US" dirty="0" err="1"/>
              <a:t>msg</a:t>
            </a:r>
            <a:r>
              <a:rPr lang="en-US" dirty="0"/>
              <a:t>, do operation </a:t>
            </a:r>
          </a:p>
          <a:p>
            <a:r>
              <a:rPr lang="en-US" dirty="0"/>
              <a:t>No memory races!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35189"/>
            <a:ext cx="8610600" cy="1293028"/>
          </a:xfrm>
        </p:spPr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0" y="1461876"/>
            <a:ext cx="3951483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while (front == tail)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empty.wait(lock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61876"/>
            <a:ext cx="4495801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while ((tail – front) == MAX)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full.wait(lock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buf[tail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tail++;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2923" y="5847299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tail = 0; MAX is buffer capacity</a:t>
            </a:r>
          </a:p>
          <a:p>
            <a:r>
              <a:rPr lang="en-US" sz="2800" dirty="0"/>
              <a:t>empty/full are condition variables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Buffer (CSP)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4064" y="1778868"/>
            <a:ext cx="4191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while (</a:t>
            </a:r>
            <a:r>
              <a:rPr lang="en-US" dirty="0" err="1"/>
              <a:t>cmd</a:t>
            </a:r>
            <a:r>
              <a:rPr lang="en-US" dirty="0"/>
              <a:t> = </a:t>
            </a:r>
            <a:r>
              <a:rPr lang="en-US" dirty="0" err="1"/>
              <a:t>getNext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    if (</a:t>
            </a:r>
            <a:r>
              <a:rPr lang="en-US" dirty="0" err="1"/>
              <a:t>cmd</a:t>
            </a:r>
            <a:r>
              <a:rPr lang="en-US" dirty="0"/>
              <a:t> == GET) {</a:t>
            </a:r>
          </a:p>
          <a:p>
            <a:pPr>
              <a:buNone/>
            </a:pPr>
            <a:r>
              <a:rPr lang="en-US" dirty="0"/>
              <a:t>		 if (front &lt; tail) {</a:t>
            </a:r>
          </a:p>
          <a:p>
            <a:pPr>
              <a:buNone/>
            </a:pPr>
            <a:r>
              <a:rPr lang="en-US" dirty="0"/>
              <a:t>            // do get</a:t>
            </a:r>
          </a:p>
          <a:p>
            <a:pPr>
              <a:buNone/>
            </a:pPr>
            <a:r>
              <a:rPr lang="en-US" dirty="0"/>
              <a:t>            // send reply</a:t>
            </a:r>
          </a:p>
          <a:p>
            <a:pPr>
              <a:buNone/>
            </a:pPr>
            <a:r>
              <a:rPr lang="en-US" dirty="0"/>
              <a:t>            // if pending put, do it </a:t>
            </a:r>
          </a:p>
          <a:p>
            <a:pPr>
              <a:buNone/>
            </a:pPr>
            <a:r>
              <a:rPr lang="en-US" dirty="0"/>
              <a:t>           // and send reply</a:t>
            </a:r>
          </a:p>
          <a:p>
            <a:pPr>
              <a:buNone/>
            </a:pPr>
            <a:r>
              <a:rPr lang="en-US" dirty="0"/>
              <a:t>        } else</a:t>
            </a:r>
          </a:p>
          <a:p>
            <a:pPr>
              <a:buNone/>
            </a:pPr>
            <a:r>
              <a:rPr lang="en-US" dirty="0"/>
              <a:t>           // queue get operation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r>
              <a:rPr lang="en-US" dirty="0"/>
              <a:t>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61876"/>
            <a:ext cx="4495801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} else { // </a:t>
            </a:r>
            <a:r>
              <a:rPr lang="en-US" dirty="0" err="1"/>
              <a:t>cmd</a:t>
            </a:r>
            <a:r>
              <a:rPr lang="en-US" dirty="0"/>
              <a:t> == PUT</a:t>
            </a:r>
          </a:p>
          <a:p>
            <a:pPr>
              <a:buNone/>
            </a:pPr>
            <a:r>
              <a:rPr lang="en-US" dirty="0"/>
              <a:t>       if ((tail – front) &lt; MAX) {</a:t>
            </a:r>
          </a:p>
          <a:p>
            <a:pPr>
              <a:buNone/>
            </a:pPr>
            <a:r>
              <a:rPr lang="en-US" dirty="0"/>
              <a:t>           // do put</a:t>
            </a:r>
          </a:p>
          <a:p>
            <a:pPr>
              <a:buNone/>
            </a:pPr>
            <a:r>
              <a:rPr lang="en-US" dirty="0"/>
              <a:t>          // send reply</a:t>
            </a:r>
          </a:p>
          <a:p>
            <a:pPr>
              <a:buNone/>
            </a:pPr>
            <a:r>
              <a:rPr lang="en-US" dirty="0"/>
              <a:t>          // if pending get, do it </a:t>
            </a:r>
          </a:p>
          <a:p>
            <a:pPr>
              <a:buNone/>
            </a:pPr>
            <a:r>
              <a:rPr lang="en-US" dirty="0"/>
              <a:t>         // and send reply</a:t>
            </a:r>
          </a:p>
          <a:p>
            <a:pPr>
              <a:buNone/>
            </a:pPr>
            <a:r>
              <a:rPr lang="en-US" dirty="0"/>
              <a:t>       } else</a:t>
            </a:r>
          </a:p>
          <a:p>
            <a:pPr>
              <a:buNone/>
            </a:pPr>
            <a:r>
              <a:rPr lang="en-US" dirty="0"/>
              <a:t>         // queue put operation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Locks/CVs vs. 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lock on shared data</a:t>
            </a:r>
          </a:p>
          <a:p>
            <a:pPr lvl="1">
              <a:buNone/>
            </a:pPr>
            <a:r>
              <a:rPr lang="en-US" dirty="0"/>
              <a:t>= create a single thread to operate on data</a:t>
            </a:r>
          </a:p>
          <a:p>
            <a:r>
              <a:rPr lang="en-US" dirty="0"/>
              <a:t>Call a method on a shared object</a:t>
            </a:r>
          </a:p>
          <a:p>
            <a:pPr lvl="1">
              <a:buNone/>
            </a:pPr>
            <a:r>
              <a:rPr lang="en-US" dirty="0"/>
              <a:t> = send a message/wait </a:t>
            </a:r>
            <a:r>
              <a:rPr lang="en-US"/>
              <a:t>for reply</a:t>
            </a:r>
          </a:p>
          <a:p>
            <a:r>
              <a:rPr lang="en-US" dirty="0"/>
              <a:t>Wait for a condition</a:t>
            </a:r>
          </a:p>
          <a:p>
            <a:pPr lvl="1">
              <a:buNone/>
            </a:pPr>
            <a:r>
              <a:rPr lang="en-US" dirty="0"/>
              <a:t>= queue an operation that can’t be completed just yet</a:t>
            </a:r>
          </a:p>
          <a:p>
            <a:r>
              <a:rPr lang="en-US" dirty="0"/>
              <a:t>Signal a condition</a:t>
            </a:r>
          </a:p>
          <a:p>
            <a:pPr lvl="1">
              <a:buNone/>
            </a:pPr>
            <a:r>
              <a:rPr lang="en-US" dirty="0"/>
              <a:t>= perform a queued operation, now enabled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consistent structure</a:t>
            </a:r>
          </a:p>
          <a:p>
            <a:r>
              <a:rPr lang="en-US" dirty="0"/>
              <a:t>Always use locks and condition variables</a:t>
            </a:r>
          </a:p>
          <a:p>
            <a:r>
              <a:rPr lang="en-US" dirty="0"/>
              <a:t>Always acquire lock at beginning of procedure, release at end</a:t>
            </a:r>
          </a:p>
          <a:p>
            <a:r>
              <a:rPr lang="en-US" dirty="0"/>
              <a:t>Always hold lock when using a condition variable</a:t>
            </a:r>
          </a:p>
          <a:p>
            <a:r>
              <a:rPr lang="en-US" dirty="0"/>
              <a:t>Always wait in while loop</a:t>
            </a:r>
          </a:p>
          <a:p>
            <a:r>
              <a:rPr lang="en-US" dirty="0"/>
              <a:t>Never spin in sleep()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Race condition:</a:t>
            </a:r>
            <a:r>
              <a:rPr lang="en-US" sz="2400" dirty="0"/>
              <a:t> output of a concurrent program depends on the order of operations between threads</a:t>
            </a:r>
          </a:p>
          <a:p>
            <a:pPr>
              <a:buNone/>
            </a:pPr>
            <a:r>
              <a:rPr lang="en-US" sz="2400" b="1" dirty="0"/>
              <a:t>Mutual exclusion:</a:t>
            </a:r>
            <a:r>
              <a:rPr lang="en-US" sz="2400" dirty="0"/>
              <a:t> only one thread does a particular thing at a time</a:t>
            </a:r>
          </a:p>
          <a:p>
            <a:pPr lvl="1"/>
            <a:r>
              <a:rPr lang="en-US" sz="2200" b="1" dirty="0"/>
              <a:t>Critical section: </a:t>
            </a:r>
            <a:r>
              <a:rPr lang="en-US" sz="2200" dirty="0"/>
              <a:t>piece of code that only one thread can execute at once  </a:t>
            </a:r>
          </a:p>
          <a:p>
            <a:pPr>
              <a:buNone/>
            </a:pPr>
            <a:r>
              <a:rPr lang="en-US" sz="2400" b="1" dirty="0"/>
              <a:t>Lock:</a:t>
            </a:r>
            <a:r>
              <a:rPr lang="en-US" sz="2400" dirty="0"/>
              <a:t> prevent someone from doing something</a:t>
            </a:r>
          </a:p>
          <a:p>
            <a:pPr lvl="1"/>
            <a:r>
              <a:rPr lang="en-US" sz="2200" dirty="0"/>
              <a:t>Lock before entering critical section, before accessing shared data</a:t>
            </a:r>
          </a:p>
          <a:p>
            <a:pPr lvl="1"/>
            <a:r>
              <a:rPr lang="en-US" sz="2200" dirty="0"/>
              <a:t>Unlock when leaving, after done accessing shared data</a:t>
            </a:r>
          </a:p>
          <a:p>
            <a:pPr lvl="1"/>
            <a:r>
              <a:rPr lang="en-US" sz="2200" dirty="0"/>
              <a:t>Wait if locked (all synchronization involves waiting!)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property</a:t>
            </a:r>
          </a:p>
          <a:p>
            <a:pPr lvl="1"/>
            <a:r>
              <a:rPr lang="en-US" dirty="0"/>
              <a:t>Someone buys if needed (</a:t>
            </a:r>
            <a:r>
              <a:rPr lang="en-US" dirty="0" err="1"/>
              <a:t>liveness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At most one person buys (safety)</a:t>
            </a:r>
          </a:p>
          <a:p>
            <a:r>
              <a:rPr lang="en-US" dirty="0"/>
              <a:t>Try #1: leave a note</a:t>
            </a:r>
          </a:p>
          <a:p>
            <a:pPr lvl="1">
              <a:buNone/>
            </a:pPr>
            <a:r>
              <a:rPr lang="en-US" dirty="0"/>
              <a:t>if (!note)</a:t>
            </a:r>
          </a:p>
          <a:p>
            <a:pPr lvl="1">
              <a:buNone/>
            </a:pPr>
            <a:r>
              <a:rPr lang="en-US" dirty="0"/>
              <a:t>	  if (!milk) {</a:t>
            </a:r>
          </a:p>
          <a:p>
            <a:pPr lvl="1">
              <a:buNone/>
            </a:pPr>
            <a:r>
              <a:rPr lang="en-US" dirty="0"/>
              <a:t>          leave note</a:t>
            </a:r>
          </a:p>
          <a:p>
            <a:pPr lvl="1">
              <a:buNone/>
            </a:pPr>
            <a:r>
              <a:rPr lang="en-US" dirty="0"/>
              <a:t>          buy milk</a:t>
            </a:r>
          </a:p>
          <a:p>
            <a:pPr lvl="1">
              <a:buNone/>
            </a:pPr>
            <a:r>
              <a:rPr lang="en-US" dirty="0"/>
              <a:t>          remove note</a:t>
            </a:r>
          </a:p>
          <a:p>
            <a:pPr lvl="1">
              <a:buNone/>
            </a:pPr>
            <a:r>
              <a:rPr lang="en-US" dirty="0"/>
              <a:t>      }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A</a:t>
            </a:r>
          </a:p>
          <a:p>
            <a:pPr>
              <a:buNone/>
            </a:pPr>
            <a:r>
              <a:rPr lang="en-US" dirty="0"/>
              <a:t>if (!note B) {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B</a:t>
            </a:r>
          </a:p>
          <a:p>
            <a:pPr>
              <a:buNone/>
            </a:pPr>
            <a:r>
              <a:rPr lang="en-US" dirty="0"/>
              <a:t>if (!</a:t>
            </a:r>
            <a:r>
              <a:rPr lang="en-US" dirty="0" err="1"/>
              <a:t>noteA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B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4501"/>
            <a:ext cx="8610600" cy="1293028"/>
          </a:xfrm>
        </p:spPr>
        <p:txBody>
          <a:bodyPr/>
          <a:lstStyle/>
          <a:p>
            <a:r>
              <a:rPr lang="en-US" dirty="0"/>
              <a:t>Too Much Milk, Try #3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0" y="1298401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Thread 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A</a:t>
            </a:r>
          </a:p>
          <a:p>
            <a:pPr>
              <a:buNone/>
            </a:pPr>
            <a:r>
              <a:rPr lang="en-US" dirty="0"/>
              <a:t>while (note B) // X</a:t>
            </a:r>
          </a:p>
          <a:p>
            <a:pPr>
              <a:buNone/>
            </a:pPr>
            <a:r>
              <a:rPr lang="en-US" dirty="0"/>
              <a:t>     do nothing; </a:t>
            </a:r>
          </a:p>
          <a:p>
            <a:pPr>
              <a:buNone/>
            </a:pPr>
            <a:r>
              <a:rPr lang="en-US" dirty="0"/>
              <a:t>if (!milk)</a:t>
            </a:r>
          </a:p>
          <a:p>
            <a:pPr>
              <a:buNone/>
            </a:pPr>
            <a:r>
              <a:rPr lang="en-US" dirty="0"/>
              <a:t>     buy milk;</a:t>
            </a:r>
          </a:p>
          <a:p>
            <a:pPr>
              <a:buNone/>
            </a:pPr>
            <a:r>
              <a:rPr lang="en-US" dirty="0"/>
              <a:t>remove note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298401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Thread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B</a:t>
            </a:r>
          </a:p>
          <a:p>
            <a:pPr>
              <a:buNone/>
            </a:pPr>
            <a:r>
              <a:rPr lang="en-US" dirty="0"/>
              <a:t>if (!</a:t>
            </a:r>
            <a:r>
              <a:rPr lang="en-US" dirty="0" err="1"/>
              <a:t>noteA</a:t>
            </a:r>
            <a:r>
              <a:rPr lang="en-US" dirty="0"/>
              <a:t>) {   // Y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B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4207" y="5507777"/>
            <a:ext cx="57711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guarantee at X and Y that either:</a:t>
            </a:r>
          </a:p>
          <a:p>
            <a:pPr marL="857250" lvl="1" indent="-400050">
              <a:buAutoNum type="romanLcParenBoth"/>
            </a:pPr>
            <a:r>
              <a:rPr lang="en-US" sz="2400" dirty="0"/>
              <a:t>Safe for me to buy</a:t>
            </a:r>
          </a:p>
          <a:p>
            <a:pPr marL="857250" lvl="1" indent="-400050">
              <a:buAutoNum type="romanLcParenBoth"/>
            </a:pPr>
            <a:r>
              <a:rPr lang="en-US" sz="2400" dirty="0"/>
              <a:t>Other will buy, ok to quit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9630</TotalTime>
  <Words>4631</Words>
  <Application>Microsoft Office PowerPoint</Application>
  <PresentationFormat>Widescreen</PresentationFormat>
  <Paragraphs>864</Paragraphs>
  <Slides>55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Times New Roman</vt:lpstr>
      <vt:lpstr>Vapor Trail</vt:lpstr>
      <vt:lpstr>Synchronization</vt:lpstr>
      <vt:lpstr>Synchronization Motivation</vt:lpstr>
      <vt:lpstr>Question: Can this panic?</vt:lpstr>
      <vt:lpstr>Why Reordering?</vt:lpstr>
      <vt:lpstr>Too Much Milk Example</vt:lpstr>
      <vt:lpstr>Definitions</vt:lpstr>
      <vt:lpstr>Too Much Milk, Try #1</vt:lpstr>
      <vt:lpstr>Too Much Milk, Try #2</vt:lpstr>
      <vt:lpstr>Too Much Milk, Try #3</vt:lpstr>
      <vt:lpstr>Lessons</vt:lpstr>
      <vt:lpstr>Roadmap</vt:lpstr>
      <vt:lpstr>Locks</vt:lpstr>
      <vt:lpstr>Question: Why only Acquire/Release</vt:lpstr>
      <vt:lpstr>Too Much Milk, #4</vt:lpstr>
      <vt:lpstr>Lock Example: Malloc/Free</vt:lpstr>
      <vt:lpstr>Rules for Using Locks</vt:lpstr>
      <vt:lpstr>Will this code work?</vt:lpstr>
      <vt:lpstr>Example: Bounded Buffer</vt:lpstr>
      <vt:lpstr>Question</vt:lpstr>
      <vt:lpstr>Condition Variables</vt:lpstr>
      <vt:lpstr>Condition Variable Design Pattern</vt:lpstr>
      <vt:lpstr>Example: Bounded Buffer</vt:lpstr>
      <vt:lpstr>Pre/Post Conditions</vt:lpstr>
      <vt:lpstr>Pre/Post Conditions</vt:lpstr>
      <vt:lpstr>Condition Variables</vt:lpstr>
      <vt:lpstr>Condition Variables, cont’d</vt:lpstr>
      <vt:lpstr>Java Manual</vt:lpstr>
      <vt:lpstr>Structured Synchronization</vt:lpstr>
      <vt:lpstr>Remember the rules</vt:lpstr>
      <vt:lpstr>Mesa vs. Hoare semantics</vt:lpstr>
      <vt:lpstr>FIFO Bounded Buffer (Hoare semantics)</vt:lpstr>
      <vt:lpstr>FIFO Bounded Buffer (Mesa semantics)</vt:lpstr>
      <vt:lpstr>FIFO Bounded Buffer (Mesa semantics, put() is similar)</vt:lpstr>
      <vt:lpstr>Implementing Synchronization</vt:lpstr>
      <vt:lpstr>Implementing Synchronization</vt:lpstr>
      <vt:lpstr>Lock Implementation, Uniprocessor</vt:lpstr>
      <vt:lpstr>Multiprocessor</vt:lpstr>
      <vt:lpstr>Spinlocks</vt:lpstr>
      <vt:lpstr>How many spinlocks?</vt:lpstr>
      <vt:lpstr>What thread is currently running?</vt:lpstr>
      <vt:lpstr>Lock Implementation, Multiprocessor</vt:lpstr>
      <vt:lpstr>Compare Implementations</vt:lpstr>
      <vt:lpstr>Lock Implementation, Multiprocessor</vt:lpstr>
      <vt:lpstr>Lock Implementation, Linux</vt:lpstr>
      <vt:lpstr>Lock Implementation, Linux</vt:lpstr>
      <vt:lpstr>Semaphores</vt:lpstr>
      <vt:lpstr>Semaphore Bounded Buffer</vt:lpstr>
      <vt:lpstr>Implementing Condition Variables using Semaphores (Take 1)</vt:lpstr>
      <vt:lpstr>Implementing Condition Variables using Semaphores (Take 2)</vt:lpstr>
      <vt:lpstr>Implementing Condition Variables using Semaphores (Take 3)</vt:lpstr>
      <vt:lpstr>Communicating Sequential Processes (CSP/Google Go)</vt:lpstr>
      <vt:lpstr>Example: Bounded Buffer</vt:lpstr>
      <vt:lpstr>Bounded Buffer (CSP)</vt:lpstr>
      <vt:lpstr>Locks/CVs vs. CSP</vt:lpstr>
      <vt:lpstr>Remember the rules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orathai sukwong</cp:lastModifiedBy>
  <cp:revision>73</cp:revision>
  <cp:lastPrinted>2014-04-11T02:46:23Z</cp:lastPrinted>
  <dcterms:created xsi:type="dcterms:W3CDTF">2014-10-17T18:24:38Z</dcterms:created>
  <dcterms:modified xsi:type="dcterms:W3CDTF">2017-02-02T22:09:57Z</dcterms:modified>
  <cp:category/>
</cp:coreProperties>
</file>