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8" r:id="rId3"/>
    <p:sldId id="259" r:id="rId4"/>
    <p:sldId id="269" r:id="rId5"/>
    <p:sldId id="260" r:id="rId6"/>
    <p:sldId id="282" r:id="rId7"/>
    <p:sldId id="288" r:id="rId8"/>
    <p:sldId id="291" r:id="rId9"/>
    <p:sldId id="272" r:id="rId10"/>
    <p:sldId id="271" r:id="rId11"/>
    <p:sldId id="279" r:id="rId12"/>
    <p:sldId id="292" r:id="rId13"/>
    <p:sldId id="278" r:id="rId14"/>
    <p:sldId id="274" r:id="rId15"/>
    <p:sldId id="283" r:id="rId16"/>
    <p:sldId id="284" r:id="rId17"/>
    <p:sldId id="285" r:id="rId18"/>
    <p:sldId id="293" r:id="rId19"/>
    <p:sldId id="262" r:id="rId20"/>
    <p:sldId id="276" r:id="rId21"/>
    <p:sldId id="264" r:id="rId22"/>
    <p:sldId id="266" r:id="rId23"/>
    <p:sldId id="265" r:id="rId24"/>
    <p:sldId id="286" r:id="rId25"/>
    <p:sldId id="287" r:id="rId26"/>
    <p:sldId id="267" r:id="rId27"/>
    <p:sldId id="281" r:id="rId28"/>
    <p:sldId id="280" r:id="rId29"/>
    <p:sldId id="268" r:id="rId30"/>
    <p:sldId id="270" r:id="rId31"/>
    <p:sldId id="273" r:id="rId32"/>
    <p:sldId id="289" r:id="rId33"/>
    <p:sldId id="290" r:id="rId3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Lato" panose="020F0502020204030203" pitchFamily="34" charset="0"/>
      <p:regular r:id="rId40"/>
      <p:bold r:id="rId41"/>
      <p:italic r:id="rId42"/>
      <p:boldItalic r:id="rId43"/>
    </p:embeddedFont>
    <p:embeddedFont>
      <p:font typeface="Montserrat ExtraBold" panose="00000900000000000000" pitchFamily="2" charset="0"/>
      <p:bold r:id="rId44"/>
      <p:boldItalic r:id="rId45"/>
    </p:embeddedFont>
    <p:embeddedFont>
      <p:font typeface="Montserrat Medium" panose="00000600000000000000" pitchFamily="2" charset="0"/>
      <p:regular r:id="rId46"/>
      <p:italic r:id="rId47"/>
    </p:embeddedFont>
    <p:embeddedFont>
      <p:font typeface="Open Sans" panose="020B0606030504020204" pitchFamily="34" charset="0"/>
      <p:regular r:id="rId48"/>
      <p:bold r:id="rId49"/>
      <p:italic r:id="rId50"/>
      <p:boldItalic r:id="rId51"/>
    </p:embeddedFont>
    <p:embeddedFont>
      <p:font typeface="Raleway" pitchFamily="2" charset="0"/>
      <p:regular r:id="rId52"/>
      <p:bold r:id="rId53"/>
      <p:italic r:id="rId54"/>
      <p:boldItalic r:id="rId55"/>
    </p:embeddedFont>
    <p:embeddedFont>
      <p:font typeface="Raleway ExtraBold" pitchFamily="2" charset="0"/>
      <p:bold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63E6"/>
    <a:srgbClr val="197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82" autoAdjust="0"/>
  </p:normalViewPr>
  <p:slideViewPr>
    <p:cSldViewPr snapToGrid="0">
      <p:cViewPr varScale="1">
        <p:scale>
          <a:sx n="106" d="100"/>
          <a:sy n="106" d="100"/>
        </p:scale>
        <p:origin x="77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font" Target="fonts/font2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font" Target="fonts/font21.fntdata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font" Target="fonts/font2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font" Target="fonts/font17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dd36f65ff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dd36f65ff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dd36f65ff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dd36f65ff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815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dd36f65ff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dd36f65ff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778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d36f65ff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d36f65ff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d36f65ff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d36f65ff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704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d36f65ff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d36f65ff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125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d36f65ff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dd36f65ff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dd36f65ff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dd36f65ff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e597412f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e597412f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e597412f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e597412f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dd36f65ff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dd36f65ff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e597412f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e597412f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10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e597412f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e597412f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d36f65f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dd36f65f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dd36f65ff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dd36f65ff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az-Mahmood/thesis_docs/blame/main/UBMEC%20Corpus_Sakib(updated).xls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az-Mahmood/thesis_docs/blob/main/bangla_sentence_Dataset(modified%20for%20mixing).xls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az-Mahmood/thesis_docs/blob/main/train_new.xls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github.com/Neaz-Mahmood/thesis_docs/blob/main/test_new.xlsx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8554875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992574" y="667350"/>
            <a:ext cx="6358636" cy="1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8448"/>
              <a:buNone/>
            </a:pPr>
            <a:r>
              <a:rPr lang="en-US" sz="3480" dirty="0"/>
              <a:t>Exploring Bangla Emotion Recognition using BERT: A Transformer-Based Approach</a:t>
            </a:r>
            <a:endParaRPr sz="3480" dirty="0"/>
          </a:p>
        </p:txBody>
      </p:sp>
      <p:sp>
        <p:nvSpPr>
          <p:cNvPr id="87" name="Google Shape;87;p13"/>
          <p:cNvSpPr txBox="1"/>
          <p:nvPr/>
        </p:nvSpPr>
        <p:spPr>
          <a:xfrm>
            <a:off x="544408" y="2935884"/>
            <a:ext cx="2896332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Presented by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latin typeface="Lato"/>
              <a:ea typeface="Lato"/>
              <a:cs typeface="Lato"/>
              <a:sym typeface="Lato"/>
            </a:endParaRPr>
          </a:p>
          <a:p>
            <a:pPr marL="412750" lvl="5" indent="-285750">
              <a:buSzPts val="1600"/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bg2"/>
                </a:solidFill>
              </a:rPr>
              <a:t>Neaz</a:t>
            </a:r>
            <a:r>
              <a:rPr lang="es-ES" dirty="0">
                <a:solidFill>
                  <a:schemeClr val="bg2"/>
                </a:solidFill>
              </a:rPr>
              <a:t> </a:t>
            </a:r>
            <a:r>
              <a:rPr lang="es-ES" dirty="0" err="1">
                <a:solidFill>
                  <a:schemeClr val="bg2"/>
                </a:solidFill>
              </a:rPr>
              <a:t>mahmud</a:t>
            </a:r>
            <a:endParaRPr lang="es-ES" dirty="0">
              <a:solidFill>
                <a:schemeClr val="bg2"/>
              </a:solidFill>
            </a:endParaRPr>
          </a:p>
          <a:p>
            <a:pPr marL="412750" lvl="4" indent="-285750">
              <a:buSzPts val="1600"/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bg2"/>
                </a:solidFill>
              </a:rPr>
              <a:t>Abdullah Al Fahad</a:t>
            </a:r>
          </a:p>
          <a:p>
            <a:pPr marL="412750" lvl="4" indent="-285750">
              <a:buSzPts val="1600"/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bg2"/>
                </a:solidFill>
              </a:rPr>
              <a:t>Fahiba</a:t>
            </a:r>
            <a:r>
              <a:rPr lang="es-ES" dirty="0">
                <a:solidFill>
                  <a:schemeClr val="bg2"/>
                </a:solidFill>
              </a:rPr>
              <a:t> </a:t>
            </a:r>
            <a:r>
              <a:rPr lang="es-ES" dirty="0" err="1">
                <a:solidFill>
                  <a:schemeClr val="bg2"/>
                </a:solidFill>
              </a:rPr>
              <a:t>akter</a:t>
            </a:r>
            <a:endParaRPr lang="es-ES" dirty="0">
              <a:solidFill>
                <a:schemeClr val="bg2"/>
              </a:solidFill>
            </a:endParaRPr>
          </a:p>
          <a:p>
            <a:pPr marL="127000" lvl="4">
              <a:buSzPts val="1600"/>
            </a:pPr>
            <a:endParaRPr lang="es-ES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CECBF-BD0E-F041-1EDD-8B1A15F85329}"/>
              </a:ext>
            </a:extLst>
          </p:cNvPr>
          <p:cNvSpPr txBox="1"/>
          <p:nvPr/>
        </p:nvSpPr>
        <p:spPr>
          <a:xfrm>
            <a:off x="3940406" y="2982036"/>
            <a:ext cx="39164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Supervised by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AL Imtiaz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dirty="0">
                <a:solidFill>
                  <a:schemeClr val="bg2"/>
                </a:solidFill>
                <a:effectLst/>
                <a:latin typeface="Open Sans" panose="020B0606030504020204" pitchFamily="34" charset="0"/>
              </a:rPr>
              <a:t>Assistant Professor &amp; Head, CSE</a:t>
            </a:r>
          </a:p>
          <a:p>
            <a:r>
              <a:rPr lang="en-US" dirty="0">
                <a:latin typeface="Lato"/>
                <a:ea typeface="Lato"/>
                <a:cs typeface="Lato"/>
                <a:sym typeface="Lato"/>
              </a:rPr>
              <a:t>University of Information technology &amp; Science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1D3CE-74D5-52E8-083C-E639946CA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334" y="581586"/>
            <a:ext cx="7688100" cy="648150"/>
          </a:xfrm>
        </p:spPr>
        <p:txBody>
          <a:bodyPr>
            <a:noAutofit/>
          </a:bodyPr>
          <a:lstStyle/>
          <a:p>
            <a:r>
              <a:rPr lang="en-US" sz="2800" dirty="0"/>
              <a:t>Pre-Trained </a:t>
            </a:r>
            <a:r>
              <a:rPr lang="en-US" sz="2800" dirty="0" err="1"/>
              <a:t>Tranformer</a:t>
            </a:r>
            <a:r>
              <a:rPr lang="en-US" sz="2800" dirty="0"/>
              <a:t>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7E15A9-6F96-B1DA-7D34-C9DCAEF6D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36" y="1683553"/>
            <a:ext cx="8536625" cy="237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30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2030-825C-A985-99A3-3428CE266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263" y="485864"/>
            <a:ext cx="7688100" cy="541200"/>
          </a:xfrm>
        </p:spPr>
        <p:txBody>
          <a:bodyPr>
            <a:noAutofit/>
          </a:bodyPr>
          <a:lstStyle/>
          <a:p>
            <a:r>
              <a:rPr lang="en-US" sz="2800" dirty="0"/>
              <a:t>BERT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FFB01-FF92-D247-53AD-B3C7020E4E97}"/>
              </a:ext>
            </a:extLst>
          </p:cNvPr>
          <p:cNvSpPr txBox="1"/>
          <p:nvPr/>
        </p:nvSpPr>
        <p:spPr>
          <a:xfrm>
            <a:off x="395785" y="1333649"/>
            <a:ext cx="40175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Trained in two variations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Able to handle long input context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Trained on entire Wikipedia and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BookCorpus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Trained for one million steps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Targeted at multi-task objective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Works at both sentence-level and token-level tasks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 fine-tuned for many different tasks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781F47-4A86-D99E-17F1-4DEC18DBA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763" y="2914667"/>
            <a:ext cx="2657475" cy="1676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3A5FA7-C5B0-1955-435B-2A234BF687C7}"/>
              </a:ext>
            </a:extLst>
          </p:cNvPr>
          <p:cNvSpPr/>
          <p:nvPr/>
        </p:nvSpPr>
        <p:spPr>
          <a:xfrm>
            <a:off x="6595424" y="1313833"/>
            <a:ext cx="1661939" cy="41381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Fine-tuning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D3735C-A31E-70FA-8B7E-3213CC1DEB45}"/>
              </a:ext>
            </a:extLst>
          </p:cNvPr>
          <p:cNvCxnSpPr>
            <a:stCxn id="8" idx="2"/>
          </p:cNvCxnSpPr>
          <p:nvPr/>
        </p:nvCxnSpPr>
        <p:spPr>
          <a:xfrm>
            <a:off x="7426393" y="1727649"/>
            <a:ext cx="0" cy="1154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03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8BBC-938B-5A1C-DC7A-08DB397CF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740" y="653709"/>
            <a:ext cx="4647768" cy="560942"/>
          </a:xfrm>
        </p:spPr>
        <p:txBody>
          <a:bodyPr>
            <a:normAutofit/>
          </a:bodyPr>
          <a:lstStyle/>
          <a:p>
            <a:r>
              <a:rPr lang="en-US" sz="2000" dirty="0"/>
              <a:t>How BERT models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7A0C02-0E72-5AF4-BB77-852ADC657991}"/>
              </a:ext>
            </a:extLst>
          </p:cNvPr>
          <p:cNvSpPr txBox="1"/>
          <p:nvPr/>
        </p:nvSpPr>
        <p:spPr>
          <a:xfrm>
            <a:off x="640740" y="1668249"/>
            <a:ext cx="33717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works by 2 way: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Masked language modeling (MLM)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Next Sentence prediction (NSP)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BF9DDB-8271-3D64-0283-8A68961D8242}"/>
              </a:ext>
            </a:extLst>
          </p:cNvPr>
          <p:cNvSpPr/>
          <p:nvPr/>
        </p:nvSpPr>
        <p:spPr>
          <a:xfrm>
            <a:off x="4305868" y="1257205"/>
            <a:ext cx="4496938" cy="36848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man went to the [</a:t>
            </a:r>
            <a:r>
              <a:rPr lang="en-US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Mask</a:t>
            </a:r>
            <a:r>
              <a:rPr lang="en-US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] to buy a [</a:t>
            </a:r>
            <a:r>
              <a:rPr lang="en-US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Mask]</a:t>
            </a:r>
            <a:r>
              <a:rPr lang="en-US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of milk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60E875-004E-EC5F-13C1-3FD27BB1F6BF}"/>
              </a:ext>
            </a:extLst>
          </p:cNvPr>
          <p:cNvCxnSpPr/>
          <p:nvPr/>
        </p:nvCxnSpPr>
        <p:spPr>
          <a:xfrm flipH="1">
            <a:off x="5929952" y="1583140"/>
            <a:ext cx="423081" cy="37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7FD920-1F34-8D99-F91F-2A226AF5EC39}"/>
              </a:ext>
            </a:extLst>
          </p:cNvPr>
          <p:cNvSpPr txBox="1"/>
          <p:nvPr/>
        </p:nvSpPr>
        <p:spPr>
          <a:xfrm>
            <a:off x="5598771" y="1902741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gallon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50D6ED-C793-C7AB-4243-4FA91405B335}"/>
              </a:ext>
            </a:extLst>
          </p:cNvPr>
          <p:cNvSpPr txBox="1"/>
          <p:nvPr/>
        </p:nvSpPr>
        <p:spPr>
          <a:xfrm>
            <a:off x="7142910" y="1902740"/>
            <a:ext cx="870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store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04AFCA-0C77-E009-E908-5FCC296FD520}"/>
              </a:ext>
            </a:extLst>
          </p:cNvPr>
          <p:cNvCxnSpPr/>
          <p:nvPr/>
        </p:nvCxnSpPr>
        <p:spPr>
          <a:xfrm flipH="1">
            <a:off x="7397553" y="1625694"/>
            <a:ext cx="423081" cy="37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83FA26-14EC-7964-B3E9-3E5151237197}"/>
              </a:ext>
            </a:extLst>
          </p:cNvPr>
          <p:cNvSpPr txBox="1"/>
          <p:nvPr/>
        </p:nvSpPr>
        <p:spPr>
          <a:xfrm>
            <a:off x="3602657" y="3263981"/>
            <a:ext cx="33717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 didn’t receive </a:t>
            </a:r>
            <a:r>
              <a:rPr lang="en-US" b="1" dirty="0"/>
              <a:t>fair</a:t>
            </a:r>
            <a:r>
              <a:rPr lang="en-US" dirty="0"/>
              <a:t> treatment.</a:t>
            </a:r>
          </a:p>
          <a:p>
            <a:endParaRPr lang="en-US" dirty="0"/>
          </a:p>
          <a:p>
            <a:r>
              <a:rPr lang="en-US" dirty="0"/>
              <a:t>Fun </a:t>
            </a:r>
            <a:r>
              <a:rPr lang="en-US" b="1" dirty="0"/>
              <a:t>fair</a:t>
            </a:r>
            <a:r>
              <a:rPr lang="en-US" dirty="0"/>
              <a:t> in new York city this summer.</a:t>
            </a: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6F2C6633-01A7-A435-721E-764B0B042E20}"/>
              </a:ext>
            </a:extLst>
          </p:cNvPr>
          <p:cNvSpPr/>
          <p:nvPr/>
        </p:nvSpPr>
        <p:spPr>
          <a:xfrm>
            <a:off x="7004945" y="3044665"/>
            <a:ext cx="143381" cy="106098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5000B949-516B-0C2C-68A3-D2AD48F51DE0}"/>
              </a:ext>
            </a:extLst>
          </p:cNvPr>
          <p:cNvSpPr/>
          <p:nvPr/>
        </p:nvSpPr>
        <p:spPr>
          <a:xfrm>
            <a:off x="7300938" y="3041935"/>
            <a:ext cx="193230" cy="106098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416A83-952C-297B-5764-FA203CB16E1F}"/>
              </a:ext>
            </a:extLst>
          </p:cNvPr>
          <p:cNvSpPr txBox="1"/>
          <p:nvPr/>
        </p:nvSpPr>
        <p:spPr>
          <a:xfrm>
            <a:off x="7061036" y="3148811"/>
            <a:ext cx="4331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0.5</a:t>
            </a:r>
          </a:p>
          <a:p>
            <a:r>
              <a:rPr lang="en-US" dirty="0"/>
              <a:t>0.9</a:t>
            </a:r>
          </a:p>
          <a:p>
            <a:r>
              <a:rPr lang="en-US" dirty="0"/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AD691D-DC8F-5A0E-43B6-C7251B516316}"/>
              </a:ext>
            </a:extLst>
          </p:cNvPr>
          <p:cNvCxnSpPr/>
          <p:nvPr/>
        </p:nvCxnSpPr>
        <p:spPr>
          <a:xfrm flipV="1">
            <a:off x="6198376" y="3322553"/>
            <a:ext cx="878259" cy="160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377064-21DC-D4C6-B5AD-F9337C6CCF55}"/>
              </a:ext>
            </a:extLst>
          </p:cNvPr>
          <p:cNvCxnSpPr/>
          <p:nvPr/>
        </p:nvCxnSpPr>
        <p:spPr>
          <a:xfrm>
            <a:off x="6503642" y="3797534"/>
            <a:ext cx="572993" cy="17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64896E-1552-69F7-A274-7DF2C9A4A9C5}"/>
              </a:ext>
            </a:extLst>
          </p:cNvPr>
          <p:cNvSpPr txBox="1"/>
          <p:nvPr/>
        </p:nvSpPr>
        <p:spPr>
          <a:xfrm>
            <a:off x="4638924" y="4405289"/>
            <a:ext cx="3181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Fig</a:t>
            </a:r>
            <a:r>
              <a:rPr lang="en-US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Contextualized embedding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D45F21-D814-3027-2862-56C63778B054}"/>
              </a:ext>
            </a:extLst>
          </p:cNvPr>
          <p:cNvSpPr txBox="1"/>
          <p:nvPr/>
        </p:nvSpPr>
        <p:spPr>
          <a:xfrm>
            <a:off x="5060612" y="2477954"/>
            <a:ext cx="3181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Fig: Masked language modeling </a:t>
            </a:r>
          </a:p>
        </p:txBody>
      </p:sp>
    </p:spTree>
    <p:extLst>
      <p:ext uri="{BB962C8B-B14F-4D97-AF65-F5344CB8AC3E}">
        <p14:creationId xmlns:p14="http://schemas.microsoft.com/office/powerpoint/2010/main" val="3228049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4DFDC4-6717-4DF1-1F54-9B74FE8D7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17" y="1792884"/>
            <a:ext cx="7789461" cy="27025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E7D28D-E461-09C8-D192-730730EC5804}"/>
              </a:ext>
            </a:extLst>
          </p:cNvPr>
          <p:cNvSpPr txBox="1"/>
          <p:nvPr/>
        </p:nvSpPr>
        <p:spPr>
          <a:xfrm>
            <a:off x="648268" y="736979"/>
            <a:ext cx="3151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Raleway" pitchFamily="2" charset="0"/>
              </a:rPr>
              <a:t>BERT input embeddings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941F0BA-13A1-A7B4-1C3C-928FB3A3C73A}"/>
              </a:ext>
            </a:extLst>
          </p:cNvPr>
          <p:cNvSpPr/>
          <p:nvPr/>
        </p:nvSpPr>
        <p:spPr>
          <a:xfrm>
            <a:off x="4802172" y="1276065"/>
            <a:ext cx="1005840" cy="245660"/>
          </a:xfrm>
          <a:prstGeom prst="roundRect">
            <a:avLst/>
          </a:prstGeom>
          <a:solidFill>
            <a:srgbClr val="0A63E6"/>
          </a:solidFill>
          <a:ln>
            <a:solidFill>
              <a:srgbClr val="0A63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Separator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9BCBB2-8324-ECB1-FBE8-522C39FAB260}"/>
              </a:ext>
            </a:extLst>
          </p:cNvPr>
          <p:cNvCxnSpPr>
            <a:cxnSpLocks/>
          </p:cNvCxnSpPr>
          <p:nvPr/>
        </p:nvCxnSpPr>
        <p:spPr>
          <a:xfrm>
            <a:off x="5295329" y="1521724"/>
            <a:ext cx="68241" cy="416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830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59CD74-AEC1-C174-BCCD-EE8E14316994}"/>
              </a:ext>
            </a:extLst>
          </p:cNvPr>
          <p:cNvSpPr txBox="1"/>
          <p:nvPr/>
        </p:nvSpPr>
        <p:spPr>
          <a:xfrm>
            <a:off x="764275" y="661916"/>
            <a:ext cx="4341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Raleway" pitchFamily="2" charset="0"/>
              </a:rPr>
              <a:t>Four type of BERT model we used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FD19FE-6317-5DE8-0ED2-26301A6C494E}"/>
              </a:ext>
            </a:extLst>
          </p:cNvPr>
          <p:cNvSpPr/>
          <p:nvPr/>
        </p:nvSpPr>
        <p:spPr>
          <a:xfrm>
            <a:off x="136479" y="1268329"/>
            <a:ext cx="511790" cy="484496"/>
          </a:xfrm>
          <a:prstGeom prst="ellipse">
            <a:avLst/>
          </a:prstGeom>
          <a:solidFill>
            <a:srgbClr val="0A63E6"/>
          </a:solidFill>
          <a:ln>
            <a:solidFill>
              <a:srgbClr val="0A63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Raleway" pitchFamily="2" charset="0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5CA14-0CF8-73BB-795A-B912774F76D3}"/>
              </a:ext>
            </a:extLst>
          </p:cNvPr>
          <p:cNvSpPr txBox="1"/>
          <p:nvPr/>
        </p:nvSpPr>
        <p:spPr>
          <a:xfrm>
            <a:off x="873457" y="1325911"/>
            <a:ext cx="124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latin typeface="Raleway" pitchFamily="2" charset="0"/>
              </a:rPr>
              <a:t>RoBERTa</a:t>
            </a:r>
            <a:endParaRPr lang="en-US" sz="1800" b="1" dirty="0">
              <a:latin typeface="Raleway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902FA-4186-4A11-2D67-10D89E1A5905}"/>
              </a:ext>
            </a:extLst>
          </p:cNvPr>
          <p:cNvSpPr txBox="1"/>
          <p:nvPr/>
        </p:nvSpPr>
        <p:spPr>
          <a:xfrm>
            <a:off x="1064525" y="225870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97DEA-3B8C-7D10-1330-86B103FB6285}"/>
              </a:ext>
            </a:extLst>
          </p:cNvPr>
          <p:cNvSpPr txBox="1"/>
          <p:nvPr/>
        </p:nvSpPr>
        <p:spPr>
          <a:xfrm>
            <a:off x="533528" y="2016710"/>
            <a:ext cx="45720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125 million parameters in Base model &amp; large model has 355 million.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outperforms BERT on benchmark tasks and Optimized pretraining process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Dynamically changing the masking pattern in training samples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High performance on tasks like GLUE, </a:t>
            </a:r>
            <a:r>
              <a:rPr lang="en-US" dirty="0" err="1"/>
              <a:t>SQuAD</a:t>
            </a:r>
            <a:r>
              <a:rPr lang="en-US" dirty="0"/>
              <a:t>, and RACE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E4FCD8-2575-7889-B84E-D6887ED48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777" y="1904418"/>
            <a:ext cx="3442670" cy="216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06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1B447B-BE62-8319-5140-9E0E14939FD7}"/>
              </a:ext>
            </a:extLst>
          </p:cNvPr>
          <p:cNvSpPr txBox="1"/>
          <p:nvPr/>
        </p:nvSpPr>
        <p:spPr>
          <a:xfrm>
            <a:off x="764275" y="661916"/>
            <a:ext cx="4341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Raleway" pitchFamily="2" charset="0"/>
              </a:rPr>
              <a:t>Four type of BERT model we used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9E38AC-3F3D-F7D0-2319-862E3212DE89}"/>
              </a:ext>
            </a:extLst>
          </p:cNvPr>
          <p:cNvSpPr/>
          <p:nvPr/>
        </p:nvSpPr>
        <p:spPr>
          <a:xfrm>
            <a:off x="136479" y="1268329"/>
            <a:ext cx="511790" cy="484496"/>
          </a:xfrm>
          <a:prstGeom prst="ellipse">
            <a:avLst/>
          </a:prstGeom>
          <a:solidFill>
            <a:srgbClr val="0A63E6"/>
          </a:solidFill>
          <a:ln>
            <a:solidFill>
              <a:srgbClr val="0A63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Raleway" pitchFamily="2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ABCC2B-2C3B-8E4C-FCA2-EF3F0709F16E}"/>
              </a:ext>
            </a:extLst>
          </p:cNvPr>
          <p:cNvSpPr txBox="1"/>
          <p:nvPr/>
        </p:nvSpPr>
        <p:spPr>
          <a:xfrm>
            <a:off x="873456" y="1325911"/>
            <a:ext cx="269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Raleway" pitchFamily="2" charset="0"/>
              </a:rPr>
              <a:t>Multilingual BERT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64A962-1C21-1271-64DB-C614BBD93ECA}"/>
              </a:ext>
            </a:extLst>
          </p:cNvPr>
          <p:cNvSpPr txBox="1"/>
          <p:nvPr/>
        </p:nvSpPr>
        <p:spPr>
          <a:xfrm>
            <a:off x="1064525" y="225870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DB05B3-5DD9-C3CC-280F-B09C3CAF2468}"/>
              </a:ext>
            </a:extLst>
          </p:cNvPr>
          <p:cNvSpPr txBox="1"/>
          <p:nvPr/>
        </p:nvSpPr>
        <p:spPr>
          <a:xfrm>
            <a:off x="533528" y="2016710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Contains ~110 million parameters</a:t>
            </a:r>
          </a:p>
          <a:p>
            <a:endParaRPr lang="en-US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n-lt"/>
              </a:rPr>
              <a:t> Trained on Wikipedia articles from 104 languages</a:t>
            </a:r>
          </a:p>
          <a:p>
            <a:endParaRPr lang="en-US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n-lt"/>
              </a:rPr>
              <a:t>High performance on cross-lingual benchmarks (XNLI, MLQA)</a:t>
            </a:r>
          </a:p>
          <a:p>
            <a:endParaRPr lang="en-US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n-lt"/>
              </a:rPr>
              <a:t>Some challenges with languages having less training data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838B55D-7F3F-4DFE-5CBA-1CF93E6E4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094" y="1752825"/>
            <a:ext cx="3926164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25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95F8A9-D281-06A2-EBD8-F39C0C69ED16}"/>
              </a:ext>
            </a:extLst>
          </p:cNvPr>
          <p:cNvSpPr txBox="1"/>
          <p:nvPr/>
        </p:nvSpPr>
        <p:spPr>
          <a:xfrm>
            <a:off x="764275" y="661916"/>
            <a:ext cx="4341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Raleway" pitchFamily="2" charset="0"/>
              </a:rPr>
              <a:t>Four type of BERT model we used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601A2F-5186-A1E9-1360-E6FEA6D01575}"/>
              </a:ext>
            </a:extLst>
          </p:cNvPr>
          <p:cNvSpPr/>
          <p:nvPr/>
        </p:nvSpPr>
        <p:spPr>
          <a:xfrm>
            <a:off x="136479" y="1268329"/>
            <a:ext cx="511790" cy="484496"/>
          </a:xfrm>
          <a:prstGeom prst="ellipse">
            <a:avLst/>
          </a:prstGeom>
          <a:solidFill>
            <a:srgbClr val="0A63E6"/>
          </a:solidFill>
          <a:ln>
            <a:solidFill>
              <a:srgbClr val="0A63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Raleway" pitchFamily="2" charset="0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47295-A8AF-6E39-86EC-84E92844B626}"/>
              </a:ext>
            </a:extLst>
          </p:cNvPr>
          <p:cNvSpPr txBox="1"/>
          <p:nvPr/>
        </p:nvSpPr>
        <p:spPr>
          <a:xfrm>
            <a:off x="873456" y="1325911"/>
            <a:ext cx="269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latin typeface="Raleway" pitchFamily="2" charset="0"/>
              </a:rPr>
              <a:t>DistilBERT</a:t>
            </a:r>
            <a:endParaRPr lang="en-US" sz="1800" b="1" dirty="0">
              <a:latin typeface="Raleway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3A707-4AB1-373C-5EEA-F71F3F0B90EC}"/>
              </a:ext>
            </a:extLst>
          </p:cNvPr>
          <p:cNvSpPr txBox="1"/>
          <p:nvPr/>
        </p:nvSpPr>
        <p:spPr>
          <a:xfrm>
            <a:off x="1064525" y="225870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4B0C32-4920-B5F7-96BC-0A3F17984837}"/>
              </a:ext>
            </a:extLst>
          </p:cNvPr>
          <p:cNvSpPr txBox="1"/>
          <p:nvPr/>
        </p:nvSpPr>
        <p:spPr>
          <a:xfrm>
            <a:off x="533528" y="2016710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Contains  about 66 million parameters,</a:t>
            </a:r>
          </a:p>
          <a:p>
            <a:endParaRPr lang="en-US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n-lt"/>
              </a:rPr>
              <a:t> faster training and inference time due to its smaller size</a:t>
            </a:r>
          </a:p>
          <a:p>
            <a:endParaRPr lang="en-US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n-lt"/>
              </a:rPr>
              <a:t>learns from a BERT model that has already been trained</a:t>
            </a:r>
          </a:p>
          <a:p>
            <a:endParaRPr lang="en-US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n-lt"/>
              </a:rPr>
              <a:t>Performance 5% degradation from BERT</a:t>
            </a:r>
          </a:p>
          <a:p>
            <a:endParaRPr lang="en-US" dirty="0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97679D-6050-9A92-4292-DE2F7FE62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162" y="1618401"/>
            <a:ext cx="3487003" cy="264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36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31744-4C56-4D55-F591-1F1054CAFA39}"/>
              </a:ext>
            </a:extLst>
          </p:cNvPr>
          <p:cNvSpPr txBox="1"/>
          <p:nvPr/>
        </p:nvSpPr>
        <p:spPr>
          <a:xfrm>
            <a:off x="764275" y="661916"/>
            <a:ext cx="4341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Raleway" pitchFamily="2" charset="0"/>
              </a:rPr>
              <a:t>Four type of BERT model we used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2979E1-844E-6980-8E49-CDF365FDA18B}"/>
              </a:ext>
            </a:extLst>
          </p:cNvPr>
          <p:cNvSpPr/>
          <p:nvPr/>
        </p:nvSpPr>
        <p:spPr>
          <a:xfrm>
            <a:off x="136479" y="1268329"/>
            <a:ext cx="511790" cy="484496"/>
          </a:xfrm>
          <a:prstGeom prst="ellipse">
            <a:avLst/>
          </a:prstGeom>
          <a:solidFill>
            <a:srgbClr val="0A63E6"/>
          </a:solidFill>
          <a:ln>
            <a:solidFill>
              <a:srgbClr val="0A63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Raleway" pitchFamily="2" charset="0"/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1850ED-10A1-CDD3-BF52-73CD34D3A464}"/>
              </a:ext>
            </a:extLst>
          </p:cNvPr>
          <p:cNvSpPr txBox="1"/>
          <p:nvPr/>
        </p:nvSpPr>
        <p:spPr>
          <a:xfrm>
            <a:off x="873456" y="1325911"/>
            <a:ext cx="269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Raleway" pitchFamily="2" charset="0"/>
              </a:rPr>
              <a:t>Bangla 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B171F-D22E-6897-2851-76E7036FE527}"/>
              </a:ext>
            </a:extLst>
          </p:cNvPr>
          <p:cNvSpPr txBox="1"/>
          <p:nvPr/>
        </p:nvSpPr>
        <p:spPr>
          <a:xfrm>
            <a:off x="1064525" y="225870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8957EC-8D8F-175D-F008-20B6EC73604C}"/>
              </a:ext>
            </a:extLst>
          </p:cNvPr>
          <p:cNvSpPr txBox="1"/>
          <p:nvPr/>
        </p:nvSpPr>
        <p:spPr>
          <a:xfrm>
            <a:off x="533528" y="2016710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State-of-the-art model for many NLP tasks</a:t>
            </a:r>
          </a:p>
          <a:p>
            <a:endParaRPr lang="en-US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n-lt"/>
              </a:rPr>
              <a:t> Benchmarks on tasks like sentiment analysis, text classification</a:t>
            </a:r>
          </a:p>
          <a:p>
            <a:endParaRPr lang="en-US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n-lt"/>
              </a:rPr>
              <a:t>Uses the same architecture as original BERT</a:t>
            </a:r>
          </a:p>
          <a:p>
            <a:endParaRPr lang="en-US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n-lt"/>
              </a:rPr>
              <a:t>Likely performs well on Bengali language tasks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470998-EE9D-EF74-FBFD-14D0F76A6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355" y="1325911"/>
            <a:ext cx="36832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23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45DFF-B18B-40F6-0731-FA83FC4A0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701" y="2236850"/>
            <a:ext cx="7688100" cy="1664700"/>
          </a:xfrm>
        </p:spPr>
        <p:txBody>
          <a:bodyPr/>
          <a:lstStyle/>
          <a:p>
            <a:r>
              <a:rPr lang="en-US" dirty="0"/>
              <a:t>Result and discussion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44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/>
          <p:nvPr/>
        </p:nvSpPr>
        <p:spPr>
          <a:xfrm>
            <a:off x="2364650" y="3893450"/>
            <a:ext cx="1598400" cy="72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 sz="1300"/>
              <a:t>valuate The Performance with Other Models</a:t>
            </a:r>
            <a:endParaRPr sz="1300"/>
          </a:p>
        </p:txBody>
      </p:sp>
      <p:sp>
        <p:nvSpPr>
          <p:cNvPr id="123" name="Google Shape;123;p19"/>
          <p:cNvSpPr/>
          <p:nvPr/>
        </p:nvSpPr>
        <p:spPr>
          <a:xfrm>
            <a:off x="6898525" y="2692200"/>
            <a:ext cx="1472700" cy="845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Cleaned Data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4673975" y="2768550"/>
            <a:ext cx="1472700" cy="845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Dataset into Train-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test</a:t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2379975" y="2775202"/>
            <a:ext cx="1472700" cy="76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Testing The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2427500" y="1361725"/>
            <a:ext cx="1472700" cy="804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Dataset</a:t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4673975" y="1361725"/>
            <a:ext cx="1472700" cy="804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6861525" y="1361725"/>
            <a:ext cx="1472700" cy="804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 rot="10800000" flipH="1">
            <a:off x="3894525" y="1756906"/>
            <a:ext cx="762900" cy="81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6170500" y="1756900"/>
            <a:ext cx="667200" cy="81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7659750" y="2166600"/>
            <a:ext cx="81300" cy="525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6170500" y="3071300"/>
            <a:ext cx="726900" cy="813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3899875" y="3064650"/>
            <a:ext cx="726900" cy="813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3019500" y="3552350"/>
            <a:ext cx="81300" cy="341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155425" y="1937250"/>
            <a:ext cx="2146200" cy="19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>
                <a:latin typeface="Raleway"/>
                <a:ea typeface="Raleway"/>
                <a:cs typeface="Raleway"/>
                <a:sym typeface="Raleway"/>
              </a:rPr>
              <a:t>WorkFlow</a:t>
            </a:r>
            <a:endParaRPr sz="29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>
                <a:latin typeface="Raleway"/>
                <a:ea typeface="Raleway"/>
                <a:cs typeface="Raleway"/>
                <a:sym typeface="Raleway"/>
              </a:rPr>
              <a:t> 	  OF</a:t>
            </a:r>
            <a:endParaRPr sz="29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>
                <a:latin typeface="Raleway"/>
                <a:ea typeface="Raleway"/>
                <a:cs typeface="Raleway"/>
                <a:sym typeface="Raleway"/>
              </a:rPr>
              <a:t>OUR</a:t>
            </a:r>
            <a:endParaRPr sz="29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>
                <a:latin typeface="Raleway"/>
                <a:ea typeface="Raleway"/>
                <a:cs typeface="Raleway"/>
                <a:sym typeface="Raleway"/>
              </a:rPr>
              <a:t>Approach</a:t>
            </a:r>
            <a:r>
              <a:rPr lang="en" b="1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b="1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21">
            <a:extLst>
              <a:ext uri="{FF2B5EF4-FFF2-40B4-BE49-F238E27FC236}">
                <a16:creationId xmlns:a16="http://schemas.microsoft.com/office/drawing/2014/main" id="{04FB356D-3418-E5CF-60AA-9897475B18E3}"/>
              </a:ext>
            </a:extLst>
          </p:cNvPr>
          <p:cNvSpPr/>
          <p:nvPr/>
        </p:nvSpPr>
        <p:spPr>
          <a:xfrm>
            <a:off x="-859921" y="385477"/>
            <a:ext cx="4534934" cy="4534934"/>
          </a:xfrm>
          <a:prstGeom prst="ellipse">
            <a:avLst/>
          </a:prstGeom>
          <a:gradFill>
            <a:gsLst>
              <a:gs pos="0">
                <a:srgbClr val="8D95A0"/>
              </a:gs>
              <a:gs pos="100000">
                <a:srgbClr val="3A3F4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DBA1218B-2090-330B-BFE1-3BED6484F403}"/>
              </a:ext>
            </a:extLst>
          </p:cNvPr>
          <p:cNvSpPr/>
          <p:nvPr/>
        </p:nvSpPr>
        <p:spPr>
          <a:xfrm>
            <a:off x="214667" y="1890938"/>
            <a:ext cx="3168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CONTENTS</a:t>
            </a:r>
          </a:p>
        </p:txBody>
      </p:sp>
      <p:sp>
        <p:nvSpPr>
          <p:cNvPr id="4" name="椭圆 7">
            <a:extLst>
              <a:ext uri="{FF2B5EF4-FFF2-40B4-BE49-F238E27FC236}">
                <a16:creationId xmlns:a16="http://schemas.microsoft.com/office/drawing/2014/main" id="{D9CD8BCB-7B29-2609-4CB1-85E77A9AB7E8}"/>
              </a:ext>
            </a:extLst>
          </p:cNvPr>
          <p:cNvSpPr/>
          <p:nvPr/>
        </p:nvSpPr>
        <p:spPr>
          <a:xfrm>
            <a:off x="4779818" y="651396"/>
            <a:ext cx="477982" cy="477982"/>
          </a:xfrm>
          <a:prstGeom prst="ellipse">
            <a:avLst/>
          </a:prstGeom>
          <a:gradFill>
            <a:gsLst>
              <a:gs pos="0">
                <a:srgbClr val="8D95A0"/>
              </a:gs>
              <a:gs pos="100000">
                <a:srgbClr val="3A3F4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endParaRPr lang="zh-CN" alt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椭圆 8">
            <a:extLst>
              <a:ext uri="{FF2B5EF4-FFF2-40B4-BE49-F238E27FC236}">
                <a16:creationId xmlns:a16="http://schemas.microsoft.com/office/drawing/2014/main" id="{2F56EE82-AA44-DDA6-FC55-EA52ED9BB677}"/>
              </a:ext>
            </a:extLst>
          </p:cNvPr>
          <p:cNvSpPr/>
          <p:nvPr/>
        </p:nvSpPr>
        <p:spPr>
          <a:xfrm>
            <a:off x="4779818" y="1182957"/>
            <a:ext cx="477982" cy="477982"/>
          </a:xfrm>
          <a:prstGeom prst="ellipse">
            <a:avLst/>
          </a:prstGeom>
          <a:gradFill>
            <a:gsLst>
              <a:gs pos="0">
                <a:srgbClr val="8D95A0"/>
              </a:gs>
              <a:gs pos="100000">
                <a:srgbClr val="3A3F4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endParaRPr lang="zh-CN" alt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椭圆 9">
            <a:extLst>
              <a:ext uri="{FF2B5EF4-FFF2-40B4-BE49-F238E27FC236}">
                <a16:creationId xmlns:a16="http://schemas.microsoft.com/office/drawing/2014/main" id="{C693A9DC-C731-8F27-D3A4-5BFC4CAF8341}"/>
              </a:ext>
            </a:extLst>
          </p:cNvPr>
          <p:cNvSpPr/>
          <p:nvPr/>
        </p:nvSpPr>
        <p:spPr>
          <a:xfrm>
            <a:off x="4779818" y="1714518"/>
            <a:ext cx="477982" cy="477982"/>
          </a:xfrm>
          <a:prstGeom prst="ellipse">
            <a:avLst/>
          </a:prstGeom>
          <a:gradFill>
            <a:gsLst>
              <a:gs pos="0">
                <a:srgbClr val="8D95A0"/>
              </a:gs>
              <a:gs pos="100000">
                <a:srgbClr val="3A3F4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endParaRPr lang="zh-CN" alt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椭圆 10">
            <a:extLst>
              <a:ext uri="{FF2B5EF4-FFF2-40B4-BE49-F238E27FC236}">
                <a16:creationId xmlns:a16="http://schemas.microsoft.com/office/drawing/2014/main" id="{3890CF37-1397-69B8-8501-E7B20E80F26F}"/>
              </a:ext>
            </a:extLst>
          </p:cNvPr>
          <p:cNvSpPr/>
          <p:nvPr/>
        </p:nvSpPr>
        <p:spPr>
          <a:xfrm>
            <a:off x="4792240" y="2244881"/>
            <a:ext cx="477982" cy="477982"/>
          </a:xfrm>
          <a:prstGeom prst="ellipse">
            <a:avLst/>
          </a:prstGeom>
          <a:gradFill>
            <a:gsLst>
              <a:gs pos="0">
                <a:srgbClr val="8D95A0"/>
              </a:gs>
              <a:gs pos="100000">
                <a:srgbClr val="3A3F4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  <a:endParaRPr lang="zh-CN" alt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熊猫原创">
            <a:extLst>
              <a:ext uri="{FF2B5EF4-FFF2-40B4-BE49-F238E27FC236}">
                <a16:creationId xmlns:a16="http://schemas.microsoft.com/office/drawing/2014/main" id="{E72AA8D1-04EB-F905-2B0F-97359924CAFB}"/>
              </a:ext>
            </a:extLst>
          </p:cNvPr>
          <p:cNvSpPr/>
          <p:nvPr/>
        </p:nvSpPr>
        <p:spPr>
          <a:xfrm>
            <a:off x="5336955" y="1822230"/>
            <a:ext cx="1435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+mn-lt"/>
              </a:rPr>
              <a:t>Related work </a:t>
            </a:r>
          </a:p>
        </p:txBody>
      </p:sp>
      <p:sp>
        <p:nvSpPr>
          <p:cNvPr id="10" name="熊猫原创">
            <a:extLst>
              <a:ext uri="{FF2B5EF4-FFF2-40B4-BE49-F238E27FC236}">
                <a16:creationId xmlns:a16="http://schemas.microsoft.com/office/drawing/2014/main" id="{6EB68E99-6615-E9DD-0D20-818FDFFD55D2}"/>
              </a:ext>
            </a:extLst>
          </p:cNvPr>
          <p:cNvSpPr/>
          <p:nvPr/>
        </p:nvSpPr>
        <p:spPr>
          <a:xfrm>
            <a:off x="5336955" y="2314390"/>
            <a:ext cx="13997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+mn-lt"/>
              </a:rPr>
              <a:t>Methodology</a:t>
            </a:r>
            <a:endParaRPr lang="en-US" sz="16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+mn-lt"/>
            </a:endParaRPr>
          </a:p>
        </p:txBody>
      </p:sp>
      <p:sp>
        <p:nvSpPr>
          <p:cNvPr id="11" name="熊猫原创">
            <a:extLst>
              <a:ext uri="{FF2B5EF4-FFF2-40B4-BE49-F238E27FC236}">
                <a16:creationId xmlns:a16="http://schemas.microsoft.com/office/drawing/2014/main" id="{DB2DAE6F-538D-4463-C30B-3BC8FBF40AC8}"/>
              </a:ext>
            </a:extLst>
          </p:cNvPr>
          <p:cNvSpPr/>
          <p:nvPr/>
        </p:nvSpPr>
        <p:spPr>
          <a:xfrm>
            <a:off x="5390597" y="721110"/>
            <a:ext cx="13035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+mn-lt"/>
              </a:rPr>
              <a:t>Introduction</a:t>
            </a:r>
            <a:endParaRPr lang="en-US" sz="16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+mn-lt"/>
            </a:endParaRPr>
          </a:p>
        </p:txBody>
      </p:sp>
      <p:sp>
        <p:nvSpPr>
          <p:cNvPr id="12" name="椭圆 10">
            <a:extLst>
              <a:ext uri="{FF2B5EF4-FFF2-40B4-BE49-F238E27FC236}">
                <a16:creationId xmlns:a16="http://schemas.microsoft.com/office/drawing/2014/main" id="{DC55C9E9-B2FD-8CD9-117E-9FEBBE8A4F46}"/>
              </a:ext>
            </a:extLst>
          </p:cNvPr>
          <p:cNvSpPr/>
          <p:nvPr/>
        </p:nvSpPr>
        <p:spPr>
          <a:xfrm>
            <a:off x="4792240" y="2775244"/>
            <a:ext cx="477982" cy="477982"/>
          </a:xfrm>
          <a:prstGeom prst="ellipse">
            <a:avLst/>
          </a:prstGeom>
          <a:gradFill>
            <a:gsLst>
              <a:gs pos="0">
                <a:srgbClr val="8D95A0"/>
              </a:gs>
              <a:gs pos="100000">
                <a:srgbClr val="3A3F4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  <a:endParaRPr lang="zh-CN" alt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椭圆 10">
            <a:extLst>
              <a:ext uri="{FF2B5EF4-FFF2-40B4-BE49-F238E27FC236}">
                <a16:creationId xmlns:a16="http://schemas.microsoft.com/office/drawing/2014/main" id="{136FCEA1-8343-7313-A375-CA6038597790}"/>
              </a:ext>
            </a:extLst>
          </p:cNvPr>
          <p:cNvSpPr/>
          <p:nvPr/>
        </p:nvSpPr>
        <p:spPr>
          <a:xfrm>
            <a:off x="4792240" y="3305607"/>
            <a:ext cx="477982" cy="477982"/>
          </a:xfrm>
          <a:prstGeom prst="ellipse">
            <a:avLst/>
          </a:prstGeom>
          <a:gradFill>
            <a:gsLst>
              <a:gs pos="0">
                <a:srgbClr val="8D95A0"/>
              </a:gs>
              <a:gs pos="100000">
                <a:srgbClr val="3A3F4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  <a:endParaRPr lang="zh-CN" alt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椭圆 10">
            <a:extLst>
              <a:ext uri="{FF2B5EF4-FFF2-40B4-BE49-F238E27FC236}">
                <a16:creationId xmlns:a16="http://schemas.microsoft.com/office/drawing/2014/main" id="{4466A0C9-A32C-0A49-A429-ED3CFA8DFA05}"/>
              </a:ext>
            </a:extLst>
          </p:cNvPr>
          <p:cNvSpPr/>
          <p:nvPr/>
        </p:nvSpPr>
        <p:spPr>
          <a:xfrm>
            <a:off x="4792240" y="3835970"/>
            <a:ext cx="477982" cy="477982"/>
          </a:xfrm>
          <a:prstGeom prst="ellipse">
            <a:avLst/>
          </a:prstGeom>
          <a:gradFill>
            <a:gsLst>
              <a:gs pos="0">
                <a:srgbClr val="8D95A0"/>
              </a:gs>
              <a:gs pos="100000">
                <a:srgbClr val="3A3F4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  <a:endParaRPr lang="zh-CN" alt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D09529-3F80-B5A6-F681-8EE3B0909361}"/>
              </a:ext>
            </a:extLst>
          </p:cNvPr>
          <p:cNvSpPr txBox="1"/>
          <p:nvPr/>
        </p:nvSpPr>
        <p:spPr>
          <a:xfrm>
            <a:off x="5390597" y="2812104"/>
            <a:ext cx="29723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+mn-lt"/>
              </a:rPr>
              <a:t>R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+mn-lt"/>
              </a:rPr>
              <a:t>esult and discussion</a:t>
            </a:r>
            <a:endParaRPr lang="en-US" sz="16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EDB400-EB94-4BE0-7964-01D7FAC51E7F}"/>
              </a:ext>
            </a:extLst>
          </p:cNvPr>
          <p:cNvSpPr txBox="1"/>
          <p:nvPr/>
        </p:nvSpPr>
        <p:spPr>
          <a:xfrm>
            <a:off x="5336955" y="3395031"/>
            <a:ext cx="22484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+mn-lt"/>
              </a:rPr>
              <a:t>Comparative 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BCAC14-103F-53B5-CE3A-63A435FAC3F1}"/>
              </a:ext>
            </a:extLst>
          </p:cNvPr>
          <p:cNvSpPr txBox="1"/>
          <p:nvPr/>
        </p:nvSpPr>
        <p:spPr>
          <a:xfrm>
            <a:off x="5322725" y="3905684"/>
            <a:ext cx="24643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+mn-lt"/>
              </a:rPr>
              <a:t>Future work &amp; conclusion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120BDA-E2F8-A5D4-F009-5E7F4E2D83C4}"/>
              </a:ext>
            </a:extLst>
          </p:cNvPr>
          <p:cNvSpPr txBox="1"/>
          <p:nvPr/>
        </p:nvSpPr>
        <p:spPr>
          <a:xfrm>
            <a:off x="5390597" y="1299752"/>
            <a:ext cx="1058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Objective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B0523F-8228-7CDA-89C5-59EEBAEB3C55}"/>
              </a:ext>
            </a:extLst>
          </p:cNvPr>
          <p:cNvSpPr txBox="1"/>
          <p:nvPr/>
        </p:nvSpPr>
        <p:spPr>
          <a:xfrm>
            <a:off x="273653" y="126815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aleway" pitchFamily="2" charset="0"/>
              </a:rPr>
              <a:t>Details of workflow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67F895-5604-958A-7254-398E4F1E9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92" y="645230"/>
            <a:ext cx="8562615" cy="437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76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53169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Text Preprocessing</a:t>
            </a:r>
            <a:endParaRPr sz="5200"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1"/>
          </p:nvPr>
        </p:nvSpPr>
        <p:spPr>
          <a:xfrm>
            <a:off x="552025" y="1990800"/>
            <a:ext cx="4347300" cy="27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❖"/>
            </a:pPr>
            <a:r>
              <a:rPr lang="en" dirty="0">
                <a:solidFill>
                  <a:schemeClr val="dk2"/>
                </a:solidFill>
              </a:rPr>
              <a:t> Before inputting the data into model, we do</a:t>
            </a:r>
            <a:endParaRPr dirty="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some initial preprocessing.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❖"/>
            </a:pPr>
            <a:r>
              <a:rPr lang="en" dirty="0">
                <a:solidFill>
                  <a:schemeClr val="dk2"/>
                </a:solidFill>
              </a:rPr>
              <a:t> We use the Tokenization method to tokenize</a:t>
            </a:r>
            <a:endParaRPr dirty="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(transform the data into numbers) the data.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❖"/>
            </a:pPr>
            <a:r>
              <a:rPr lang="en" dirty="0">
                <a:solidFill>
                  <a:schemeClr val="dk2"/>
                </a:solidFill>
              </a:rPr>
              <a:t> Then we convert the tokens into sequence,</a:t>
            </a:r>
            <a:endParaRPr dirty="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similar to the given text.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❖"/>
            </a:pPr>
            <a:r>
              <a:rPr lang="en" dirty="0">
                <a:solidFill>
                  <a:schemeClr val="dk2"/>
                </a:solidFill>
              </a:rPr>
              <a:t>Then we do padding in the sequence for better understanding of the model.</a:t>
            </a:r>
            <a:endParaRPr dirty="0"/>
          </a:p>
        </p:txBody>
      </p:sp>
      <p:sp>
        <p:nvSpPr>
          <p:cNvPr id="148" name="Google Shape;148;p21"/>
          <p:cNvSpPr/>
          <p:nvPr/>
        </p:nvSpPr>
        <p:spPr>
          <a:xfrm>
            <a:off x="6261000" y="1021300"/>
            <a:ext cx="2242500" cy="8733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Bangla Text from Dataset</a:t>
            </a:r>
            <a:endParaRPr dirty="0"/>
          </a:p>
        </p:txBody>
      </p:sp>
      <p:sp>
        <p:nvSpPr>
          <p:cNvPr id="149" name="Google Shape;149;p21"/>
          <p:cNvSpPr/>
          <p:nvPr/>
        </p:nvSpPr>
        <p:spPr>
          <a:xfrm>
            <a:off x="6261000" y="3444100"/>
            <a:ext cx="2242500" cy="8733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Padding the sentence</a:t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6261000" y="2192450"/>
            <a:ext cx="2242500" cy="8733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Tokenization and converting to sequence</a:t>
            </a:r>
            <a:endParaRPr dirty="0"/>
          </a:p>
        </p:txBody>
      </p:sp>
      <p:sp>
        <p:nvSpPr>
          <p:cNvPr id="151" name="Google Shape;151;p21"/>
          <p:cNvSpPr txBox="1"/>
          <p:nvPr/>
        </p:nvSpPr>
        <p:spPr>
          <a:xfrm>
            <a:off x="6374824" y="4615250"/>
            <a:ext cx="2468825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Figure: Text Preprocessing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CA6AEFB-816D-E8BD-F760-86FB0A24025D}"/>
              </a:ext>
            </a:extLst>
          </p:cNvPr>
          <p:cNvCxnSpPr>
            <a:cxnSpLocks/>
            <a:stCxn id="148" idx="2"/>
            <a:endCxn id="150" idx="0"/>
          </p:cNvCxnSpPr>
          <p:nvPr/>
        </p:nvCxnSpPr>
        <p:spPr>
          <a:xfrm>
            <a:off x="7382250" y="1894600"/>
            <a:ext cx="0" cy="29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366DFA-2FDC-E5B5-3DAF-E8C498ED8311}"/>
              </a:ext>
            </a:extLst>
          </p:cNvPr>
          <p:cNvCxnSpPr>
            <a:stCxn id="150" idx="2"/>
            <a:endCxn id="149" idx="0"/>
          </p:cNvCxnSpPr>
          <p:nvPr/>
        </p:nvCxnSpPr>
        <p:spPr>
          <a:xfrm>
            <a:off x="7382250" y="3065750"/>
            <a:ext cx="0" cy="37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ctrTitle"/>
          </p:nvPr>
        </p:nvSpPr>
        <p:spPr>
          <a:xfrm>
            <a:off x="462472" y="474794"/>
            <a:ext cx="76881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HyperParameters</a:t>
            </a:r>
            <a:endParaRPr sz="5600" dirty="0"/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727950" y="1346400"/>
            <a:ext cx="7688100" cy="3322306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dirty="0">
                <a:solidFill>
                  <a:schemeClr val="dk2"/>
                </a:solidFill>
              </a:rPr>
              <a:t>Primary Goal: To have lower number of parameters with a higher accuracy and F1-Score, which are two of the measurement metrics available for this task. (Higher the value, the better.)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dirty="0">
                <a:solidFill>
                  <a:schemeClr val="dk2"/>
                </a:solidFill>
              </a:rPr>
              <a:t> Input: Processed Data from the dataset.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endParaRPr lang="en" dirty="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dirty="0">
                <a:solidFill>
                  <a:schemeClr val="dk2"/>
                </a:solidFill>
              </a:rPr>
              <a:t>We reduced the tensor size from 512 to 64 to reduce computation time.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dirty="0">
                <a:solidFill>
                  <a:schemeClr val="dk2"/>
                </a:solidFill>
              </a:rPr>
              <a:t>Number of Layer-12(roBERTa)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endParaRPr lang="en" dirty="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US" dirty="0">
                <a:solidFill>
                  <a:schemeClr val="dk2"/>
                </a:solidFill>
              </a:rPr>
              <a:t>Optimizer- </a:t>
            </a:r>
            <a:r>
              <a:rPr lang="en-US" dirty="0" err="1">
                <a:solidFill>
                  <a:schemeClr val="dk2"/>
                </a:solidFill>
              </a:rPr>
              <a:t>AdamW</a:t>
            </a:r>
            <a:r>
              <a:rPr lang="en-US" dirty="0">
                <a:solidFill>
                  <a:schemeClr val="dk2"/>
                </a:solidFill>
              </a:rPr>
              <a:t>, Learning rate- 2e-5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endParaRPr lang="en-US" dirty="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US" dirty="0">
                <a:solidFill>
                  <a:schemeClr val="dk2"/>
                </a:solidFill>
              </a:rPr>
              <a:t>Number of Epoch-20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ctrTitle"/>
          </p:nvPr>
        </p:nvSpPr>
        <p:spPr>
          <a:xfrm>
            <a:off x="726450" y="566450"/>
            <a:ext cx="7688100" cy="7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dirty="0">
                <a:latin typeface="Raleway ExtraBold"/>
                <a:ea typeface="Raleway ExtraBold"/>
                <a:cs typeface="Raleway ExtraBold"/>
                <a:sym typeface="Raleway ExtraBold"/>
              </a:rPr>
              <a:t>Dataset(UBMEC)</a:t>
            </a:r>
            <a:endParaRPr sz="3400" b="0" dirty="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1"/>
          </p:nvPr>
        </p:nvSpPr>
        <p:spPr>
          <a:xfrm>
            <a:off x="367200" y="1458950"/>
            <a:ext cx="4046400" cy="337945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indent="-314960">
              <a:buClr>
                <a:schemeClr val="dk2"/>
              </a:buClr>
              <a:buSzPct val="100000"/>
              <a:buFont typeface="Lato"/>
              <a:buChar char="●"/>
            </a:pPr>
            <a:r>
              <a:rPr lang="en-US" dirty="0">
                <a:solidFill>
                  <a:schemeClr val="dk2"/>
                </a:solidFill>
              </a:rPr>
              <a:t> Introduced by: 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Md S. U. Sourav et al.[2]</a:t>
            </a:r>
          </a:p>
          <a:p>
            <a:pPr marL="14224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-US" dirty="0">
                <a:solidFill>
                  <a:schemeClr val="dk2"/>
                </a:solidFill>
              </a:rPr>
              <a:t>      [</a:t>
            </a:r>
            <a:r>
              <a:rPr lang="en-US" dirty="0">
                <a:solidFill>
                  <a:schemeClr val="dk2"/>
                </a:solidFill>
                <a:hlinkClick r:id="rId3"/>
              </a:rPr>
              <a:t>Dataset Link</a:t>
            </a:r>
            <a:r>
              <a:rPr lang="en-US" dirty="0">
                <a:solidFill>
                  <a:schemeClr val="dk2"/>
                </a:solidFill>
              </a:rPr>
              <a:t>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dirty="0">
                <a:solidFill>
                  <a:schemeClr val="dk2"/>
                </a:solidFill>
              </a:rPr>
              <a:t> The dataset labels Bangali sentences based on Ekman’s 6 emotion class.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dirty="0">
                <a:solidFill>
                  <a:schemeClr val="dk2"/>
                </a:solidFill>
              </a:rPr>
              <a:t> Lebeled classes are: joy, sadness, surprise, fear, disgust, anger</a:t>
            </a:r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endParaRPr lang="en-US" dirty="0">
              <a:solidFill>
                <a:schemeClr val="dk2"/>
              </a:solidFill>
            </a:endParaRPr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US" dirty="0">
                <a:solidFill>
                  <a:schemeClr val="dk2"/>
                </a:solidFill>
              </a:rPr>
              <a:t>This data set is not balanced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dirty="0">
                <a:solidFill>
                  <a:schemeClr val="dk2"/>
                </a:solidFill>
              </a:rPr>
              <a:t> Total Data: </a:t>
            </a:r>
            <a:r>
              <a:rPr lang="en-US" sz="1600" b="1" u="none" strike="noStrike" kern="100" dirty="0">
                <a:solidFill>
                  <a:srgbClr val="191919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13436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A3E2ED-B259-7CA5-CDF5-4DFC1CE6A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00" y="1458950"/>
            <a:ext cx="4363200" cy="337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ctrTitle"/>
          </p:nvPr>
        </p:nvSpPr>
        <p:spPr>
          <a:xfrm>
            <a:off x="726450" y="566450"/>
            <a:ext cx="7688100" cy="7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dirty="0">
                <a:latin typeface="Raleway ExtraBold"/>
                <a:ea typeface="Raleway ExtraBold"/>
                <a:cs typeface="Raleway ExtraBold"/>
                <a:sym typeface="Raleway ExtraBold"/>
              </a:rPr>
              <a:t>Dataset(Combined)</a:t>
            </a:r>
            <a:endParaRPr sz="3400" b="0" dirty="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1"/>
          </p:nvPr>
        </p:nvSpPr>
        <p:spPr>
          <a:xfrm>
            <a:off x="278550" y="1375200"/>
            <a:ext cx="4291950" cy="3441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chemeClr val="dk2"/>
              </a:solidFill>
            </a:endParaRPr>
          </a:p>
          <a:p>
            <a:pPr indent="-314960">
              <a:buClr>
                <a:schemeClr val="dk2"/>
              </a:buClr>
              <a:buSzPct val="100000"/>
              <a:buFont typeface="Lato"/>
              <a:buChar char="●"/>
            </a:pPr>
            <a:r>
              <a:rPr lang="en-US" dirty="0">
                <a:solidFill>
                  <a:schemeClr val="dk2"/>
                </a:solidFill>
              </a:rPr>
              <a:t>It combines the dataset of 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Md S. U. Sourav et al.[2] and Kaggle dataset[7]</a:t>
            </a:r>
          </a:p>
          <a:p>
            <a:pPr marL="142240" indent="0">
              <a:buClr>
                <a:schemeClr val="dk2"/>
              </a:buClr>
              <a:buSzPct val="100000"/>
            </a:pP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[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Dataset Link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dk2"/>
              </a:solidFill>
            </a:endParaRPr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US" dirty="0">
                <a:solidFill>
                  <a:schemeClr val="dk2"/>
                </a:solidFill>
              </a:rPr>
              <a:t> The dataset labels </a:t>
            </a:r>
            <a:r>
              <a:rPr lang="en-US" dirty="0" err="1">
                <a:solidFill>
                  <a:schemeClr val="dk2"/>
                </a:solidFill>
              </a:rPr>
              <a:t>Bangali</a:t>
            </a:r>
            <a:r>
              <a:rPr lang="en-US" dirty="0">
                <a:solidFill>
                  <a:schemeClr val="dk2"/>
                </a:solidFill>
              </a:rPr>
              <a:t> sentences based on Ekman’s 6 emotion class.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dirty="0">
                <a:solidFill>
                  <a:schemeClr val="dk2"/>
                </a:solidFill>
              </a:rPr>
              <a:t> Lebeled classes are: joy, sadness, surprise, fear, disgust, anger</a:t>
            </a:r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endParaRPr lang="en-US" dirty="0">
              <a:solidFill>
                <a:schemeClr val="dk2"/>
              </a:solidFill>
            </a:endParaRPr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US" dirty="0">
                <a:solidFill>
                  <a:schemeClr val="dk2"/>
                </a:solidFill>
              </a:rPr>
              <a:t>This data set is not balanced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dirty="0">
                <a:solidFill>
                  <a:schemeClr val="dk2"/>
                </a:solidFill>
              </a:rPr>
              <a:t> Total Data: </a:t>
            </a:r>
            <a:r>
              <a:rPr lang="en-US" sz="1600" b="1" u="none" strike="noStrike" kern="100" dirty="0">
                <a:solidFill>
                  <a:srgbClr val="191919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19203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E74B8B-C81B-0D4D-B05E-1C82C4609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500" y="1375200"/>
            <a:ext cx="4415100" cy="34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488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ctrTitle"/>
          </p:nvPr>
        </p:nvSpPr>
        <p:spPr>
          <a:xfrm>
            <a:off x="726450" y="566450"/>
            <a:ext cx="7688100" cy="7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dirty="0">
                <a:latin typeface="Raleway ExtraBold"/>
                <a:ea typeface="Raleway ExtraBold"/>
                <a:cs typeface="Raleway ExtraBold"/>
                <a:sym typeface="Raleway ExtraBold"/>
              </a:rPr>
              <a:t>Dataset(Balanced)</a:t>
            </a:r>
            <a:endParaRPr sz="3400" b="0" dirty="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1"/>
          </p:nvPr>
        </p:nvSpPr>
        <p:spPr>
          <a:xfrm>
            <a:off x="278550" y="1375200"/>
            <a:ext cx="4291950" cy="3441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dk2"/>
              </a:solidFill>
            </a:endParaRPr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US" dirty="0">
                <a:solidFill>
                  <a:schemeClr val="dk2"/>
                </a:solidFill>
              </a:rPr>
              <a:t>To create a balanced dataset, the test and train dataset was created manually from the combined dataset.[</a:t>
            </a:r>
            <a:r>
              <a:rPr lang="en-US" dirty="0">
                <a:solidFill>
                  <a:schemeClr val="dk2"/>
                </a:solidFill>
                <a:hlinkClick r:id="rId3"/>
              </a:rPr>
              <a:t>Trainset</a:t>
            </a:r>
            <a:r>
              <a:rPr lang="en-US" dirty="0">
                <a:solidFill>
                  <a:schemeClr val="dk2"/>
                </a:solidFill>
              </a:rPr>
              <a:t>, </a:t>
            </a:r>
            <a:r>
              <a:rPr lang="en-US" dirty="0" err="1">
                <a:solidFill>
                  <a:schemeClr val="dk2"/>
                </a:solidFill>
                <a:hlinkClick r:id="rId4"/>
              </a:rPr>
              <a:t>Testset</a:t>
            </a:r>
            <a:r>
              <a:rPr lang="en-US" dirty="0">
                <a:solidFill>
                  <a:schemeClr val="dk2"/>
                </a:solidFill>
              </a:rPr>
              <a:t>]</a:t>
            </a:r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US" dirty="0">
                <a:solidFill>
                  <a:schemeClr val="dk2"/>
                </a:solidFill>
              </a:rPr>
              <a:t>After randomly picking 20% of data from the primary dataset, we moved back the excess data of the majority classes to the training dataset to match the number of minority class.</a:t>
            </a:r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dirty="0">
                <a:solidFill>
                  <a:schemeClr val="dk2"/>
                </a:solidFill>
              </a:rPr>
              <a:t>In the training dataset, we matched the class with the highest data by adding duplicate data of the low-class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dirty="0">
                <a:solidFill>
                  <a:schemeClr val="dk2"/>
                </a:solidFill>
              </a:rPr>
              <a:t> Total Data: Train-</a:t>
            </a:r>
            <a:r>
              <a:rPr lang="en-US" kern="100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Times New Roman" panose="02020603050405020304" pitchFamily="18" charset="0"/>
              </a:rPr>
              <a:t>24654</a:t>
            </a:r>
            <a:r>
              <a:rPr lang="en-US" sz="1600" u="none" strike="noStrike" kern="100" dirty="0">
                <a:solidFill>
                  <a:srgbClr val="191919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Test- 2382</a:t>
            </a:r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116FDE4A-5807-D9C9-AF18-3C64161B5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682" y="3061125"/>
            <a:ext cx="4075950" cy="175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255CFDD-079E-45B9-4B5D-DECB15D53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500" y="1375200"/>
            <a:ext cx="4050132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839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ctrTitle"/>
          </p:nvPr>
        </p:nvSpPr>
        <p:spPr>
          <a:xfrm>
            <a:off x="669380" y="578506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32142"/>
              <a:buNone/>
            </a:pPr>
            <a:r>
              <a:rPr lang="en" sz="3080" dirty="0"/>
              <a:t>Results Comparision</a:t>
            </a:r>
            <a:endParaRPr sz="308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6B5799-DA57-B264-AC10-B3AAFA42F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945030"/>
              </p:ext>
            </p:extLst>
          </p:nvPr>
        </p:nvGraphicFramePr>
        <p:xfrm>
          <a:off x="381239" y="1724273"/>
          <a:ext cx="8255501" cy="3112316"/>
        </p:xfrm>
        <a:graphic>
          <a:graphicData uri="http://schemas.openxmlformats.org/drawingml/2006/table">
            <a:tbl>
              <a:tblPr firstRow="1" firstCol="1" bandRow="1"/>
              <a:tblGrid>
                <a:gridCol w="1529906">
                  <a:extLst>
                    <a:ext uri="{9D8B030D-6E8A-4147-A177-3AD203B41FA5}">
                      <a16:colId xmlns:a16="http://schemas.microsoft.com/office/drawing/2014/main" val="3538045043"/>
                    </a:ext>
                  </a:extLst>
                </a:gridCol>
                <a:gridCol w="841448">
                  <a:extLst>
                    <a:ext uri="{9D8B030D-6E8A-4147-A177-3AD203B41FA5}">
                      <a16:colId xmlns:a16="http://schemas.microsoft.com/office/drawing/2014/main" val="486931594"/>
                    </a:ext>
                  </a:extLst>
                </a:gridCol>
                <a:gridCol w="611963">
                  <a:extLst>
                    <a:ext uri="{9D8B030D-6E8A-4147-A177-3AD203B41FA5}">
                      <a16:colId xmlns:a16="http://schemas.microsoft.com/office/drawing/2014/main" val="2194831988"/>
                    </a:ext>
                  </a:extLst>
                </a:gridCol>
                <a:gridCol w="801454">
                  <a:extLst>
                    <a:ext uri="{9D8B030D-6E8A-4147-A177-3AD203B41FA5}">
                      <a16:colId xmlns:a16="http://schemas.microsoft.com/office/drawing/2014/main" val="1870672909"/>
                    </a:ext>
                  </a:extLst>
                </a:gridCol>
                <a:gridCol w="764954">
                  <a:extLst>
                    <a:ext uri="{9D8B030D-6E8A-4147-A177-3AD203B41FA5}">
                      <a16:colId xmlns:a16="http://schemas.microsoft.com/office/drawing/2014/main" val="1822507966"/>
                    </a:ext>
                  </a:extLst>
                </a:gridCol>
                <a:gridCol w="1056020">
                  <a:extLst>
                    <a:ext uri="{9D8B030D-6E8A-4147-A177-3AD203B41FA5}">
                      <a16:colId xmlns:a16="http://schemas.microsoft.com/office/drawing/2014/main" val="4072059765"/>
                    </a:ext>
                  </a:extLst>
                </a:gridCol>
                <a:gridCol w="954446">
                  <a:extLst>
                    <a:ext uri="{9D8B030D-6E8A-4147-A177-3AD203B41FA5}">
                      <a16:colId xmlns:a16="http://schemas.microsoft.com/office/drawing/2014/main" val="4087877074"/>
                    </a:ext>
                  </a:extLst>
                </a:gridCol>
                <a:gridCol w="680794">
                  <a:extLst>
                    <a:ext uri="{9D8B030D-6E8A-4147-A177-3AD203B41FA5}">
                      <a16:colId xmlns:a16="http://schemas.microsoft.com/office/drawing/2014/main" val="2425797867"/>
                    </a:ext>
                  </a:extLst>
                </a:gridCol>
                <a:gridCol w="1014516">
                  <a:extLst>
                    <a:ext uri="{9D8B030D-6E8A-4147-A177-3AD203B41FA5}">
                      <a16:colId xmlns:a16="http://schemas.microsoft.com/office/drawing/2014/main" val="1797137874"/>
                    </a:ext>
                  </a:extLst>
                </a:gridCol>
              </a:tblGrid>
              <a:tr h="29308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u="none" strike="noStrike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u="none" strike="noStrike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Model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u="none" strike="noStrike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u="none" strike="noStrike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Accuracy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50800" marR="5143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u="none" strike="noStrike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50800" marR="5143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Loss rate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macro avg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127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weighted avg 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202634"/>
                  </a:ext>
                </a:extLst>
              </a:tr>
              <a:tr h="6057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425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8255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precision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25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350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u="none" strike="noStrike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0350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recall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u="none" strike="noStrike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f1- score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u="sng" strike="noStrike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25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precision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25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350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u="none" strike="noStrike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0350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recall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u="none" strike="noStrike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f1- score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023378"/>
                  </a:ext>
                </a:extLst>
              </a:tr>
              <a:tr h="390445">
                <a:tc>
                  <a:txBody>
                    <a:bodyPr/>
                    <a:lstStyle/>
                    <a:p>
                      <a:pPr marL="0" marR="63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Roberta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25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19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38.39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01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1.95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35.63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34.81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34.90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37.26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38.39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652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37.50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107480"/>
                  </a:ext>
                </a:extLst>
              </a:tr>
              <a:tr h="504733">
                <a:tc>
                  <a:txBody>
                    <a:bodyPr/>
                    <a:lstStyle/>
                    <a:p>
                      <a:pPr marL="0" marR="63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mBERT</a:t>
                      </a: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19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50.41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01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2.43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636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47.62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2159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47.19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47.16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50.12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636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50.41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2159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652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50.08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404683"/>
                  </a:ext>
                </a:extLst>
              </a:tr>
              <a:tr h="440327">
                <a:tc>
                  <a:txBody>
                    <a:bodyPr/>
                    <a:lstStyle/>
                    <a:p>
                      <a:pPr marL="0" marR="127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distilBERT</a:t>
                      </a: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19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44.31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01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1.57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42.18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42.63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42.06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43.53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44.31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652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43.64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79540"/>
                  </a:ext>
                </a:extLst>
              </a:tr>
              <a:tr h="439012">
                <a:tc>
                  <a:txBody>
                    <a:bodyPr/>
                    <a:lstStyle/>
                    <a:p>
                      <a:pPr marL="13017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BanglaBERT</a:t>
                      </a: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19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53.64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01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2.63 </a:t>
                      </a:r>
                      <a:endParaRPr lang="en-US" sz="1400" b="0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51.03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50.99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50.85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53.33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53.65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652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53.35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914398"/>
                  </a:ext>
                </a:extLst>
              </a:tr>
              <a:tr h="439012">
                <a:tc>
                  <a:txBody>
                    <a:bodyPr/>
                    <a:lstStyle/>
                    <a:p>
                      <a:pPr marL="10541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mBERT</a:t>
                      </a: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b="0" u="none" strike="noStrike" kern="10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Previ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127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ous</a:t>
                      </a: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19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43.35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01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1.45</a:t>
                      </a: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43.35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8014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233AAC-E13E-1763-E9F7-B0279C48F84A}"/>
              </a:ext>
            </a:extLst>
          </p:cNvPr>
          <p:cNvSpPr txBox="1"/>
          <p:nvPr/>
        </p:nvSpPr>
        <p:spPr>
          <a:xfrm>
            <a:off x="1221814" y="1352089"/>
            <a:ext cx="6040884" cy="538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127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UBMEC_</a:t>
            </a:r>
            <a:r>
              <a:rPr lang="en-US" sz="1400" b="1" u="none" strike="noStrike" kern="100" dirty="0" err="1">
                <a:solidFill>
                  <a:srgbClr val="191919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Dataset</a:t>
            </a:r>
            <a:r>
              <a:rPr lang="en-US" sz="1400" b="1" u="none" strike="noStrike" kern="100" dirty="0">
                <a:solidFill>
                  <a:srgbClr val="191919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 (13436, 2)</a:t>
            </a:r>
            <a:r>
              <a:rPr lang="en-US" sz="14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sz="1600" b="1" u="sng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ctrTitle"/>
          </p:nvPr>
        </p:nvSpPr>
        <p:spPr>
          <a:xfrm>
            <a:off x="669380" y="578506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32142"/>
              <a:buNone/>
            </a:pPr>
            <a:r>
              <a:rPr lang="en" sz="3080" dirty="0"/>
              <a:t>Results Comparision</a:t>
            </a:r>
            <a:endParaRPr sz="308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6B5799-DA57-B264-AC10-B3AAFA42F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294889"/>
              </p:ext>
            </p:extLst>
          </p:nvPr>
        </p:nvGraphicFramePr>
        <p:xfrm>
          <a:off x="361667" y="1712794"/>
          <a:ext cx="8275074" cy="3123795"/>
        </p:xfrm>
        <a:graphic>
          <a:graphicData uri="http://schemas.openxmlformats.org/drawingml/2006/table">
            <a:tbl>
              <a:tblPr firstRow="1" firstCol="1" bandRow="1"/>
              <a:tblGrid>
                <a:gridCol w="1533533">
                  <a:extLst>
                    <a:ext uri="{9D8B030D-6E8A-4147-A177-3AD203B41FA5}">
                      <a16:colId xmlns:a16="http://schemas.microsoft.com/office/drawing/2014/main" val="3538045043"/>
                    </a:ext>
                  </a:extLst>
                </a:gridCol>
                <a:gridCol w="843443">
                  <a:extLst>
                    <a:ext uri="{9D8B030D-6E8A-4147-A177-3AD203B41FA5}">
                      <a16:colId xmlns:a16="http://schemas.microsoft.com/office/drawing/2014/main" val="486931594"/>
                    </a:ext>
                  </a:extLst>
                </a:gridCol>
                <a:gridCol w="613414">
                  <a:extLst>
                    <a:ext uri="{9D8B030D-6E8A-4147-A177-3AD203B41FA5}">
                      <a16:colId xmlns:a16="http://schemas.microsoft.com/office/drawing/2014/main" val="2194831988"/>
                    </a:ext>
                  </a:extLst>
                </a:gridCol>
                <a:gridCol w="803354">
                  <a:extLst>
                    <a:ext uri="{9D8B030D-6E8A-4147-A177-3AD203B41FA5}">
                      <a16:colId xmlns:a16="http://schemas.microsoft.com/office/drawing/2014/main" val="1870672909"/>
                    </a:ext>
                  </a:extLst>
                </a:gridCol>
                <a:gridCol w="766768">
                  <a:extLst>
                    <a:ext uri="{9D8B030D-6E8A-4147-A177-3AD203B41FA5}">
                      <a16:colId xmlns:a16="http://schemas.microsoft.com/office/drawing/2014/main" val="1822507966"/>
                    </a:ext>
                  </a:extLst>
                </a:gridCol>
                <a:gridCol w="1058524">
                  <a:extLst>
                    <a:ext uri="{9D8B030D-6E8A-4147-A177-3AD203B41FA5}">
                      <a16:colId xmlns:a16="http://schemas.microsoft.com/office/drawing/2014/main" val="4072059765"/>
                    </a:ext>
                  </a:extLst>
                </a:gridCol>
                <a:gridCol w="956709">
                  <a:extLst>
                    <a:ext uri="{9D8B030D-6E8A-4147-A177-3AD203B41FA5}">
                      <a16:colId xmlns:a16="http://schemas.microsoft.com/office/drawing/2014/main" val="4087877074"/>
                    </a:ext>
                  </a:extLst>
                </a:gridCol>
                <a:gridCol w="682408">
                  <a:extLst>
                    <a:ext uri="{9D8B030D-6E8A-4147-A177-3AD203B41FA5}">
                      <a16:colId xmlns:a16="http://schemas.microsoft.com/office/drawing/2014/main" val="2425797867"/>
                    </a:ext>
                  </a:extLst>
                </a:gridCol>
                <a:gridCol w="1016921">
                  <a:extLst>
                    <a:ext uri="{9D8B030D-6E8A-4147-A177-3AD203B41FA5}">
                      <a16:colId xmlns:a16="http://schemas.microsoft.com/office/drawing/2014/main" val="1797137874"/>
                    </a:ext>
                  </a:extLst>
                </a:gridCol>
              </a:tblGrid>
              <a:tr h="29416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u="none" strike="noStrike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u="none" strike="noStrike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Model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u="none" strike="noStrike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u="none" strike="noStrike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Accuracy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50800" marR="5143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u="none" strike="noStrike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50800" marR="5143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Loss rate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macro avg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127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weighted avg 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202634"/>
                  </a:ext>
                </a:extLst>
              </a:tr>
              <a:tr h="6079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425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825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precision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25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350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u="none" strike="noStrike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0350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recall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u="none" strike="noStrike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f1- score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u="sng" strike="noStrike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25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precision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25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350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u="none" strike="noStrike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0350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recall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u="none" strike="noStrike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f1- score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023378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 marL="0" marR="63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Roberta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25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19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55.77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01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1.13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58.72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52.18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53.60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57.67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55.77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652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55.26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107480"/>
                  </a:ext>
                </a:extLst>
              </a:tr>
              <a:tr h="506595">
                <a:tc>
                  <a:txBody>
                    <a:bodyPr/>
                    <a:lstStyle/>
                    <a:p>
                      <a:pPr marL="0" marR="63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mBERT</a:t>
                      </a: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51.52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01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2.00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50.31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49.26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49.67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51.27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51.52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652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51.30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404683"/>
                  </a:ext>
                </a:extLst>
              </a:tr>
              <a:tr h="441951">
                <a:tc>
                  <a:txBody>
                    <a:bodyPr/>
                    <a:lstStyle/>
                    <a:p>
                      <a:pPr marL="0" marR="127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distilBERT</a:t>
                      </a: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461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52.12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1.29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52.91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49.15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50.25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52.85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52.12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94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51.81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79540"/>
                  </a:ext>
                </a:extLst>
              </a:tr>
              <a:tr h="440631">
                <a:tc>
                  <a:txBody>
                    <a:bodyPr/>
                    <a:lstStyle/>
                    <a:p>
                      <a:pPr marL="13017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BanglaBERT</a:t>
                      </a: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461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48.97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2.96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47.55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46.59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46.95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48.72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48.97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94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48.73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914398"/>
                  </a:ext>
                </a:extLst>
              </a:tr>
              <a:tr h="440631">
                <a:tc>
                  <a:txBody>
                    <a:bodyPr/>
                    <a:lstStyle/>
                    <a:p>
                      <a:pPr marL="10541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mBERT</a:t>
                      </a: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b="0" u="none" strike="noStrike" kern="10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Previ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127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ous</a:t>
                      </a: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41.47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1.50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41.47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8014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233AAC-E13E-1763-E9F7-B0279C48F84A}"/>
              </a:ext>
            </a:extLst>
          </p:cNvPr>
          <p:cNvSpPr txBox="1"/>
          <p:nvPr/>
        </p:nvSpPr>
        <p:spPr>
          <a:xfrm>
            <a:off x="1301014" y="1323289"/>
            <a:ext cx="6040884" cy="538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127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kern="1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Combined</a:t>
            </a:r>
            <a:r>
              <a:rPr lang="en-US" sz="1400" b="1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_</a:t>
            </a:r>
            <a:r>
              <a:rPr lang="en-US" sz="1400" b="1" u="none" strike="noStrike" kern="100" dirty="0" err="1">
                <a:solidFill>
                  <a:srgbClr val="191919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Dataset</a:t>
            </a:r>
            <a:r>
              <a:rPr lang="en-US" sz="1400" b="1" u="none" strike="noStrike" kern="100" dirty="0">
                <a:solidFill>
                  <a:srgbClr val="191919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 (19203, 2)</a:t>
            </a:r>
            <a:r>
              <a:rPr lang="en-US" sz="14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sz="1600" b="1" u="sng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899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ctrTitle"/>
          </p:nvPr>
        </p:nvSpPr>
        <p:spPr>
          <a:xfrm>
            <a:off x="669380" y="578506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32142"/>
              <a:buNone/>
            </a:pPr>
            <a:r>
              <a:rPr lang="en" sz="3080" dirty="0"/>
              <a:t>Results Comparision</a:t>
            </a:r>
            <a:endParaRPr sz="308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6B5799-DA57-B264-AC10-B3AAFA42F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400513"/>
              </p:ext>
            </p:extLst>
          </p:nvPr>
        </p:nvGraphicFramePr>
        <p:xfrm>
          <a:off x="381239" y="1724273"/>
          <a:ext cx="8255501" cy="3112316"/>
        </p:xfrm>
        <a:graphic>
          <a:graphicData uri="http://schemas.openxmlformats.org/drawingml/2006/table">
            <a:tbl>
              <a:tblPr firstRow="1" firstCol="1" bandRow="1"/>
              <a:tblGrid>
                <a:gridCol w="1529906">
                  <a:extLst>
                    <a:ext uri="{9D8B030D-6E8A-4147-A177-3AD203B41FA5}">
                      <a16:colId xmlns:a16="http://schemas.microsoft.com/office/drawing/2014/main" val="3538045043"/>
                    </a:ext>
                  </a:extLst>
                </a:gridCol>
                <a:gridCol w="841448">
                  <a:extLst>
                    <a:ext uri="{9D8B030D-6E8A-4147-A177-3AD203B41FA5}">
                      <a16:colId xmlns:a16="http://schemas.microsoft.com/office/drawing/2014/main" val="486931594"/>
                    </a:ext>
                  </a:extLst>
                </a:gridCol>
                <a:gridCol w="611963">
                  <a:extLst>
                    <a:ext uri="{9D8B030D-6E8A-4147-A177-3AD203B41FA5}">
                      <a16:colId xmlns:a16="http://schemas.microsoft.com/office/drawing/2014/main" val="2194831988"/>
                    </a:ext>
                  </a:extLst>
                </a:gridCol>
                <a:gridCol w="801454">
                  <a:extLst>
                    <a:ext uri="{9D8B030D-6E8A-4147-A177-3AD203B41FA5}">
                      <a16:colId xmlns:a16="http://schemas.microsoft.com/office/drawing/2014/main" val="1870672909"/>
                    </a:ext>
                  </a:extLst>
                </a:gridCol>
                <a:gridCol w="764954">
                  <a:extLst>
                    <a:ext uri="{9D8B030D-6E8A-4147-A177-3AD203B41FA5}">
                      <a16:colId xmlns:a16="http://schemas.microsoft.com/office/drawing/2014/main" val="1822507966"/>
                    </a:ext>
                  </a:extLst>
                </a:gridCol>
                <a:gridCol w="1056020">
                  <a:extLst>
                    <a:ext uri="{9D8B030D-6E8A-4147-A177-3AD203B41FA5}">
                      <a16:colId xmlns:a16="http://schemas.microsoft.com/office/drawing/2014/main" val="4072059765"/>
                    </a:ext>
                  </a:extLst>
                </a:gridCol>
                <a:gridCol w="954446">
                  <a:extLst>
                    <a:ext uri="{9D8B030D-6E8A-4147-A177-3AD203B41FA5}">
                      <a16:colId xmlns:a16="http://schemas.microsoft.com/office/drawing/2014/main" val="4087877074"/>
                    </a:ext>
                  </a:extLst>
                </a:gridCol>
                <a:gridCol w="680794">
                  <a:extLst>
                    <a:ext uri="{9D8B030D-6E8A-4147-A177-3AD203B41FA5}">
                      <a16:colId xmlns:a16="http://schemas.microsoft.com/office/drawing/2014/main" val="2425797867"/>
                    </a:ext>
                  </a:extLst>
                </a:gridCol>
                <a:gridCol w="1014516">
                  <a:extLst>
                    <a:ext uri="{9D8B030D-6E8A-4147-A177-3AD203B41FA5}">
                      <a16:colId xmlns:a16="http://schemas.microsoft.com/office/drawing/2014/main" val="1797137874"/>
                    </a:ext>
                  </a:extLst>
                </a:gridCol>
              </a:tblGrid>
              <a:tr h="29308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u="none" strike="noStrike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u="none" strike="noStrike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Model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u="none" strike="noStrike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u="none" strike="noStrike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Accuracy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50800" marR="5143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u="none" strike="noStrike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50800" marR="5143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Loss rate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macro avg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127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weighted avg 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202634"/>
                  </a:ext>
                </a:extLst>
              </a:tr>
              <a:tr h="6057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425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825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precision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25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350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u="none" strike="noStrike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0350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recall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u="none" strike="noStrike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f1- score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u="sng" strike="noStrike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25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precision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25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350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u="none" strike="noStrike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0350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recall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u="none" strike="noStrike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f1- score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023378"/>
                  </a:ext>
                </a:extLst>
              </a:tr>
              <a:tr h="390445">
                <a:tc>
                  <a:txBody>
                    <a:bodyPr/>
                    <a:lstStyle/>
                    <a:p>
                      <a:pPr marL="0" marR="63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Roberta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25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19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55.12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01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1.29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57.17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55.12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55.39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55.17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55.12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652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55.39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107480"/>
                  </a:ext>
                </a:extLst>
              </a:tr>
              <a:tr h="504733">
                <a:tc>
                  <a:txBody>
                    <a:bodyPr/>
                    <a:lstStyle/>
                    <a:p>
                      <a:pPr marL="0" marR="63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mBERT</a:t>
                      </a: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51.60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01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2.81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53.25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51.60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51.50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53.25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51.60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652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51.50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404683"/>
                  </a:ext>
                </a:extLst>
              </a:tr>
              <a:tr h="440327">
                <a:tc>
                  <a:txBody>
                    <a:bodyPr/>
                    <a:lstStyle/>
                    <a:p>
                      <a:pPr marL="0" marR="127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distilBERT</a:t>
                      </a: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19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52.06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01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1.70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52.55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52.06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52.08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52.55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52.06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652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52.08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79540"/>
                  </a:ext>
                </a:extLst>
              </a:tr>
              <a:tr h="439012">
                <a:tc>
                  <a:txBody>
                    <a:bodyPr/>
                    <a:lstStyle/>
                    <a:p>
                      <a:pPr marL="13017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BanglaBERT</a:t>
                      </a: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19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47.40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01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3.60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49.21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47.40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47.28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49.21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47.40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652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47.28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914398"/>
                  </a:ext>
                </a:extLst>
              </a:tr>
              <a:tr h="439012">
                <a:tc>
                  <a:txBody>
                    <a:bodyPr/>
                    <a:lstStyle/>
                    <a:p>
                      <a:pPr marL="10541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mBERT</a:t>
                      </a: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b="0" u="none" strike="noStrike" kern="10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Previ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127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ous</a:t>
                      </a: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19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37.86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01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1.44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37.86 </a:t>
                      </a:r>
                      <a:endParaRPr lang="en-US" sz="1400" b="1" u="sng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u="sng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8014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233AAC-E13E-1763-E9F7-B0279C48F84A}"/>
              </a:ext>
            </a:extLst>
          </p:cNvPr>
          <p:cNvSpPr txBox="1"/>
          <p:nvPr/>
        </p:nvSpPr>
        <p:spPr>
          <a:xfrm>
            <a:off x="1301014" y="1323289"/>
            <a:ext cx="6040884" cy="538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127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kern="1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Balanced</a:t>
            </a:r>
            <a:r>
              <a:rPr lang="en-US" sz="1400" b="1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_</a:t>
            </a:r>
            <a:r>
              <a:rPr lang="en-US" sz="1400" b="1" u="none" strike="noStrike" kern="100" dirty="0" err="1">
                <a:solidFill>
                  <a:srgbClr val="191919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Dataset</a:t>
            </a:r>
            <a:r>
              <a:rPr lang="en-US" sz="1400" b="1" u="none" strike="noStrike" kern="100" dirty="0">
                <a:solidFill>
                  <a:srgbClr val="191919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 (19203, 2)</a:t>
            </a:r>
            <a:r>
              <a:rPr lang="en-US" sz="14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sz="1600" b="1" u="sng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51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ctrTitle"/>
          </p:nvPr>
        </p:nvSpPr>
        <p:spPr>
          <a:xfrm>
            <a:off x="633916" y="0"/>
            <a:ext cx="37923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2142"/>
              <a:buFont typeface="Arial"/>
              <a:buNone/>
            </a:pPr>
            <a:r>
              <a:rPr lang="en" sz="3080" dirty="0"/>
              <a:t>Results Comparision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26B5ED-8977-F240-B43B-B140454D2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37" y="1325153"/>
            <a:ext cx="3792301" cy="3342221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A2C4786-7E9C-3E96-4014-DC19904B1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850" y="1325152"/>
            <a:ext cx="3652718" cy="334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E36A3D-AA87-EA8F-87A6-12DECBCDEC48}"/>
              </a:ext>
            </a:extLst>
          </p:cNvPr>
          <p:cNvSpPr txBox="1"/>
          <p:nvPr/>
        </p:nvSpPr>
        <p:spPr>
          <a:xfrm>
            <a:off x="628437" y="4620280"/>
            <a:ext cx="365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Matrix of Roberta on Unbalanced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6D5DC1-6F5D-FD51-D8C4-250EDB9F19C9}"/>
              </a:ext>
            </a:extLst>
          </p:cNvPr>
          <p:cNvSpPr txBox="1"/>
          <p:nvPr/>
        </p:nvSpPr>
        <p:spPr>
          <a:xfrm>
            <a:off x="4960850" y="4667374"/>
            <a:ext cx="37278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Confusion Matrix of Roberta on balanced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403D38-35E3-783C-92F8-664D07B58E63}"/>
              </a:ext>
            </a:extLst>
          </p:cNvPr>
          <p:cNvSpPr txBox="1"/>
          <p:nvPr/>
        </p:nvSpPr>
        <p:spPr>
          <a:xfrm>
            <a:off x="1929600" y="695137"/>
            <a:ext cx="567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Comparison Between Balanced and Unbalanced Datasets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ctrTitle"/>
          </p:nvPr>
        </p:nvSpPr>
        <p:spPr>
          <a:xfrm>
            <a:off x="482290" y="669199"/>
            <a:ext cx="2881884" cy="593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Introduction</a:t>
            </a:r>
            <a:endParaRPr sz="2800" dirty="0"/>
          </a:p>
        </p:txBody>
      </p:sp>
      <p:pic>
        <p:nvPicPr>
          <p:cNvPr id="1026" name="Picture 2" descr="Development of Sentiment Analysis Software in Bangla">
            <a:extLst>
              <a:ext uri="{FF2B5EF4-FFF2-40B4-BE49-F238E27FC236}">
                <a16:creationId xmlns:a16="http://schemas.microsoft.com/office/drawing/2014/main" id="{FF42E131-2DE0-E96E-3B18-25F17E00E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301" y="1413797"/>
            <a:ext cx="3908429" cy="285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A216D6-D7F4-BEA9-8291-434B1EE5E513}"/>
              </a:ext>
            </a:extLst>
          </p:cNvPr>
          <p:cNvSpPr txBox="1"/>
          <p:nvPr/>
        </p:nvSpPr>
        <p:spPr>
          <a:xfrm>
            <a:off x="197528" y="1718856"/>
            <a:ext cx="42652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2418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US" dirty="0">
                <a:solidFill>
                  <a:schemeClr val="dk2"/>
                </a:solidFill>
              </a:rPr>
              <a:t>Sentiment Analysis (SA) gains popularity for its real-life applications in emotion research.</a:t>
            </a:r>
          </a:p>
          <a:p>
            <a:pPr marL="133011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endParaRPr lang="en-US" dirty="0">
              <a:solidFill>
                <a:schemeClr val="dk2"/>
              </a:solidFill>
            </a:endParaRPr>
          </a:p>
          <a:p>
            <a:pPr marL="457200" lvl="0" indent="-32418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US" dirty="0">
                <a:solidFill>
                  <a:schemeClr val="dk2"/>
                </a:solidFill>
              </a:rPr>
              <a:t>Exploring people's feelings, perspectives, and emotions about entities, individuals, and their qualities using various languages is crucial.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2"/>
              </a:solidFill>
            </a:endParaRPr>
          </a:p>
          <a:p>
            <a:pPr marL="457200" lvl="0" indent="-32418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US" dirty="0">
                <a:solidFill>
                  <a:schemeClr val="dk2"/>
                </a:solidFill>
              </a:rPr>
              <a:t>NLP is artificial intelligence focusing on human-computer interaction using natural language.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ctrTitle"/>
          </p:nvPr>
        </p:nvSpPr>
        <p:spPr>
          <a:xfrm>
            <a:off x="633915" y="496760"/>
            <a:ext cx="38427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/>
              <a:t>Future work</a:t>
            </a:r>
            <a:endParaRPr sz="3100" dirty="0"/>
          </a:p>
        </p:txBody>
      </p:sp>
      <p:sp>
        <p:nvSpPr>
          <p:cNvPr id="187" name="Google Shape;187;p27"/>
          <p:cNvSpPr txBox="1">
            <a:spLocks noGrp="1"/>
          </p:cNvSpPr>
          <p:nvPr>
            <p:ph type="subTitle" idx="1"/>
          </p:nvPr>
        </p:nvSpPr>
        <p:spPr>
          <a:xfrm>
            <a:off x="401622" y="1498418"/>
            <a:ext cx="5472300" cy="26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US" dirty="0">
                <a:solidFill>
                  <a:schemeClr val="dk2"/>
                </a:solidFill>
              </a:rPr>
              <a:t>To extend this work towards multimodal emotion recognition such as audio and visual data along.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endParaRPr lang="en-US" dirty="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US" dirty="0">
                <a:solidFill>
                  <a:schemeClr val="dk2"/>
                </a:solidFill>
              </a:rPr>
              <a:t>Handling Sarcasm and Ambiguity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endParaRPr lang="en-US" dirty="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US" dirty="0">
                <a:solidFill>
                  <a:schemeClr val="dk2"/>
                </a:solidFill>
              </a:rPr>
              <a:t>Extend to Other Low-resource Languages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endParaRPr lang="en-US" dirty="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US" dirty="0">
                <a:solidFill>
                  <a:schemeClr val="dk2"/>
                </a:solidFill>
              </a:rPr>
              <a:t>improve the model's robustness to Language variations.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endParaRPr lang="en-US" dirty="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endParaRPr lang="en-US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endParaRPr lang="en" dirty="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F5DE50-5A19-BCB5-8AFA-B0F3C2969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215" y="1438001"/>
            <a:ext cx="2526805" cy="252680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48AC-A1EE-15E6-C8C6-ECD8C72FE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029" y="564826"/>
            <a:ext cx="7688100" cy="64815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Conclusions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66C69-2F07-EF8B-DD35-72652F666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319" y="1760661"/>
            <a:ext cx="5064026" cy="1828700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sz="1400" kern="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Our exploration of Bangla Emotion Recognition using BERT, Transformer-Based Approach, has confirmed the efficacy of deep learning models in understanding the emotional sentiment in the Bangla language</a:t>
            </a:r>
            <a:endParaRPr lang="en-US" sz="1200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56D18-A529-389F-8F5C-BAADD0605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323" y="1494856"/>
            <a:ext cx="2153788" cy="215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55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A13C75-9AF6-90E7-B2DC-C123734F61FD}"/>
              </a:ext>
            </a:extLst>
          </p:cNvPr>
          <p:cNvSpPr/>
          <p:nvPr/>
        </p:nvSpPr>
        <p:spPr>
          <a:xfrm>
            <a:off x="1578873" y="1222981"/>
            <a:ext cx="2993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atin typeface="Raleway" pitchFamily="2" charset="0"/>
              </a:rPr>
              <a:t>THANKS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AFCA4-B602-F833-0CC8-959433E05B42}"/>
              </a:ext>
            </a:extLst>
          </p:cNvPr>
          <p:cNvSpPr txBox="1"/>
          <p:nvPr/>
        </p:nvSpPr>
        <p:spPr>
          <a:xfrm>
            <a:off x="2164946" y="2571750"/>
            <a:ext cx="32944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6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Does</a:t>
            </a:r>
            <a:r>
              <a:rPr lang="en-US" sz="16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anyone have any questions?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94654F-9BE9-C9B7-5725-96994C038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543" y="1775715"/>
            <a:ext cx="1254088" cy="125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25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B8E84E-3E39-8E17-162F-86D19A3E60A7}"/>
              </a:ext>
            </a:extLst>
          </p:cNvPr>
          <p:cNvSpPr txBox="1"/>
          <p:nvPr/>
        </p:nvSpPr>
        <p:spPr>
          <a:xfrm>
            <a:off x="620974" y="771098"/>
            <a:ext cx="1816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b="1" dirty="0">
                <a:latin typeface="Raleway" pitchFamily="2" charset="0"/>
              </a:rPr>
              <a:t>REFERENCES</a:t>
            </a:r>
            <a:endParaRPr lang="en-US" sz="2000" b="1" dirty="0">
              <a:latin typeface="Raleway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298B22-C865-D4DE-820C-08DF0A48D6A9}"/>
              </a:ext>
            </a:extLst>
          </p:cNvPr>
          <p:cNvSpPr txBox="1"/>
          <p:nvPr/>
        </p:nvSpPr>
        <p:spPr>
          <a:xfrm>
            <a:off x="522887" y="1244760"/>
            <a:ext cx="82321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E. A.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Emon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S. Rahman, J.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Banarjee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, A. K. Das, T. Mittra, “A Deep Learning Approach to Detect Abusive Bengali Text”, 2019 7th International Conference on Smart Computing &amp; Communications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N. I. </a:t>
            </a:r>
            <a:r>
              <a:rPr lang="en-US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Tripto</a:t>
            </a:r>
            <a:r>
              <a:rPr lang="en-US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Md. E. Ali, “Detecting Multilabel Sentiment and Emotions from Bangla YouTube </a:t>
            </a:r>
            <a:r>
              <a:rPr lang="en-US" kern="1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Comments”, International Conference on Bangla Speech and Language Processing(ICBSLP), 21-22 </a:t>
            </a:r>
            <a:r>
              <a:rPr lang="en-US" kern="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September 2018.</a:t>
            </a:r>
            <a:r>
              <a:rPr lang="en-US" u="none" strike="noStrike" baseline="-25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2"/>
              </a:rPr>
              <a:t> </a:t>
            </a:r>
            <a:endParaRPr lang="en-US" u="sng" dirty="0">
              <a:solidFill>
                <a:srgbClr val="0562C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u="sng" dirty="0">
              <a:solidFill>
                <a:srgbClr val="0562C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Md S. U. Sourav,  H. Wang,  “Transformer-based Text Classification on Unified Bangla Multi-class Emotion Corpus”. 2023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Md. S.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Haydar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M. A.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Helal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S. A. Hossain,” Sentiment Extraction From Bangla Text : A Character Level Supervised Recurrent Neural Network Approach.”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R. A.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Tuhin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B. K. Paul, F.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Nawrine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M. Akter, A. K. Das, “An Automated System of Sentiment Analysis from Bangla Text using Supervised Learning Techniques”, 2019 IEEE 4th International Conference on Computer and Communication Systems (ICCCS). 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11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>
            <a:spLocks noGrp="1"/>
          </p:cNvSpPr>
          <p:nvPr>
            <p:ph type="ctrTitle"/>
          </p:nvPr>
        </p:nvSpPr>
        <p:spPr>
          <a:xfrm>
            <a:off x="539057" y="526739"/>
            <a:ext cx="76881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/>
              <a:t>Challenges</a:t>
            </a:r>
            <a:endParaRPr sz="5700" dirty="0"/>
          </a:p>
        </p:txBody>
      </p:sp>
      <p:sp>
        <p:nvSpPr>
          <p:cNvPr id="181" name="Google Shape;181;p26"/>
          <p:cNvSpPr txBox="1">
            <a:spLocks noGrp="1"/>
          </p:cNvSpPr>
          <p:nvPr>
            <p:ph type="subTitle" idx="1"/>
          </p:nvPr>
        </p:nvSpPr>
        <p:spPr>
          <a:xfrm>
            <a:off x="402577" y="1266214"/>
            <a:ext cx="5800330" cy="28349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400" dirty="0">
                <a:solidFill>
                  <a:schemeClr val="dk2"/>
                </a:solidFill>
              </a:rPr>
              <a:t>Less number of research works in Bangla Language.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endParaRPr sz="1400" dirty="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US" sz="1400" dirty="0">
                <a:solidFill>
                  <a:schemeClr val="dk2"/>
                </a:solidFill>
              </a:rPr>
              <a:t>Insufficient information on implementing Bengali Language data publicly.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endParaRPr dirty="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400" dirty="0">
                <a:solidFill>
                  <a:schemeClr val="dk2"/>
                </a:solidFill>
              </a:rPr>
              <a:t> Comparatively complicated to pre-process the data.</a:t>
            </a:r>
            <a:endParaRPr sz="14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dirty="0">
                <a:solidFill>
                  <a:schemeClr val="dk2"/>
                </a:solidFill>
              </a:rPr>
              <a:t> </a:t>
            </a:r>
            <a:r>
              <a:rPr lang="en" sz="1400" dirty="0">
                <a:solidFill>
                  <a:schemeClr val="dk2"/>
                </a:solidFill>
              </a:rPr>
              <a:t>Less number of datasets.</a:t>
            </a:r>
            <a:endParaRPr sz="14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CBEE75-E2BE-322C-14DD-00DFC8439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498" y="526739"/>
            <a:ext cx="2828925" cy="4467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ctrTitle"/>
          </p:nvPr>
        </p:nvSpPr>
        <p:spPr>
          <a:xfrm>
            <a:off x="729625" y="496760"/>
            <a:ext cx="53982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Lato"/>
                <a:ea typeface="Lato"/>
                <a:cs typeface="Lato"/>
                <a:sym typeface="Lato"/>
              </a:rPr>
              <a:t>Objective</a:t>
            </a:r>
            <a:endParaRPr sz="55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1"/>
          </p:nvPr>
        </p:nvSpPr>
        <p:spPr>
          <a:xfrm>
            <a:off x="531733" y="1307437"/>
            <a:ext cx="5657100" cy="35716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US" sz="1400" dirty="0">
                <a:solidFill>
                  <a:schemeClr val="dk2"/>
                </a:solidFill>
              </a:rPr>
              <a:t>To implement a low-cost deep learning model for emotion classification in Bengali text using Transformer-based BERT architecture with optimized hyperparameters.. 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endParaRPr lang="en-US" sz="1400" dirty="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US" sz="1400" dirty="0">
                <a:solidFill>
                  <a:schemeClr val="dk2"/>
                </a:solidFill>
              </a:rPr>
              <a:t>To analyze the impact of different factors, such as dataset size, model architecture, hyperparameters, and training strategies, on the performance of the proposed model.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endParaRPr lang="en-US" sz="1400" dirty="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US" sz="1400" dirty="0">
                <a:solidFill>
                  <a:schemeClr val="dk2"/>
                </a:solidFill>
              </a:rPr>
              <a:t>To evaluate the performance of the proposed model using various evaluation metrics, such as accuracy, precision, recall, and F1-score, and compare it with the existing baseline models.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076FCF80-1272-2336-F1A0-38DF713CE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833" y="1123192"/>
            <a:ext cx="2762642" cy="3264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1489;p99">
            <a:extLst>
              <a:ext uri="{FF2B5EF4-FFF2-40B4-BE49-F238E27FC236}">
                <a16:creationId xmlns:a16="http://schemas.microsoft.com/office/drawing/2014/main" id="{FC16F6BA-7CE9-58E8-51DA-9381C18E2E26}"/>
              </a:ext>
            </a:extLst>
          </p:cNvPr>
          <p:cNvSpPr/>
          <p:nvPr/>
        </p:nvSpPr>
        <p:spPr>
          <a:xfrm flipH="1">
            <a:off x="2904211" y="3075959"/>
            <a:ext cx="660300" cy="660300"/>
          </a:xfrm>
          <a:prstGeom prst="ellipse">
            <a:avLst/>
          </a:prstGeom>
          <a:solidFill>
            <a:srgbClr val="EA54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Google Shape;1490;p99">
            <a:extLst>
              <a:ext uri="{FF2B5EF4-FFF2-40B4-BE49-F238E27FC236}">
                <a16:creationId xmlns:a16="http://schemas.microsoft.com/office/drawing/2014/main" id="{76442D8C-E890-DF23-250B-34FB5C4C6D14}"/>
              </a:ext>
            </a:extLst>
          </p:cNvPr>
          <p:cNvSpPr/>
          <p:nvPr/>
        </p:nvSpPr>
        <p:spPr>
          <a:xfrm flipH="1">
            <a:off x="5929760" y="3099255"/>
            <a:ext cx="660300" cy="660300"/>
          </a:xfrm>
          <a:prstGeom prst="ellipse">
            <a:avLst/>
          </a:prstGeom>
          <a:solidFill>
            <a:srgbClr val="EA54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Google Shape;1492;p99">
            <a:extLst>
              <a:ext uri="{FF2B5EF4-FFF2-40B4-BE49-F238E27FC236}">
                <a16:creationId xmlns:a16="http://schemas.microsoft.com/office/drawing/2014/main" id="{01A0AE7D-2DBB-CBD0-20A5-776B744379DC}"/>
              </a:ext>
            </a:extLst>
          </p:cNvPr>
          <p:cNvSpPr/>
          <p:nvPr/>
        </p:nvSpPr>
        <p:spPr>
          <a:xfrm flipH="1">
            <a:off x="1660500" y="1076925"/>
            <a:ext cx="660300" cy="660300"/>
          </a:xfrm>
          <a:prstGeom prst="ellipse">
            <a:avLst/>
          </a:prstGeom>
          <a:solidFill>
            <a:srgbClr val="EA54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Google Shape;1493;p99">
            <a:extLst>
              <a:ext uri="{FF2B5EF4-FFF2-40B4-BE49-F238E27FC236}">
                <a16:creationId xmlns:a16="http://schemas.microsoft.com/office/drawing/2014/main" id="{4EDEEEBF-7FF1-43A3-3F1C-275016ECF70A}"/>
              </a:ext>
            </a:extLst>
          </p:cNvPr>
          <p:cNvSpPr/>
          <p:nvPr/>
        </p:nvSpPr>
        <p:spPr>
          <a:xfrm flipH="1">
            <a:off x="4241825" y="1076925"/>
            <a:ext cx="660300" cy="660300"/>
          </a:xfrm>
          <a:prstGeom prst="ellipse">
            <a:avLst/>
          </a:prstGeom>
          <a:solidFill>
            <a:srgbClr val="EA54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Google Shape;1494;p99">
            <a:extLst>
              <a:ext uri="{FF2B5EF4-FFF2-40B4-BE49-F238E27FC236}">
                <a16:creationId xmlns:a16="http://schemas.microsoft.com/office/drawing/2014/main" id="{B6BB36F6-6D5F-B6F5-7061-28855DF21DD0}"/>
              </a:ext>
            </a:extLst>
          </p:cNvPr>
          <p:cNvSpPr/>
          <p:nvPr/>
        </p:nvSpPr>
        <p:spPr>
          <a:xfrm flipH="1">
            <a:off x="6847989" y="1083614"/>
            <a:ext cx="660300" cy="660300"/>
          </a:xfrm>
          <a:prstGeom prst="ellipse">
            <a:avLst/>
          </a:prstGeom>
          <a:solidFill>
            <a:srgbClr val="EA54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" name="Google Shape;1496;p99">
            <a:extLst>
              <a:ext uri="{FF2B5EF4-FFF2-40B4-BE49-F238E27FC236}">
                <a16:creationId xmlns:a16="http://schemas.microsoft.com/office/drawing/2014/main" id="{C0B5ADBA-2318-2CF6-1A32-FC0AD6B30EB5}"/>
              </a:ext>
            </a:extLst>
          </p:cNvPr>
          <p:cNvSpPr txBox="1">
            <a:spLocks/>
          </p:cNvSpPr>
          <p:nvPr/>
        </p:nvSpPr>
        <p:spPr>
          <a:xfrm>
            <a:off x="1963159" y="4096215"/>
            <a:ext cx="2541300" cy="57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lvl="0" indent="0">
              <a:buClr>
                <a:srgbClr val="334436"/>
              </a:buClr>
            </a:pPr>
            <a:r>
              <a:rPr lang="pt-BR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Used LSTM for 6 classes, emoon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Montserrat Medium"/>
            </a:endParaRPr>
          </a:p>
        </p:txBody>
      </p:sp>
      <p:sp>
        <p:nvSpPr>
          <p:cNvPr id="63" name="Google Shape;1497;p99">
            <a:extLst>
              <a:ext uri="{FF2B5EF4-FFF2-40B4-BE49-F238E27FC236}">
                <a16:creationId xmlns:a16="http://schemas.microsoft.com/office/drawing/2014/main" id="{1028F5C6-49B8-E202-5DBD-2B6293D5B813}"/>
              </a:ext>
            </a:extLst>
          </p:cNvPr>
          <p:cNvSpPr txBox="1">
            <a:spLocks/>
          </p:cNvSpPr>
          <p:nvPr/>
        </p:nvSpPr>
        <p:spPr>
          <a:xfrm>
            <a:off x="1913832" y="3710201"/>
            <a:ext cx="2651700" cy="479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ExtraBold"/>
              <a:buNone/>
              <a:defRPr sz="20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>
              <a:buClr>
                <a:srgbClr val="334436"/>
              </a:buClr>
            </a:pPr>
            <a:r>
              <a:rPr lang="en-US" b="1" dirty="0">
                <a:solidFill>
                  <a:schemeClr val="bg2"/>
                </a:solidFill>
                <a:latin typeface="Raleway" pitchFamily="2" charset="0"/>
              </a:rPr>
              <a:t>N. I. </a:t>
            </a:r>
            <a:r>
              <a:rPr lang="en-US" b="1" dirty="0" err="1">
                <a:solidFill>
                  <a:schemeClr val="bg2"/>
                </a:solidFill>
                <a:latin typeface="Raleway" pitchFamily="2" charset="0"/>
              </a:rPr>
              <a:t>Tripto</a:t>
            </a:r>
            <a:r>
              <a:rPr lang="en-US" b="1" dirty="0">
                <a:solidFill>
                  <a:schemeClr val="bg2"/>
                </a:solidFill>
                <a:latin typeface="Raleway" pitchFamily="2" charset="0"/>
              </a:rPr>
              <a:t> et. al.[4] 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Raleway" pitchFamily="2" charset="0"/>
              <a:sym typeface="Montserrat ExtraBold"/>
            </a:endParaRPr>
          </a:p>
        </p:txBody>
      </p:sp>
      <p:sp>
        <p:nvSpPr>
          <p:cNvPr id="64" name="Google Shape;1498;p99">
            <a:extLst>
              <a:ext uri="{FF2B5EF4-FFF2-40B4-BE49-F238E27FC236}">
                <a16:creationId xmlns:a16="http://schemas.microsoft.com/office/drawing/2014/main" id="{66D1E0FA-485D-D449-CFE7-A5F0ECD3FB1A}"/>
              </a:ext>
            </a:extLst>
          </p:cNvPr>
          <p:cNvSpPr txBox="1">
            <a:spLocks/>
          </p:cNvSpPr>
          <p:nvPr/>
        </p:nvSpPr>
        <p:spPr>
          <a:xfrm>
            <a:off x="5882650" y="1765925"/>
            <a:ext cx="2541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ExtraBold"/>
              <a:buNone/>
              <a:defRPr sz="20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>
              <a:buClr>
                <a:srgbClr val="334436"/>
              </a:buClr>
            </a:pPr>
            <a:r>
              <a:rPr lang="en-US" b="1" dirty="0">
                <a:solidFill>
                  <a:srgbClr val="334436"/>
                </a:solidFill>
                <a:latin typeface="Raleway" pitchFamily="2" charset="0"/>
              </a:rPr>
              <a:t>Md. S. S. Khan et. al.[3]</a:t>
            </a:r>
          </a:p>
        </p:txBody>
      </p:sp>
      <p:sp>
        <p:nvSpPr>
          <p:cNvPr id="65" name="Google Shape;1499;p99">
            <a:extLst>
              <a:ext uri="{FF2B5EF4-FFF2-40B4-BE49-F238E27FC236}">
                <a16:creationId xmlns:a16="http://schemas.microsoft.com/office/drawing/2014/main" id="{2C5C583C-5370-93CA-741D-8DD00645098A}"/>
              </a:ext>
            </a:extLst>
          </p:cNvPr>
          <p:cNvSpPr txBox="1">
            <a:spLocks/>
          </p:cNvSpPr>
          <p:nvPr/>
        </p:nvSpPr>
        <p:spPr>
          <a:xfrm>
            <a:off x="5070633" y="4077902"/>
            <a:ext cx="2541300" cy="757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lvl="0" indent="0">
              <a:buClr>
                <a:srgbClr val="334436"/>
              </a:buClr>
            </a:pPr>
            <a:r>
              <a:rPr lang="en-US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Topical approach 6 classes &amp; 7500+ data </a:t>
            </a:r>
          </a:p>
          <a:p>
            <a:pPr marL="0" lvl="0" indent="0">
              <a:buClr>
                <a:srgbClr val="334436"/>
              </a:buClr>
            </a:pPr>
            <a:r>
              <a:rPr lang="en-US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Training 7400, </a:t>
            </a:r>
            <a:r>
              <a:rPr lang="en-US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tesng</a:t>
            </a:r>
            <a:r>
              <a:rPr lang="en-US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100 </a:t>
            </a:r>
          </a:p>
        </p:txBody>
      </p:sp>
      <p:sp>
        <p:nvSpPr>
          <p:cNvPr id="66" name="Google Shape;1500;p99">
            <a:extLst>
              <a:ext uri="{FF2B5EF4-FFF2-40B4-BE49-F238E27FC236}">
                <a16:creationId xmlns:a16="http://schemas.microsoft.com/office/drawing/2014/main" id="{B6E6AAD2-5441-2352-4221-F82A6F8560E1}"/>
              </a:ext>
            </a:extLst>
          </p:cNvPr>
          <p:cNvSpPr txBox="1">
            <a:spLocks/>
          </p:cNvSpPr>
          <p:nvPr/>
        </p:nvSpPr>
        <p:spPr>
          <a:xfrm>
            <a:off x="720000" y="1765925"/>
            <a:ext cx="230297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ExtraBold"/>
              <a:buNone/>
              <a:defRPr sz="20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>
              <a:buClr>
                <a:srgbClr val="334436"/>
              </a:buClr>
            </a:pPr>
            <a:r>
              <a:rPr lang="en-US" b="1" dirty="0">
                <a:solidFill>
                  <a:srgbClr val="334436"/>
                </a:solidFill>
                <a:latin typeface="Raleway" pitchFamily="2" charset="0"/>
              </a:rPr>
              <a:t>E. A. </a:t>
            </a:r>
            <a:r>
              <a:rPr lang="en-US" b="1" dirty="0" err="1">
                <a:solidFill>
                  <a:srgbClr val="334436"/>
                </a:solidFill>
                <a:latin typeface="Raleway" pitchFamily="2" charset="0"/>
              </a:rPr>
              <a:t>Emon</a:t>
            </a:r>
            <a:r>
              <a:rPr lang="en-US" b="1" dirty="0">
                <a:solidFill>
                  <a:srgbClr val="334436"/>
                </a:solidFill>
                <a:latin typeface="Raleway" pitchFamily="2" charset="0"/>
              </a:rPr>
              <a:t> et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4436"/>
                </a:solidFill>
                <a:effectLst/>
                <a:uLnTx/>
                <a:uFillTx/>
                <a:latin typeface="Raleway" pitchFamily="2" charset="0"/>
                <a:sym typeface="Montserrat ExtraBold"/>
              </a:rPr>
              <a:t>al.[1]</a:t>
            </a:r>
          </a:p>
        </p:txBody>
      </p:sp>
      <p:sp>
        <p:nvSpPr>
          <p:cNvPr id="67" name="Google Shape;1501;p99">
            <a:extLst>
              <a:ext uri="{FF2B5EF4-FFF2-40B4-BE49-F238E27FC236}">
                <a16:creationId xmlns:a16="http://schemas.microsoft.com/office/drawing/2014/main" id="{6771720F-C72C-BEDD-0120-1D8FDE67BD51}"/>
              </a:ext>
            </a:extLst>
          </p:cNvPr>
          <p:cNvSpPr txBox="1">
            <a:spLocks/>
          </p:cNvSpPr>
          <p:nvPr/>
        </p:nvSpPr>
        <p:spPr>
          <a:xfrm>
            <a:off x="739808" y="2306171"/>
            <a:ext cx="2541300" cy="717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lvl="0" indent="0">
              <a:buClr>
                <a:srgbClr val="334436"/>
              </a:buClr>
            </a:pPr>
            <a:r>
              <a:rPr lang="en-US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Used LSTM model for 7 class 4700 data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Montserrat Medium"/>
            </a:endParaRPr>
          </a:p>
        </p:txBody>
      </p:sp>
      <p:sp>
        <p:nvSpPr>
          <p:cNvPr id="68" name="Google Shape;1502;p99">
            <a:extLst>
              <a:ext uri="{FF2B5EF4-FFF2-40B4-BE49-F238E27FC236}">
                <a16:creationId xmlns:a16="http://schemas.microsoft.com/office/drawing/2014/main" id="{3C4989D3-2507-6EB5-9620-5D9B34D2D9AA}"/>
              </a:ext>
            </a:extLst>
          </p:cNvPr>
          <p:cNvSpPr txBox="1">
            <a:spLocks/>
          </p:cNvSpPr>
          <p:nvPr/>
        </p:nvSpPr>
        <p:spPr>
          <a:xfrm>
            <a:off x="3301325" y="1765925"/>
            <a:ext cx="2541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ExtraBold"/>
              <a:buNone/>
              <a:defRPr sz="20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>
              <a:buClr>
                <a:srgbClr val="334436"/>
              </a:buClr>
            </a:pPr>
            <a:r>
              <a:rPr lang="en-US" b="1" dirty="0">
                <a:solidFill>
                  <a:srgbClr val="334436"/>
                </a:solidFill>
                <a:latin typeface="Raleway" pitchFamily="2" charset="0"/>
              </a:rPr>
              <a:t>Md S. U. Sourav et. al.[2]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334436"/>
              </a:solidFill>
              <a:effectLst/>
              <a:uLnTx/>
              <a:uFillTx/>
              <a:latin typeface="Raleway" pitchFamily="2" charset="0"/>
              <a:sym typeface="Montserrat ExtraBold"/>
            </a:endParaRPr>
          </a:p>
        </p:txBody>
      </p:sp>
      <p:sp>
        <p:nvSpPr>
          <p:cNvPr id="69" name="Google Shape;1503;p99">
            <a:extLst>
              <a:ext uri="{FF2B5EF4-FFF2-40B4-BE49-F238E27FC236}">
                <a16:creationId xmlns:a16="http://schemas.microsoft.com/office/drawing/2014/main" id="{F3F4DC21-CC68-0C00-C5F5-1450B1D77FB3}"/>
              </a:ext>
            </a:extLst>
          </p:cNvPr>
          <p:cNvSpPr txBox="1">
            <a:spLocks/>
          </p:cNvSpPr>
          <p:nvPr/>
        </p:nvSpPr>
        <p:spPr>
          <a:xfrm>
            <a:off x="3352532" y="2330245"/>
            <a:ext cx="2541300" cy="70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lvl="0" indent="0">
              <a:buClr>
                <a:srgbClr val="334436"/>
              </a:buClr>
            </a:pPr>
            <a:r>
              <a:rPr lang="en-US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Used m-BERT pre </a:t>
            </a:r>
            <a:r>
              <a:rPr lang="en-US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trined</a:t>
            </a:r>
            <a:r>
              <a:rPr lang="en-US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model 6 class </a:t>
            </a:r>
          </a:p>
        </p:txBody>
      </p:sp>
      <p:sp>
        <p:nvSpPr>
          <p:cNvPr id="70" name="Google Shape;1504;p99">
            <a:extLst>
              <a:ext uri="{FF2B5EF4-FFF2-40B4-BE49-F238E27FC236}">
                <a16:creationId xmlns:a16="http://schemas.microsoft.com/office/drawing/2014/main" id="{67F35B7A-C65C-DC46-2ED9-58D4E0DAA881}"/>
              </a:ext>
            </a:extLst>
          </p:cNvPr>
          <p:cNvSpPr txBox="1">
            <a:spLocks/>
          </p:cNvSpPr>
          <p:nvPr/>
        </p:nvSpPr>
        <p:spPr>
          <a:xfrm>
            <a:off x="5011097" y="3672937"/>
            <a:ext cx="2541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ExtraBold"/>
              <a:buNone/>
              <a:defRPr sz="20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>
              <a:buClr>
                <a:srgbClr val="334436"/>
              </a:buClr>
            </a:pPr>
            <a:r>
              <a:rPr lang="fi-FI" b="1" dirty="0">
                <a:solidFill>
                  <a:schemeClr val="bg2"/>
                </a:solidFill>
                <a:latin typeface="Raleway" pitchFamily="2" charset="0"/>
              </a:rPr>
              <a:t>R. A. Tuhin et. al.[5] 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Raleway" pitchFamily="2" charset="0"/>
              <a:sym typeface="Montserrat ExtraBold"/>
            </a:endParaRPr>
          </a:p>
        </p:txBody>
      </p:sp>
      <p:sp>
        <p:nvSpPr>
          <p:cNvPr id="71" name="Google Shape;1505;p99">
            <a:extLst>
              <a:ext uri="{FF2B5EF4-FFF2-40B4-BE49-F238E27FC236}">
                <a16:creationId xmlns:a16="http://schemas.microsoft.com/office/drawing/2014/main" id="{AA925BC9-861E-7EB5-E6C4-57042AB34954}"/>
              </a:ext>
            </a:extLst>
          </p:cNvPr>
          <p:cNvSpPr txBox="1">
            <a:spLocks/>
          </p:cNvSpPr>
          <p:nvPr/>
        </p:nvSpPr>
        <p:spPr>
          <a:xfrm>
            <a:off x="5769339" y="2336268"/>
            <a:ext cx="3003855" cy="70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lvl="0" indent="0">
              <a:buClr>
                <a:srgbClr val="334436"/>
              </a:buClr>
            </a:pPr>
            <a:r>
              <a:rPr lang="en-US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Used machine learning based SVM  model for 7 classes &amp; 1000</a:t>
            </a:r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74" name="Google Shape;599;p68">
            <a:extLst>
              <a:ext uri="{FF2B5EF4-FFF2-40B4-BE49-F238E27FC236}">
                <a16:creationId xmlns:a16="http://schemas.microsoft.com/office/drawing/2014/main" id="{288F08F0-1A68-E3C7-A527-B324726958FD}"/>
              </a:ext>
            </a:extLst>
          </p:cNvPr>
          <p:cNvGrpSpPr/>
          <p:nvPr/>
        </p:nvGrpSpPr>
        <p:grpSpPr>
          <a:xfrm>
            <a:off x="1809538" y="1219622"/>
            <a:ext cx="362223" cy="361108"/>
            <a:chOff x="3513010" y="3816134"/>
            <a:chExt cx="362223" cy="361108"/>
          </a:xfrm>
        </p:grpSpPr>
        <p:sp>
          <p:nvSpPr>
            <p:cNvPr id="75" name="Google Shape;600;p68">
              <a:extLst>
                <a:ext uri="{FF2B5EF4-FFF2-40B4-BE49-F238E27FC236}">
                  <a16:creationId xmlns:a16="http://schemas.microsoft.com/office/drawing/2014/main" id="{07A78A3D-8953-776A-215C-772E8B0EA973}"/>
                </a:ext>
              </a:extLst>
            </p:cNvPr>
            <p:cNvSpPr/>
            <p:nvPr/>
          </p:nvSpPr>
          <p:spPr>
            <a:xfrm>
              <a:off x="3513010" y="3816134"/>
              <a:ext cx="362223" cy="361108"/>
            </a:xfrm>
            <a:custGeom>
              <a:avLst/>
              <a:gdLst/>
              <a:ahLst/>
              <a:cxnLst/>
              <a:rect l="l" t="t" r="r" b="b"/>
              <a:pathLst>
                <a:path w="11371" h="11336" extrusionOk="0">
                  <a:moveTo>
                    <a:pt x="1381" y="346"/>
                  </a:moveTo>
                  <a:cubicBezTo>
                    <a:pt x="1846" y="358"/>
                    <a:pt x="2262" y="715"/>
                    <a:pt x="2358" y="1191"/>
                  </a:cubicBezTo>
                  <a:lnTo>
                    <a:pt x="1881" y="1191"/>
                  </a:lnTo>
                  <a:cubicBezTo>
                    <a:pt x="1786" y="1191"/>
                    <a:pt x="1715" y="1263"/>
                    <a:pt x="1715" y="1358"/>
                  </a:cubicBezTo>
                  <a:cubicBezTo>
                    <a:pt x="1715" y="1727"/>
                    <a:pt x="1417" y="2025"/>
                    <a:pt x="1048" y="2025"/>
                  </a:cubicBezTo>
                  <a:cubicBezTo>
                    <a:pt x="667" y="2025"/>
                    <a:pt x="369" y="1727"/>
                    <a:pt x="369" y="1358"/>
                  </a:cubicBezTo>
                  <a:cubicBezTo>
                    <a:pt x="369" y="798"/>
                    <a:pt x="822" y="346"/>
                    <a:pt x="1381" y="346"/>
                  </a:cubicBezTo>
                  <a:close/>
                  <a:moveTo>
                    <a:pt x="2358" y="1537"/>
                  </a:moveTo>
                  <a:lnTo>
                    <a:pt x="2358" y="2037"/>
                  </a:lnTo>
                  <a:lnTo>
                    <a:pt x="1774" y="2037"/>
                  </a:lnTo>
                  <a:cubicBezTo>
                    <a:pt x="1893" y="1906"/>
                    <a:pt x="1977" y="1727"/>
                    <a:pt x="2012" y="1537"/>
                  </a:cubicBezTo>
                  <a:close/>
                  <a:moveTo>
                    <a:pt x="9109" y="4489"/>
                  </a:moveTo>
                  <a:lnTo>
                    <a:pt x="9109" y="4489"/>
                  </a:lnTo>
                  <a:cubicBezTo>
                    <a:pt x="8739" y="5049"/>
                    <a:pt x="8287" y="5585"/>
                    <a:pt x="7787" y="6085"/>
                  </a:cubicBezTo>
                  <a:cubicBezTo>
                    <a:pt x="7275" y="6597"/>
                    <a:pt x="6739" y="7037"/>
                    <a:pt x="6192" y="7406"/>
                  </a:cubicBezTo>
                  <a:cubicBezTo>
                    <a:pt x="6584" y="6859"/>
                    <a:pt x="7013" y="6323"/>
                    <a:pt x="7513" y="5823"/>
                  </a:cubicBezTo>
                  <a:cubicBezTo>
                    <a:pt x="8025" y="5311"/>
                    <a:pt x="8561" y="4870"/>
                    <a:pt x="9109" y="4489"/>
                  </a:cubicBezTo>
                  <a:close/>
                  <a:moveTo>
                    <a:pt x="4036" y="9359"/>
                  </a:moveTo>
                  <a:cubicBezTo>
                    <a:pt x="4346" y="9359"/>
                    <a:pt x="4620" y="9573"/>
                    <a:pt x="4691" y="9871"/>
                  </a:cubicBezTo>
                  <a:lnTo>
                    <a:pt x="3382" y="9871"/>
                  </a:lnTo>
                  <a:cubicBezTo>
                    <a:pt x="3453" y="9573"/>
                    <a:pt x="3727" y="9359"/>
                    <a:pt x="4036" y="9359"/>
                  </a:cubicBezTo>
                  <a:close/>
                  <a:moveTo>
                    <a:pt x="10359" y="9359"/>
                  </a:moveTo>
                  <a:cubicBezTo>
                    <a:pt x="10728" y="9359"/>
                    <a:pt x="11025" y="9657"/>
                    <a:pt x="11025" y="10026"/>
                  </a:cubicBezTo>
                  <a:cubicBezTo>
                    <a:pt x="11025" y="10597"/>
                    <a:pt x="10585" y="11038"/>
                    <a:pt x="10037" y="11038"/>
                  </a:cubicBezTo>
                  <a:lnTo>
                    <a:pt x="4584" y="11038"/>
                  </a:lnTo>
                  <a:cubicBezTo>
                    <a:pt x="4870" y="10788"/>
                    <a:pt x="5037" y="10431"/>
                    <a:pt x="5037" y="10026"/>
                  </a:cubicBezTo>
                  <a:cubicBezTo>
                    <a:pt x="5037" y="9776"/>
                    <a:pt x="4929" y="9538"/>
                    <a:pt x="4775" y="9359"/>
                  </a:cubicBezTo>
                  <a:close/>
                  <a:moveTo>
                    <a:pt x="1346" y="1"/>
                  </a:moveTo>
                  <a:cubicBezTo>
                    <a:pt x="596" y="1"/>
                    <a:pt x="0" y="596"/>
                    <a:pt x="0" y="1334"/>
                  </a:cubicBezTo>
                  <a:cubicBezTo>
                    <a:pt x="0" y="1906"/>
                    <a:pt x="465" y="2346"/>
                    <a:pt x="1012" y="2346"/>
                  </a:cubicBezTo>
                  <a:lnTo>
                    <a:pt x="2358" y="2346"/>
                  </a:lnTo>
                  <a:lnTo>
                    <a:pt x="2358" y="7514"/>
                  </a:lnTo>
                  <a:cubicBezTo>
                    <a:pt x="2358" y="7609"/>
                    <a:pt x="2429" y="7680"/>
                    <a:pt x="2512" y="7680"/>
                  </a:cubicBezTo>
                  <a:cubicBezTo>
                    <a:pt x="2608" y="7680"/>
                    <a:pt x="2679" y="7609"/>
                    <a:pt x="2679" y="7514"/>
                  </a:cubicBezTo>
                  <a:lnTo>
                    <a:pt x="2679" y="1334"/>
                  </a:lnTo>
                  <a:cubicBezTo>
                    <a:pt x="2679" y="929"/>
                    <a:pt x="2501" y="572"/>
                    <a:pt x="2239" y="322"/>
                  </a:cubicBezTo>
                  <a:lnTo>
                    <a:pt x="7680" y="322"/>
                  </a:lnTo>
                  <a:cubicBezTo>
                    <a:pt x="8227" y="322"/>
                    <a:pt x="8680" y="775"/>
                    <a:pt x="8680" y="1334"/>
                  </a:cubicBezTo>
                  <a:lnTo>
                    <a:pt x="8680" y="2870"/>
                  </a:lnTo>
                  <a:cubicBezTo>
                    <a:pt x="8192" y="3108"/>
                    <a:pt x="7739" y="3430"/>
                    <a:pt x="7358" y="3811"/>
                  </a:cubicBezTo>
                  <a:cubicBezTo>
                    <a:pt x="6549" y="4608"/>
                    <a:pt x="6537" y="5192"/>
                    <a:pt x="6525" y="6144"/>
                  </a:cubicBezTo>
                  <a:lnTo>
                    <a:pt x="6525" y="6394"/>
                  </a:lnTo>
                  <a:cubicBezTo>
                    <a:pt x="6132" y="6859"/>
                    <a:pt x="5811" y="7347"/>
                    <a:pt x="5513" y="7847"/>
                  </a:cubicBezTo>
                  <a:cubicBezTo>
                    <a:pt x="5465" y="7907"/>
                    <a:pt x="5477" y="7990"/>
                    <a:pt x="5537" y="8049"/>
                  </a:cubicBezTo>
                  <a:cubicBezTo>
                    <a:pt x="5572" y="8085"/>
                    <a:pt x="5608" y="8097"/>
                    <a:pt x="5656" y="8097"/>
                  </a:cubicBezTo>
                  <a:cubicBezTo>
                    <a:pt x="5691" y="8097"/>
                    <a:pt x="5715" y="8097"/>
                    <a:pt x="5751" y="8061"/>
                  </a:cubicBezTo>
                  <a:cubicBezTo>
                    <a:pt x="6251" y="7776"/>
                    <a:pt x="6727" y="7442"/>
                    <a:pt x="7192" y="7049"/>
                  </a:cubicBezTo>
                  <a:lnTo>
                    <a:pt x="7442" y="7049"/>
                  </a:lnTo>
                  <a:cubicBezTo>
                    <a:pt x="7930" y="7037"/>
                    <a:pt x="8323" y="7037"/>
                    <a:pt x="8692" y="6918"/>
                  </a:cubicBezTo>
                  <a:lnTo>
                    <a:pt x="8692" y="9002"/>
                  </a:lnTo>
                  <a:lnTo>
                    <a:pt x="4036" y="9002"/>
                  </a:lnTo>
                  <a:cubicBezTo>
                    <a:pt x="3465" y="9002"/>
                    <a:pt x="3024" y="9466"/>
                    <a:pt x="3024" y="10014"/>
                  </a:cubicBezTo>
                  <a:cubicBezTo>
                    <a:pt x="3024" y="10097"/>
                    <a:pt x="3096" y="10181"/>
                    <a:pt x="3191" y="10181"/>
                  </a:cubicBezTo>
                  <a:lnTo>
                    <a:pt x="4691" y="10181"/>
                  </a:lnTo>
                  <a:cubicBezTo>
                    <a:pt x="4620" y="10657"/>
                    <a:pt x="4203" y="11014"/>
                    <a:pt x="3691" y="11014"/>
                  </a:cubicBezTo>
                  <a:cubicBezTo>
                    <a:pt x="3144" y="11014"/>
                    <a:pt x="2679" y="10562"/>
                    <a:pt x="2679" y="10002"/>
                  </a:cubicBezTo>
                  <a:lnTo>
                    <a:pt x="2679" y="8168"/>
                  </a:lnTo>
                  <a:cubicBezTo>
                    <a:pt x="2679" y="8085"/>
                    <a:pt x="2608" y="8002"/>
                    <a:pt x="2512" y="8002"/>
                  </a:cubicBezTo>
                  <a:cubicBezTo>
                    <a:pt x="2429" y="8002"/>
                    <a:pt x="2358" y="8085"/>
                    <a:pt x="2358" y="8168"/>
                  </a:cubicBezTo>
                  <a:lnTo>
                    <a:pt x="2358" y="10002"/>
                  </a:lnTo>
                  <a:cubicBezTo>
                    <a:pt x="2358" y="10740"/>
                    <a:pt x="2953" y="11335"/>
                    <a:pt x="3691" y="11335"/>
                  </a:cubicBezTo>
                  <a:lnTo>
                    <a:pt x="10013" y="11335"/>
                  </a:lnTo>
                  <a:cubicBezTo>
                    <a:pt x="10764" y="11335"/>
                    <a:pt x="11359" y="10740"/>
                    <a:pt x="11359" y="10002"/>
                  </a:cubicBezTo>
                  <a:cubicBezTo>
                    <a:pt x="11371" y="9478"/>
                    <a:pt x="10930" y="9038"/>
                    <a:pt x="10359" y="9038"/>
                  </a:cubicBezTo>
                  <a:lnTo>
                    <a:pt x="9025" y="9038"/>
                  </a:lnTo>
                  <a:lnTo>
                    <a:pt x="9025" y="6811"/>
                  </a:lnTo>
                  <a:cubicBezTo>
                    <a:pt x="9263" y="6692"/>
                    <a:pt x="9513" y="6513"/>
                    <a:pt x="9775" y="6252"/>
                  </a:cubicBezTo>
                  <a:cubicBezTo>
                    <a:pt x="10013" y="6013"/>
                    <a:pt x="10228" y="5763"/>
                    <a:pt x="10406" y="5478"/>
                  </a:cubicBezTo>
                  <a:cubicBezTo>
                    <a:pt x="10430" y="5430"/>
                    <a:pt x="10430" y="5370"/>
                    <a:pt x="10418" y="5311"/>
                  </a:cubicBezTo>
                  <a:cubicBezTo>
                    <a:pt x="10394" y="5251"/>
                    <a:pt x="10347" y="5228"/>
                    <a:pt x="10299" y="5204"/>
                  </a:cubicBezTo>
                  <a:lnTo>
                    <a:pt x="9894" y="5132"/>
                  </a:lnTo>
                  <a:cubicBezTo>
                    <a:pt x="10728" y="4489"/>
                    <a:pt x="11264" y="3525"/>
                    <a:pt x="11323" y="2465"/>
                  </a:cubicBezTo>
                  <a:lnTo>
                    <a:pt x="11323" y="2453"/>
                  </a:lnTo>
                  <a:cubicBezTo>
                    <a:pt x="11323" y="2406"/>
                    <a:pt x="11311" y="2358"/>
                    <a:pt x="11287" y="2322"/>
                  </a:cubicBezTo>
                  <a:cubicBezTo>
                    <a:pt x="11252" y="2287"/>
                    <a:pt x="11204" y="2275"/>
                    <a:pt x="11145" y="2275"/>
                  </a:cubicBezTo>
                  <a:cubicBezTo>
                    <a:pt x="10764" y="2311"/>
                    <a:pt x="10394" y="2346"/>
                    <a:pt x="10037" y="2430"/>
                  </a:cubicBezTo>
                  <a:cubicBezTo>
                    <a:pt x="9942" y="2442"/>
                    <a:pt x="9882" y="2525"/>
                    <a:pt x="9894" y="2620"/>
                  </a:cubicBezTo>
                  <a:cubicBezTo>
                    <a:pt x="9916" y="2696"/>
                    <a:pt x="9988" y="2753"/>
                    <a:pt x="10073" y="2753"/>
                  </a:cubicBezTo>
                  <a:cubicBezTo>
                    <a:pt x="10080" y="2753"/>
                    <a:pt x="10089" y="2752"/>
                    <a:pt x="10097" y="2751"/>
                  </a:cubicBezTo>
                  <a:cubicBezTo>
                    <a:pt x="10371" y="2692"/>
                    <a:pt x="10656" y="2644"/>
                    <a:pt x="10966" y="2620"/>
                  </a:cubicBezTo>
                  <a:lnTo>
                    <a:pt x="10966" y="2620"/>
                  </a:lnTo>
                  <a:cubicBezTo>
                    <a:pt x="10847" y="3632"/>
                    <a:pt x="10275" y="4537"/>
                    <a:pt x="9382" y="5073"/>
                  </a:cubicBezTo>
                  <a:lnTo>
                    <a:pt x="9359" y="5085"/>
                  </a:lnTo>
                  <a:cubicBezTo>
                    <a:pt x="9299" y="5120"/>
                    <a:pt x="9275" y="5192"/>
                    <a:pt x="9287" y="5263"/>
                  </a:cubicBezTo>
                  <a:cubicBezTo>
                    <a:pt x="9299" y="5347"/>
                    <a:pt x="9359" y="5382"/>
                    <a:pt x="9418" y="5406"/>
                  </a:cubicBezTo>
                  <a:lnTo>
                    <a:pt x="9978" y="5490"/>
                  </a:lnTo>
                  <a:cubicBezTo>
                    <a:pt x="9835" y="5668"/>
                    <a:pt x="9692" y="5847"/>
                    <a:pt x="9525" y="6002"/>
                  </a:cubicBezTo>
                  <a:cubicBezTo>
                    <a:pt x="8870" y="6656"/>
                    <a:pt x="8406" y="6716"/>
                    <a:pt x="7573" y="6728"/>
                  </a:cubicBezTo>
                  <a:cubicBezTo>
                    <a:pt x="7727" y="6597"/>
                    <a:pt x="7870" y="6454"/>
                    <a:pt x="8013" y="6311"/>
                  </a:cubicBezTo>
                  <a:cubicBezTo>
                    <a:pt x="8728" y="5597"/>
                    <a:pt x="9299" y="4835"/>
                    <a:pt x="9775" y="4037"/>
                  </a:cubicBezTo>
                  <a:cubicBezTo>
                    <a:pt x="9823" y="3977"/>
                    <a:pt x="9811" y="3882"/>
                    <a:pt x="9751" y="3823"/>
                  </a:cubicBezTo>
                  <a:cubicBezTo>
                    <a:pt x="9718" y="3789"/>
                    <a:pt x="9681" y="3774"/>
                    <a:pt x="9639" y="3774"/>
                  </a:cubicBezTo>
                  <a:cubicBezTo>
                    <a:pt x="9608" y="3774"/>
                    <a:pt x="9574" y="3783"/>
                    <a:pt x="9537" y="3799"/>
                  </a:cubicBezTo>
                  <a:cubicBezTo>
                    <a:pt x="8739" y="4251"/>
                    <a:pt x="7966" y="4847"/>
                    <a:pt x="7263" y="5561"/>
                  </a:cubicBezTo>
                  <a:cubicBezTo>
                    <a:pt x="7120" y="5716"/>
                    <a:pt x="6977" y="5847"/>
                    <a:pt x="6846" y="6002"/>
                  </a:cubicBezTo>
                  <a:cubicBezTo>
                    <a:pt x="6882" y="5168"/>
                    <a:pt x="6918" y="4704"/>
                    <a:pt x="7573" y="4049"/>
                  </a:cubicBezTo>
                  <a:cubicBezTo>
                    <a:pt x="8085" y="3537"/>
                    <a:pt x="8728" y="3156"/>
                    <a:pt x="9454" y="2906"/>
                  </a:cubicBezTo>
                  <a:cubicBezTo>
                    <a:pt x="9537" y="2870"/>
                    <a:pt x="9585" y="2787"/>
                    <a:pt x="9561" y="2692"/>
                  </a:cubicBezTo>
                  <a:cubicBezTo>
                    <a:pt x="9531" y="2623"/>
                    <a:pt x="9470" y="2578"/>
                    <a:pt x="9395" y="2578"/>
                  </a:cubicBezTo>
                  <a:cubicBezTo>
                    <a:pt x="9379" y="2578"/>
                    <a:pt x="9363" y="2580"/>
                    <a:pt x="9347" y="2584"/>
                  </a:cubicBezTo>
                  <a:cubicBezTo>
                    <a:pt x="9228" y="2632"/>
                    <a:pt x="9109" y="2680"/>
                    <a:pt x="9001" y="2715"/>
                  </a:cubicBezTo>
                  <a:lnTo>
                    <a:pt x="9001" y="1334"/>
                  </a:lnTo>
                  <a:cubicBezTo>
                    <a:pt x="9001" y="596"/>
                    <a:pt x="8406" y="1"/>
                    <a:pt x="7668" y="1"/>
                  </a:cubicBezTo>
                  <a:close/>
                </a:path>
              </a:pathLst>
            </a:custGeom>
            <a:solidFill>
              <a:srgbClr val="E3DA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Google Shape;601;p68">
              <a:extLst>
                <a:ext uri="{FF2B5EF4-FFF2-40B4-BE49-F238E27FC236}">
                  <a16:creationId xmlns:a16="http://schemas.microsoft.com/office/drawing/2014/main" id="{34A4D5E7-7FF4-8935-F033-45C8A322B251}"/>
                </a:ext>
              </a:extLst>
            </p:cNvPr>
            <p:cNvSpPr/>
            <p:nvPr/>
          </p:nvSpPr>
          <p:spPr>
            <a:xfrm>
              <a:off x="3618450" y="3879112"/>
              <a:ext cx="157045" cy="24688"/>
            </a:xfrm>
            <a:custGeom>
              <a:avLst/>
              <a:gdLst/>
              <a:ahLst/>
              <a:cxnLst/>
              <a:rect l="l" t="t" r="r" b="b"/>
              <a:pathLst>
                <a:path w="4930" h="775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55" y="334"/>
                  </a:cubicBezTo>
                  <a:cubicBezTo>
                    <a:pt x="322" y="334"/>
                    <a:pt x="381" y="405"/>
                    <a:pt x="500" y="512"/>
                  </a:cubicBezTo>
                  <a:cubicBezTo>
                    <a:pt x="619" y="631"/>
                    <a:pt x="786" y="774"/>
                    <a:pt x="1084" y="774"/>
                  </a:cubicBezTo>
                  <a:cubicBezTo>
                    <a:pt x="1381" y="774"/>
                    <a:pt x="1524" y="631"/>
                    <a:pt x="1667" y="512"/>
                  </a:cubicBezTo>
                  <a:cubicBezTo>
                    <a:pt x="1762" y="405"/>
                    <a:pt x="1846" y="334"/>
                    <a:pt x="2000" y="334"/>
                  </a:cubicBezTo>
                  <a:cubicBezTo>
                    <a:pt x="2167" y="334"/>
                    <a:pt x="2227" y="405"/>
                    <a:pt x="2346" y="512"/>
                  </a:cubicBezTo>
                  <a:cubicBezTo>
                    <a:pt x="2465" y="631"/>
                    <a:pt x="2631" y="774"/>
                    <a:pt x="2929" y="774"/>
                  </a:cubicBezTo>
                  <a:cubicBezTo>
                    <a:pt x="3227" y="774"/>
                    <a:pt x="3370" y="631"/>
                    <a:pt x="3501" y="512"/>
                  </a:cubicBezTo>
                  <a:cubicBezTo>
                    <a:pt x="3608" y="405"/>
                    <a:pt x="3679" y="334"/>
                    <a:pt x="3846" y="334"/>
                  </a:cubicBezTo>
                  <a:cubicBezTo>
                    <a:pt x="4013" y="334"/>
                    <a:pt x="4072" y="405"/>
                    <a:pt x="4191" y="512"/>
                  </a:cubicBezTo>
                  <a:cubicBezTo>
                    <a:pt x="4310" y="631"/>
                    <a:pt x="4477" y="774"/>
                    <a:pt x="4775" y="774"/>
                  </a:cubicBezTo>
                  <a:cubicBezTo>
                    <a:pt x="4858" y="774"/>
                    <a:pt x="4929" y="703"/>
                    <a:pt x="4929" y="607"/>
                  </a:cubicBezTo>
                  <a:cubicBezTo>
                    <a:pt x="4929" y="524"/>
                    <a:pt x="4858" y="453"/>
                    <a:pt x="4775" y="453"/>
                  </a:cubicBezTo>
                  <a:cubicBezTo>
                    <a:pt x="4608" y="453"/>
                    <a:pt x="4548" y="369"/>
                    <a:pt x="4429" y="274"/>
                  </a:cubicBezTo>
                  <a:cubicBezTo>
                    <a:pt x="4310" y="155"/>
                    <a:pt x="4144" y="0"/>
                    <a:pt x="3846" y="0"/>
                  </a:cubicBezTo>
                  <a:cubicBezTo>
                    <a:pt x="3548" y="0"/>
                    <a:pt x="3405" y="155"/>
                    <a:pt x="3263" y="274"/>
                  </a:cubicBezTo>
                  <a:cubicBezTo>
                    <a:pt x="3167" y="369"/>
                    <a:pt x="3084" y="453"/>
                    <a:pt x="2929" y="453"/>
                  </a:cubicBezTo>
                  <a:cubicBezTo>
                    <a:pt x="2762" y="453"/>
                    <a:pt x="2703" y="369"/>
                    <a:pt x="2584" y="274"/>
                  </a:cubicBezTo>
                  <a:cubicBezTo>
                    <a:pt x="2465" y="155"/>
                    <a:pt x="2298" y="0"/>
                    <a:pt x="2000" y="0"/>
                  </a:cubicBezTo>
                  <a:cubicBezTo>
                    <a:pt x="1703" y="0"/>
                    <a:pt x="1560" y="155"/>
                    <a:pt x="1417" y="274"/>
                  </a:cubicBezTo>
                  <a:cubicBezTo>
                    <a:pt x="1322" y="369"/>
                    <a:pt x="1238" y="453"/>
                    <a:pt x="1084" y="453"/>
                  </a:cubicBezTo>
                  <a:cubicBezTo>
                    <a:pt x="917" y="453"/>
                    <a:pt x="857" y="369"/>
                    <a:pt x="738" y="274"/>
                  </a:cubicBezTo>
                  <a:cubicBezTo>
                    <a:pt x="619" y="155"/>
                    <a:pt x="453" y="0"/>
                    <a:pt x="155" y="0"/>
                  </a:cubicBezTo>
                  <a:close/>
                </a:path>
              </a:pathLst>
            </a:custGeom>
            <a:solidFill>
              <a:srgbClr val="E3DA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Google Shape;602;p68">
              <a:extLst>
                <a:ext uri="{FF2B5EF4-FFF2-40B4-BE49-F238E27FC236}">
                  <a16:creationId xmlns:a16="http://schemas.microsoft.com/office/drawing/2014/main" id="{ED59A53C-708A-880A-92F1-5047E48017BA}"/>
                </a:ext>
              </a:extLst>
            </p:cNvPr>
            <p:cNvSpPr/>
            <p:nvPr/>
          </p:nvSpPr>
          <p:spPr>
            <a:xfrm>
              <a:off x="3618450" y="3921192"/>
              <a:ext cx="127834" cy="24688"/>
            </a:xfrm>
            <a:custGeom>
              <a:avLst/>
              <a:gdLst/>
              <a:ahLst/>
              <a:cxnLst/>
              <a:rect l="l" t="t" r="r" b="b"/>
              <a:pathLst>
                <a:path w="4013" h="77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322" y="334"/>
                    <a:pt x="381" y="406"/>
                    <a:pt x="500" y="513"/>
                  </a:cubicBezTo>
                  <a:cubicBezTo>
                    <a:pt x="619" y="632"/>
                    <a:pt x="786" y="775"/>
                    <a:pt x="1084" y="775"/>
                  </a:cubicBezTo>
                  <a:cubicBezTo>
                    <a:pt x="1381" y="775"/>
                    <a:pt x="1524" y="632"/>
                    <a:pt x="1667" y="513"/>
                  </a:cubicBezTo>
                  <a:cubicBezTo>
                    <a:pt x="1762" y="406"/>
                    <a:pt x="1846" y="334"/>
                    <a:pt x="2000" y="334"/>
                  </a:cubicBezTo>
                  <a:cubicBezTo>
                    <a:pt x="2167" y="334"/>
                    <a:pt x="2227" y="406"/>
                    <a:pt x="2346" y="513"/>
                  </a:cubicBezTo>
                  <a:cubicBezTo>
                    <a:pt x="2465" y="632"/>
                    <a:pt x="2631" y="775"/>
                    <a:pt x="2929" y="775"/>
                  </a:cubicBezTo>
                  <a:cubicBezTo>
                    <a:pt x="3227" y="775"/>
                    <a:pt x="3370" y="632"/>
                    <a:pt x="3501" y="513"/>
                  </a:cubicBezTo>
                  <a:cubicBezTo>
                    <a:pt x="3608" y="406"/>
                    <a:pt x="3679" y="334"/>
                    <a:pt x="3846" y="334"/>
                  </a:cubicBezTo>
                  <a:cubicBezTo>
                    <a:pt x="3941" y="334"/>
                    <a:pt x="4013" y="263"/>
                    <a:pt x="4013" y="167"/>
                  </a:cubicBezTo>
                  <a:cubicBezTo>
                    <a:pt x="4013" y="84"/>
                    <a:pt x="3941" y="1"/>
                    <a:pt x="3846" y="1"/>
                  </a:cubicBezTo>
                  <a:cubicBezTo>
                    <a:pt x="3548" y="1"/>
                    <a:pt x="3405" y="156"/>
                    <a:pt x="3263" y="275"/>
                  </a:cubicBezTo>
                  <a:cubicBezTo>
                    <a:pt x="3167" y="382"/>
                    <a:pt x="3084" y="453"/>
                    <a:pt x="2929" y="453"/>
                  </a:cubicBezTo>
                  <a:cubicBezTo>
                    <a:pt x="2762" y="453"/>
                    <a:pt x="2703" y="382"/>
                    <a:pt x="2584" y="275"/>
                  </a:cubicBezTo>
                  <a:cubicBezTo>
                    <a:pt x="2465" y="156"/>
                    <a:pt x="2298" y="1"/>
                    <a:pt x="2000" y="1"/>
                  </a:cubicBezTo>
                  <a:cubicBezTo>
                    <a:pt x="1703" y="1"/>
                    <a:pt x="1560" y="156"/>
                    <a:pt x="1417" y="275"/>
                  </a:cubicBezTo>
                  <a:cubicBezTo>
                    <a:pt x="1322" y="382"/>
                    <a:pt x="1238" y="453"/>
                    <a:pt x="1084" y="453"/>
                  </a:cubicBezTo>
                  <a:cubicBezTo>
                    <a:pt x="917" y="453"/>
                    <a:pt x="857" y="382"/>
                    <a:pt x="738" y="275"/>
                  </a:cubicBezTo>
                  <a:cubicBezTo>
                    <a:pt x="619" y="156"/>
                    <a:pt x="453" y="1"/>
                    <a:pt x="155" y="1"/>
                  </a:cubicBezTo>
                  <a:close/>
                </a:path>
              </a:pathLst>
            </a:custGeom>
            <a:solidFill>
              <a:srgbClr val="E3DA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Google Shape;603;p68">
              <a:extLst>
                <a:ext uri="{FF2B5EF4-FFF2-40B4-BE49-F238E27FC236}">
                  <a16:creationId xmlns:a16="http://schemas.microsoft.com/office/drawing/2014/main" id="{EB47E747-5D0D-76E1-D0CA-A83B5A36F0CE}"/>
                </a:ext>
              </a:extLst>
            </p:cNvPr>
            <p:cNvSpPr/>
            <p:nvPr/>
          </p:nvSpPr>
          <p:spPr>
            <a:xfrm>
              <a:off x="3617304" y="3962922"/>
              <a:ext cx="98655" cy="24688"/>
            </a:xfrm>
            <a:custGeom>
              <a:avLst/>
              <a:gdLst/>
              <a:ahLst/>
              <a:cxnLst/>
              <a:rect l="l" t="t" r="r" b="b"/>
              <a:pathLst>
                <a:path w="3097" h="775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cubicBezTo>
                    <a:pt x="334" y="334"/>
                    <a:pt x="393" y="405"/>
                    <a:pt x="512" y="512"/>
                  </a:cubicBezTo>
                  <a:cubicBezTo>
                    <a:pt x="632" y="632"/>
                    <a:pt x="786" y="774"/>
                    <a:pt x="1084" y="774"/>
                  </a:cubicBezTo>
                  <a:cubicBezTo>
                    <a:pt x="1382" y="774"/>
                    <a:pt x="1536" y="632"/>
                    <a:pt x="1667" y="512"/>
                  </a:cubicBezTo>
                  <a:cubicBezTo>
                    <a:pt x="1775" y="405"/>
                    <a:pt x="1846" y="334"/>
                    <a:pt x="2013" y="334"/>
                  </a:cubicBezTo>
                  <a:cubicBezTo>
                    <a:pt x="2179" y="334"/>
                    <a:pt x="2239" y="405"/>
                    <a:pt x="2358" y="512"/>
                  </a:cubicBezTo>
                  <a:cubicBezTo>
                    <a:pt x="2477" y="632"/>
                    <a:pt x="2632" y="774"/>
                    <a:pt x="2929" y="774"/>
                  </a:cubicBezTo>
                  <a:cubicBezTo>
                    <a:pt x="3025" y="774"/>
                    <a:pt x="3096" y="703"/>
                    <a:pt x="3096" y="620"/>
                  </a:cubicBezTo>
                  <a:cubicBezTo>
                    <a:pt x="3096" y="524"/>
                    <a:pt x="3025" y="453"/>
                    <a:pt x="2929" y="453"/>
                  </a:cubicBezTo>
                  <a:cubicBezTo>
                    <a:pt x="2775" y="441"/>
                    <a:pt x="2691" y="381"/>
                    <a:pt x="2596" y="274"/>
                  </a:cubicBezTo>
                  <a:cubicBezTo>
                    <a:pt x="2477" y="155"/>
                    <a:pt x="2310" y="0"/>
                    <a:pt x="2013" y="0"/>
                  </a:cubicBezTo>
                  <a:cubicBezTo>
                    <a:pt x="1715" y="0"/>
                    <a:pt x="1560" y="155"/>
                    <a:pt x="1429" y="274"/>
                  </a:cubicBezTo>
                  <a:cubicBezTo>
                    <a:pt x="1322" y="381"/>
                    <a:pt x="1251" y="453"/>
                    <a:pt x="1084" y="453"/>
                  </a:cubicBezTo>
                  <a:cubicBezTo>
                    <a:pt x="929" y="453"/>
                    <a:pt x="870" y="381"/>
                    <a:pt x="751" y="274"/>
                  </a:cubicBezTo>
                  <a:cubicBezTo>
                    <a:pt x="632" y="155"/>
                    <a:pt x="465" y="0"/>
                    <a:pt x="167" y="0"/>
                  </a:cubicBezTo>
                  <a:close/>
                </a:path>
              </a:pathLst>
            </a:custGeom>
            <a:solidFill>
              <a:srgbClr val="E3DA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9" name="Google Shape;599;p68">
            <a:extLst>
              <a:ext uri="{FF2B5EF4-FFF2-40B4-BE49-F238E27FC236}">
                <a16:creationId xmlns:a16="http://schemas.microsoft.com/office/drawing/2014/main" id="{4D46DC0B-2CAA-6C39-2906-AD4E6EA51217}"/>
              </a:ext>
            </a:extLst>
          </p:cNvPr>
          <p:cNvGrpSpPr/>
          <p:nvPr/>
        </p:nvGrpSpPr>
        <p:grpSpPr>
          <a:xfrm>
            <a:off x="4389908" y="1254632"/>
            <a:ext cx="362223" cy="361108"/>
            <a:chOff x="3513010" y="3816134"/>
            <a:chExt cx="362223" cy="361108"/>
          </a:xfrm>
        </p:grpSpPr>
        <p:sp>
          <p:nvSpPr>
            <p:cNvPr id="80" name="Google Shape;600;p68">
              <a:extLst>
                <a:ext uri="{FF2B5EF4-FFF2-40B4-BE49-F238E27FC236}">
                  <a16:creationId xmlns:a16="http://schemas.microsoft.com/office/drawing/2014/main" id="{941FF14D-5A5B-FB9B-D077-BE2D64A7AB94}"/>
                </a:ext>
              </a:extLst>
            </p:cNvPr>
            <p:cNvSpPr/>
            <p:nvPr/>
          </p:nvSpPr>
          <p:spPr>
            <a:xfrm>
              <a:off x="3513010" y="3816134"/>
              <a:ext cx="362223" cy="361108"/>
            </a:xfrm>
            <a:custGeom>
              <a:avLst/>
              <a:gdLst/>
              <a:ahLst/>
              <a:cxnLst/>
              <a:rect l="l" t="t" r="r" b="b"/>
              <a:pathLst>
                <a:path w="11371" h="11336" extrusionOk="0">
                  <a:moveTo>
                    <a:pt x="1381" y="346"/>
                  </a:moveTo>
                  <a:cubicBezTo>
                    <a:pt x="1846" y="358"/>
                    <a:pt x="2262" y="715"/>
                    <a:pt x="2358" y="1191"/>
                  </a:cubicBezTo>
                  <a:lnTo>
                    <a:pt x="1881" y="1191"/>
                  </a:lnTo>
                  <a:cubicBezTo>
                    <a:pt x="1786" y="1191"/>
                    <a:pt x="1715" y="1263"/>
                    <a:pt x="1715" y="1358"/>
                  </a:cubicBezTo>
                  <a:cubicBezTo>
                    <a:pt x="1715" y="1727"/>
                    <a:pt x="1417" y="2025"/>
                    <a:pt x="1048" y="2025"/>
                  </a:cubicBezTo>
                  <a:cubicBezTo>
                    <a:pt x="667" y="2025"/>
                    <a:pt x="369" y="1727"/>
                    <a:pt x="369" y="1358"/>
                  </a:cubicBezTo>
                  <a:cubicBezTo>
                    <a:pt x="369" y="798"/>
                    <a:pt x="822" y="346"/>
                    <a:pt x="1381" y="346"/>
                  </a:cubicBezTo>
                  <a:close/>
                  <a:moveTo>
                    <a:pt x="2358" y="1537"/>
                  </a:moveTo>
                  <a:lnTo>
                    <a:pt x="2358" y="2037"/>
                  </a:lnTo>
                  <a:lnTo>
                    <a:pt x="1774" y="2037"/>
                  </a:lnTo>
                  <a:cubicBezTo>
                    <a:pt x="1893" y="1906"/>
                    <a:pt x="1977" y="1727"/>
                    <a:pt x="2012" y="1537"/>
                  </a:cubicBezTo>
                  <a:close/>
                  <a:moveTo>
                    <a:pt x="9109" y="4489"/>
                  </a:moveTo>
                  <a:lnTo>
                    <a:pt x="9109" y="4489"/>
                  </a:lnTo>
                  <a:cubicBezTo>
                    <a:pt x="8739" y="5049"/>
                    <a:pt x="8287" y="5585"/>
                    <a:pt x="7787" y="6085"/>
                  </a:cubicBezTo>
                  <a:cubicBezTo>
                    <a:pt x="7275" y="6597"/>
                    <a:pt x="6739" y="7037"/>
                    <a:pt x="6192" y="7406"/>
                  </a:cubicBezTo>
                  <a:cubicBezTo>
                    <a:pt x="6584" y="6859"/>
                    <a:pt x="7013" y="6323"/>
                    <a:pt x="7513" y="5823"/>
                  </a:cubicBezTo>
                  <a:cubicBezTo>
                    <a:pt x="8025" y="5311"/>
                    <a:pt x="8561" y="4870"/>
                    <a:pt x="9109" y="4489"/>
                  </a:cubicBezTo>
                  <a:close/>
                  <a:moveTo>
                    <a:pt x="4036" y="9359"/>
                  </a:moveTo>
                  <a:cubicBezTo>
                    <a:pt x="4346" y="9359"/>
                    <a:pt x="4620" y="9573"/>
                    <a:pt x="4691" y="9871"/>
                  </a:cubicBezTo>
                  <a:lnTo>
                    <a:pt x="3382" y="9871"/>
                  </a:lnTo>
                  <a:cubicBezTo>
                    <a:pt x="3453" y="9573"/>
                    <a:pt x="3727" y="9359"/>
                    <a:pt x="4036" y="9359"/>
                  </a:cubicBezTo>
                  <a:close/>
                  <a:moveTo>
                    <a:pt x="10359" y="9359"/>
                  </a:moveTo>
                  <a:cubicBezTo>
                    <a:pt x="10728" y="9359"/>
                    <a:pt x="11025" y="9657"/>
                    <a:pt x="11025" y="10026"/>
                  </a:cubicBezTo>
                  <a:cubicBezTo>
                    <a:pt x="11025" y="10597"/>
                    <a:pt x="10585" y="11038"/>
                    <a:pt x="10037" y="11038"/>
                  </a:cubicBezTo>
                  <a:lnTo>
                    <a:pt x="4584" y="11038"/>
                  </a:lnTo>
                  <a:cubicBezTo>
                    <a:pt x="4870" y="10788"/>
                    <a:pt x="5037" y="10431"/>
                    <a:pt x="5037" y="10026"/>
                  </a:cubicBezTo>
                  <a:cubicBezTo>
                    <a:pt x="5037" y="9776"/>
                    <a:pt x="4929" y="9538"/>
                    <a:pt x="4775" y="9359"/>
                  </a:cubicBezTo>
                  <a:close/>
                  <a:moveTo>
                    <a:pt x="1346" y="1"/>
                  </a:moveTo>
                  <a:cubicBezTo>
                    <a:pt x="596" y="1"/>
                    <a:pt x="0" y="596"/>
                    <a:pt x="0" y="1334"/>
                  </a:cubicBezTo>
                  <a:cubicBezTo>
                    <a:pt x="0" y="1906"/>
                    <a:pt x="465" y="2346"/>
                    <a:pt x="1012" y="2346"/>
                  </a:cubicBezTo>
                  <a:lnTo>
                    <a:pt x="2358" y="2346"/>
                  </a:lnTo>
                  <a:lnTo>
                    <a:pt x="2358" y="7514"/>
                  </a:lnTo>
                  <a:cubicBezTo>
                    <a:pt x="2358" y="7609"/>
                    <a:pt x="2429" y="7680"/>
                    <a:pt x="2512" y="7680"/>
                  </a:cubicBezTo>
                  <a:cubicBezTo>
                    <a:pt x="2608" y="7680"/>
                    <a:pt x="2679" y="7609"/>
                    <a:pt x="2679" y="7514"/>
                  </a:cubicBezTo>
                  <a:lnTo>
                    <a:pt x="2679" y="1334"/>
                  </a:lnTo>
                  <a:cubicBezTo>
                    <a:pt x="2679" y="929"/>
                    <a:pt x="2501" y="572"/>
                    <a:pt x="2239" y="322"/>
                  </a:cubicBezTo>
                  <a:lnTo>
                    <a:pt x="7680" y="322"/>
                  </a:lnTo>
                  <a:cubicBezTo>
                    <a:pt x="8227" y="322"/>
                    <a:pt x="8680" y="775"/>
                    <a:pt x="8680" y="1334"/>
                  </a:cubicBezTo>
                  <a:lnTo>
                    <a:pt x="8680" y="2870"/>
                  </a:lnTo>
                  <a:cubicBezTo>
                    <a:pt x="8192" y="3108"/>
                    <a:pt x="7739" y="3430"/>
                    <a:pt x="7358" y="3811"/>
                  </a:cubicBezTo>
                  <a:cubicBezTo>
                    <a:pt x="6549" y="4608"/>
                    <a:pt x="6537" y="5192"/>
                    <a:pt x="6525" y="6144"/>
                  </a:cubicBezTo>
                  <a:lnTo>
                    <a:pt x="6525" y="6394"/>
                  </a:lnTo>
                  <a:cubicBezTo>
                    <a:pt x="6132" y="6859"/>
                    <a:pt x="5811" y="7347"/>
                    <a:pt x="5513" y="7847"/>
                  </a:cubicBezTo>
                  <a:cubicBezTo>
                    <a:pt x="5465" y="7907"/>
                    <a:pt x="5477" y="7990"/>
                    <a:pt x="5537" y="8049"/>
                  </a:cubicBezTo>
                  <a:cubicBezTo>
                    <a:pt x="5572" y="8085"/>
                    <a:pt x="5608" y="8097"/>
                    <a:pt x="5656" y="8097"/>
                  </a:cubicBezTo>
                  <a:cubicBezTo>
                    <a:pt x="5691" y="8097"/>
                    <a:pt x="5715" y="8097"/>
                    <a:pt x="5751" y="8061"/>
                  </a:cubicBezTo>
                  <a:cubicBezTo>
                    <a:pt x="6251" y="7776"/>
                    <a:pt x="6727" y="7442"/>
                    <a:pt x="7192" y="7049"/>
                  </a:cubicBezTo>
                  <a:lnTo>
                    <a:pt x="7442" y="7049"/>
                  </a:lnTo>
                  <a:cubicBezTo>
                    <a:pt x="7930" y="7037"/>
                    <a:pt x="8323" y="7037"/>
                    <a:pt x="8692" y="6918"/>
                  </a:cubicBezTo>
                  <a:lnTo>
                    <a:pt x="8692" y="9002"/>
                  </a:lnTo>
                  <a:lnTo>
                    <a:pt x="4036" y="9002"/>
                  </a:lnTo>
                  <a:cubicBezTo>
                    <a:pt x="3465" y="9002"/>
                    <a:pt x="3024" y="9466"/>
                    <a:pt x="3024" y="10014"/>
                  </a:cubicBezTo>
                  <a:cubicBezTo>
                    <a:pt x="3024" y="10097"/>
                    <a:pt x="3096" y="10181"/>
                    <a:pt x="3191" y="10181"/>
                  </a:cubicBezTo>
                  <a:lnTo>
                    <a:pt x="4691" y="10181"/>
                  </a:lnTo>
                  <a:cubicBezTo>
                    <a:pt x="4620" y="10657"/>
                    <a:pt x="4203" y="11014"/>
                    <a:pt x="3691" y="11014"/>
                  </a:cubicBezTo>
                  <a:cubicBezTo>
                    <a:pt x="3144" y="11014"/>
                    <a:pt x="2679" y="10562"/>
                    <a:pt x="2679" y="10002"/>
                  </a:cubicBezTo>
                  <a:lnTo>
                    <a:pt x="2679" y="8168"/>
                  </a:lnTo>
                  <a:cubicBezTo>
                    <a:pt x="2679" y="8085"/>
                    <a:pt x="2608" y="8002"/>
                    <a:pt x="2512" y="8002"/>
                  </a:cubicBezTo>
                  <a:cubicBezTo>
                    <a:pt x="2429" y="8002"/>
                    <a:pt x="2358" y="8085"/>
                    <a:pt x="2358" y="8168"/>
                  </a:cubicBezTo>
                  <a:lnTo>
                    <a:pt x="2358" y="10002"/>
                  </a:lnTo>
                  <a:cubicBezTo>
                    <a:pt x="2358" y="10740"/>
                    <a:pt x="2953" y="11335"/>
                    <a:pt x="3691" y="11335"/>
                  </a:cubicBezTo>
                  <a:lnTo>
                    <a:pt x="10013" y="11335"/>
                  </a:lnTo>
                  <a:cubicBezTo>
                    <a:pt x="10764" y="11335"/>
                    <a:pt x="11359" y="10740"/>
                    <a:pt x="11359" y="10002"/>
                  </a:cubicBezTo>
                  <a:cubicBezTo>
                    <a:pt x="11371" y="9478"/>
                    <a:pt x="10930" y="9038"/>
                    <a:pt x="10359" y="9038"/>
                  </a:cubicBezTo>
                  <a:lnTo>
                    <a:pt x="9025" y="9038"/>
                  </a:lnTo>
                  <a:lnTo>
                    <a:pt x="9025" y="6811"/>
                  </a:lnTo>
                  <a:cubicBezTo>
                    <a:pt x="9263" y="6692"/>
                    <a:pt x="9513" y="6513"/>
                    <a:pt x="9775" y="6252"/>
                  </a:cubicBezTo>
                  <a:cubicBezTo>
                    <a:pt x="10013" y="6013"/>
                    <a:pt x="10228" y="5763"/>
                    <a:pt x="10406" y="5478"/>
                  </a:cubicBezTo>
                  <a:cubicBezTo>
                    <a:pt x="10430" y="5430"/>
                    <a:pt x="10430" y="5370"/>
                    <a:pt x="10418" y="5311"/>
                  </a:cubicBezTo>
                  <a:cubicBezTo>
                    <a:pt x="10394" y="5251"/>
                    <a:pt x="10347" y="5228"/>
                    <a:pt x="10299" y="5204"/>
                  </a:cubicBezTo>
                  <a:lnTo>
                    <a:pt x="9894" y="5132"/>
                  </a:lnTo>
                  <a:cubicBezTo>
                    <a:pt x="10728" y="4489"/>
                    <a:pt x="11264" y="3525"/>
                    <a:pt x="11323" y="2465"/>
                  </a:cubicBezTo>
                  <a:lnTo>
                    <a:pt x="11323" y="2453"/>
                  </a:lnTo>
                  <a:cubicBezTo>
                    <a:pt x="11323" y="2406"/>
                    <a:pt x="11311" y="2358"/>
                    <a:pt x="11287" y="2322"/>
                  </a:cubicBezTo>
                  <a:cubicBezTo>
                    <a:pt x="11252" y="2287"/>
                    <a:pt x="11204" y="2275"/>
                    <a:pt x="11145" y="2275"/>
                  </a:cubicBezTo>
                  <a:cubicBezTo>
                    <a:pt x="10764" y="2311"/>
                    <a:pt x="10394" y="2346"/>
                    <a:pt x="10037" y="2430"/>
                  </a:cubicBezTo>
                  <a:cubicBezTo>
                    <a:pt x="9942" y="2442"/>
                    <a:pt x="9882" y="2525"/>
                    <a:pt x="9894" y="2620"/>
                  </a:cubicBezTo>
                  <a:cubicBezTo>
                    <a:pt x="9916" y="2696"/>
                    <a:pt x="9988" y="2753"/>
                    <a:pt x="10073" y="2753"/>
                  </a:cubicBezTo>
                  <a:cubicBezTo>
                    <a:pt x="10080" y="2753"/>
                    <a:pt x="10089" y="2752"/>
                    <a:pt x="10097" y="2751"/>
                  </a:cubicBezTo>
                  <a:cubicBezTo>
                    <a:pt x="10371" y="2692"/>
                    <a:pt x="10656" y="2644"/>
                    <a:pt x="10966" y="2620"/>
                  </a:cubicBezTo>
                  <a:lnTo>
                    <a:pt x="10966" y="2620"/>
                  </a:lnTo>
                  <a:cubicBezTo>
                    <a:pt x="10847" y="3632"/>
                    <a:pt x="10275" y="4537"/>
                    <a:pt x="9382" y="5073"/>
                  </a:cubicBezTo>
                  <a:lnTo>
                    <a:pt x="9359" y="5085"/>
                  </a:lnTo>
                  <a:cubicBezTo>
                    <a:pt x="9299" y="5120"/>
                    <a:pt x="9275" y="5192"/>
                    <a:pt x="9287" y="5263"/>
                  </a:cubicBezTo>
                  <a:cubicBezTo>
                    <a:pt x="9299" y="5347"/>
                    <a:pt x="9359" y="5382"/>
                    <a:pt x="9418" y="5406"/>
                  </a:cubicBezTo>
                  <a:lnTo>
                    <a:pt x="9978" y="5490"/>
                  </a:lnTo>
                  <a:cubicBezTo>
                    <a:pt x="9835" y="5668"/>
                    <a:pt x="9692" y="5847"/>
                    <a:pt x="9525" y="6002"/>
                  </a:cubicBezTo>
                  <a:cubicBezTo>
                    <a:pt x="8870" y="6656"/>
                    <a:pt x="8406" y="6716"/>
                    <a:pt x="7573" y="6728"/>
                  </a:cubicBezTo>
                  <a:cubicBezTo>
                    <a:pt x="7727" y="6597"/>
                    <a:pt x="7870" y="6454"/>
                    <a:pt x="8013" y="6311"/>
                  </a:cubicBezTo>
                  <a:cubicBezTo>
                    <a:pt x="8728" y="5597"/>
                    <a:pt x="9299" y="4835"/>
                    <a:pt x="9775" y="4037"/>
                  </a:cubicBezTo>
                  <a:cubicBezTo>
                    <a:pt x="9823" y="3977"/>
                    <a:pt x="9811" y="3882"/>
                    <a:pt x="9751" y="3823"/>
                  </a:cubicBezTo>
                  <a:cubicBezTo>
                    <a:pt x="9718" y="3789"/>
                    <a:pt x="9681" y="3774"/>
                    <a:pt x="9639" y="3774"/>
                  </a:cubicBezTo>
                  <a:cubicBezTo>
                    <a:pt x="9608" y="3774"/>
                    <a:pt x="9574" y="3783"/>
                    <a:pt x="9537" y="3799"/>
                  </a:cubicBezTo>
                  <a:cubicBezTo>
                    <a:pt x="8739" y="4251"/>
                    <a:pt x="7966" y="4847"/>
                    <a:pt x="7263" y="5561"/>
                  </a:cubicBezTo>
                  <a:cubicBezTo>
                    <a:pt x="7120" y="5716"/>
                    <a:pt x="6977" y="5847"/>
                    <a:pt x="6846" y="6002"/>
                  </a:cubicBezTo>
                  <a:cubicBezTo>
                    <a:pt x="6882" y="5168"/>
                    <a:pt x="6918" y="4704"/>
                    <a:pt x="7573" y="4049"/>
                  </a:cubicBezTo>
                  <a:cubicBezTo>
                    <a:pt x="8085" y="3537"/>
                    <a:pt x="8728" y="3156"/>
                    <a:pt x="9454" y="2906"/>
                  </a:cubicBezTo>
                  <a:cubicBezTo>
                    <a:pt x="9537" y="2870"/>
                    <a:pt x="9585" y="2787"/>
                    <a:pt x="9561" y="2692"/>
                  </a:cubicBezTo>
                  <a:cubicBezTo>
                    <a:pt x="9531" y="2623"/>
                    <a:pt x="9470" y="2578"/>
                    <a:pt x="9395" y="2578"/>
                  </a:cubicBezTo>
                  <a:cubicBezTo>
                    <a:pt x="9379" y="2578"/>
                    <a:pt x="9363" y="2580"/>
                    <a:pt x="9347" y="2584"/>
                  </a:cubicBezTo>
                  <a:cubicBezTo>
                    <a:pt x="9228" y="2632"/>
                    <a:pt x="9109" y="2680"/>
                    <a:pt x="9001" y="2715"/>
                  </a:cubicBezTo>
                  <a:lnTo>
                    <a:pt x="9001" y="1334"/>
                  </a:lnTo>
                  <a:cubicBezTo>
                    <a:pt x="9001" y="596"/>
                    <a:pt x="8406" y="1"/>
                    <a:pt x="7668" y="1"/>
                  </a:cubicBezTo>
                  <a:close/>
                </a:path>
              </a:pathLst>
            </a:custGeom>
            <a:solidFill>
              <a:srgbClr val="E3DA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Google Shape;601;p68">
              <a:extLst>
                <a:ext uri="{FF2B5EF4-FFF2-40B4-BE49-F238E27FC236}">
                  <a16:creationId xmlns:a16="http://schemas.microsoft.com/office/drawing/2014/main" id="{F0BCFE4F-651F-F7F1-3E1B-AAF8115DDB45}"/>
                </a:ext>
              </a:extLst>
            </p:cNvPr>
            <p:cNvSpPr/>
            <p:nvPr/>
          </p:nvSpPr>
          <p:spPr>
            <a:xfrm>
              <a:off x="3618450" y="3879112"/>
              <a:ext cx="157045" cy="24688"/>
            </a:xfrm>
            <a:custGeom>
              <a:avLst/>
              <a:gdLst/>
              <a:ahLst/>
              <a:cxnLst/>
              <a:rect l="l" t="t" r="r" b="b"/>
              <a:pathLst>
                <a:path w="4930" h="775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55" y="334"/>
                  </a:cubicBezTo>
                  <a:cubicBezTo>
                    <a:pt x="322" y="334"/>
                    <a:pt x="381" y="405"/>
                    <a:pt x="500" y="512"/>
                  </a:cubicBezTo>
                  <a:cubicBezTo>
                    <a:pt x="619" y="631"/>
                    <a:pt x="786" y="774"/>
                    <a:pt x="1084" y="774"/>
                  </a:cubicBezTo>
                  <a:cubicBezTo>
                    <a:pt x="1381" y="774"/>
                    <a:pt x="1524" y="631"/>
                    <a:pt x="1667" y="512"/>
                  </a:cubicBezTo>
                  <a:cubicBezTo>
                    <a:pt x="1762" y="405"/>
                    <a:pt x="1846" y="334"/>
                    <a:pt x="2000" y="334"/>
                  </a:cubicBezTo>
                  <a:cubicBezTo>
                    <a:pt x="2167" y="334"/>
                    <a:pt x="2227" y="405"/>
                    <a:pt x="2346" y="512"/>
                  </a:cubicBezTo>
                  <a:cubicBezTo>
                    <a:pt x="2465" y="631"/>
                    <a:pt x="2631" y="774"/>
                    <a:pt x="2929" y="774"/>
                  </a:cubicBezTo>
                  <a:cubicBezTo>
                    <a:pt x="3227" y="774"/>
                    <a:pt x="3370" y="631"/>
                    <a:pt x="3501" y="512"/>
                  </a:cubicBezTo>
                  <a:cubicBezTo>
                    <a:pt x="3608" y="405"/>
                    <a:pt x="3679" y="334"/>
                    <a:pt x="3846" y="334"/>
                  </a:cubicBezTo>
                  <a:cubicBezTo>
                    <a:pt x="4013" y="334"/>
                    <a:pt x="4072" y="405"/>
                    <a:pt x="4191" y="512"/>
                  </a:cubicBezTo>
                  <a:cubicBezTo>
                    <a:pt x="4310" y="631"/>
                    <a:pt x="4477" y="774"/>
                    <a:pt x="4775" y="774"/>
                  </a:cubicBezTo>
                  <a:cubicBezTo>
                    <a:pt x="4858" y="774"/>
                    <a:pt x="4929" y="703"/>
                    <a:pt x="4929" y="607"/>
                  </a:cubicBezTo>
                  <a:cubicBezTo>
                    <a:pt x="4929" y="524"/>
                    <a:pt x="4858" y="453"/>
                    <a:pt x="4775" y="453"/>
                  </a:cubicBezTo>
                  <a:cubicBezTo>
                    <a:pt x="4608" y="453"/>
                    <a:pt x="4548" y="369"/>
                    <a:pt x="4429" y="274"/>
                  </a:cubicBezTo>
                  <a:cubicBezTo>
                    <a:pt x="4310" y="155"/>
                    <a:pt x="4144" y="0"/>
                    <a:pt x="3846" y="0"/>
                  </a:cubicBezTo>
                  <a:cubicBezTo>
                    <a:pt x="3548" y="0"/>
                    <a:pt x="3405" y="155"/>
                    <a:pt x="3263" y="274"/>
                  </a:cubicBezTo>
                  <a:cubicBezTo>
                    <a:pt x="3167" y="369"/>
                    <a:pt x="3084" y="453"/>
                    <a:pt x="2929" y="453"/>
                  </a:cubicBezTo>
                  <a:cubicBezTo>
                    <a:pt x="2762" y="453"/>
                    <a:pt x="2703" y="369"/>
                    <a:pt x="2584" y="274"/>
                  </a:cubicBezTo>
                  <a:cubicBezTo>
                    <a:pt x="2465" y="155"/>
                    <a:pt x="2298" y="0"/>
                    <a:pt x="2000" y="0"/>
                  </a:cubicBezTo>
                  <a:cubicBezTo>
                    <a:pt x="1703" y="0"/>
                    <a:pt x="1560" y="155"/>
                    <a:pt x="1417" y="274"/>
                  </a:cubicBezTo>
                  <a:cubicBezTo>
                    <a:pt x="1322" y="369"/>
                    <a:pt x="1238" y="453"/>
                    <a:pt x="1084" y="453"/>
                  </a:cubicBezTo>
                  <a:cubicBezTo>
                    <a:pt x="917" y="453"/>
                    <a:pt x="857" y="369"/>
                    <a:pt x="738" y="274"/>
                  </a:cubicBezTo>
                  <a:cubicBezTo>
                    <a:pt x="619" y="155"/>
                    <a:pt x="453" y="0"/>
                    <a:pt x="155" y="0"/>
                  </a:cubicBezTo>
                  <a:close/>
                </a:path>
              </a:pathLst>
            </a:custGeom>
            <a:solidFill>
              <a:srgbClr val="E3DA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Google Shape;602;p68">
              <a:extLst>
                <a:ext uri="{FF2B5EF4-FFF2-40B4-BE49-F238E27FC236}">
                  <a16:creationId xmlns:a16="http://schemas.microsoft.com/office/drawing/2014/main" id="{DDF1B15E-A281-B94D-9D3D-68A104CBB2F9}"/>
                </a:ext>
              </a:extLst>
            </p:cNvPr>
            <p:cNvSpPr/>
            <p:nvPr/>
          </p:nvSpPr>
          <p:spPr>
            <a:xfrm>
              <a:off x="3618450" y="3921192"/>
              <a:ext cx="127834" cy="24688"/>
            </a:xfrm>
            <a:custGeom>
              <a:avLst/>
              <a:gdLst/>
              <a:ahLst/>
              <a:cxnLst/>
              <a:rect l="l" t="t" r="r" b="b"/>
              <a:pathLst>
                <a:path w="4013" h="77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322" y="334"/>
                    <a:pt x="381" y="406"/>
                    <a:pt x="500" y="513"/>
                  </a:cubicBezTo>
                  <a:cubicBezTo>
                    <a:pt x="619" y="632"/>
                    <a:pt x="786" y="775"/>
                    <a:pt x="1084" y="775"/>
                  </a:cubicBezTo>
                  <a:cubicBezTo>
                    <a:pt x="1381" y="775"/>
                    <a:pt x="1524" y="632"/>
                    <a:pt x="1667" y="513"/>
                  </a:cubicBezTo>
                  <a:cubicBezTo>
                    <a:pt x="1762" y="406"/>
                    <a:pt x="1846" y="334"/>
                    <a:pt x="2000" y="334"/>
                  </a:cubicBezTo>
                  <a:cubicBezTo>
                    <a:pt x="2167" y="334"/>
                    <a:pt x="2227" y="406"/>
                    <a:pt x="2346" y="513"/>
                  </a:cubicBezTo>
                  <a:cubicBezTo>
                    <a:pt x="2465" y="632"/>
                    <a:pt x="2631" y="775"/>
                    <a:pt x="2929" y="775"/>
                  </a:cubicBezTo>
                  <a:cubicBezTo>
                    <a:pt x="3227" y="775"/>
                    <a:pt x="3370" y="632"/>
                    <a:pt x="3501" y="513"/>
                  </a:cubicBezTo>
                  <a:cubicBezTo>
                    <a:pt x="3608" y="406"/>
                    <a:pt x="3679" y="334"/>
                    <a:pt x="3846" y="334"/>
                  </a:cubicBezTo>
                  <a:cubicBezTo>
                    <a:pt x="3941" y="334"/>
                    <a:pt x="4013" y="263"/>
                    <a:pt x="4013" y="167"/>
                  </a:cubicBezTo>
                  <a:cubicBezTo>
                    <a:pt x="4013" y="84"/>
                    <a:pt x="3941" y="1"/>
                    <a:pt x="3846" y="1"/>
                  </a:cubicBezTo>
                  <a:cubicBezTo>
                    <a:pt x="3548" y="1"/>
                    <a:pt x="3405" y="156"/>
                    <a:pt x="3263" y="275"/>
                  </a:cubicBezTo>
                  <a:cubicBezTo>
                    <a:pt x="3167" y="382"/>
                    <a:pt x="3084" y="453"/>
                    <a:pt x="2929" y="453"/>
                  </a:cubicBezTo>
                  <a:cubicBezTo>
                    <a:pt x="2762" y="453"/>
                    <a:pt x="2703" y="382"/>
                    <a:pt x="2584" y="275"/>
                  </a:cubicBezTo>
                  <a:cubicBezTo>
                    <a:pt x="2465" y="156"/>
                    <a:pt x="2298" y="1"/>
                    <a:pt x="2000" y="1"/>
                  </a:cubicBezTo>
                  <a:cubicBezTo>
                    <a:pt x="1703" y="1"/>
                    <a:pt x="1560" y="156"/>
                    <a:pt x="1417" y="275"/>
                  </a:cubicBezTo>
                  <a:cubicBezTo>
                    <a:pt x="1322" y="382"/>
                    <a:pt x="1238" y="453"/>
                    <a:pt x="1084" y="453"/>
                  </a:cubicBezTo>
                  <a:cubicBezTo>
                    <a:pt x="917" y="453"/>
                    <a:pt x="857" y="382"/>
                    <a:pt x="738" y="275"/>
                  </a:cubicBezTo>
                  <a:cubicBezTo>
                    <a:pt x="619" y="156"/>
                    <a:pt x="453" y="1"/>
                    <a:pt x="155" y="1"/>
                  </a:cubicBezTo>
                  <a:close/>
                </a:path>
              </a:pathLst>
            </a:custGeom>
            <a:solidFill>
              <a:srgbClr val="E3DA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Google Shape;603;p68">
              <a:extLst>
                <a:ext uri="{FF2B5EF4-FFF2-40B4-BE49-F238E27FC236}">
                  <a16:creationId xmlns:a16="http://schemas.microsoft.com/office/drawing/2014/main" id="{3BBA88E4-94A6-123A-E89C-E2122E96DE5C}"/>
                </a:ext>
              </a:extLst>
            </p:cNvPr>
            <p:cNvSpPr/>
            <p:nvPr/>
          </p:nvSpPr>
          <p:spPr>
            <a:xfrm>
              <a:off x="3617304" y="3962922"/>
              <a:ext cx="98655" cy="24688"/>
            </a:xfrm>
            <a:custGeom>
              <a:avLst/>
              <a:gdLst/>
              <a:ahLst/>
              <a:cxnLst/>
              <a:rect l="l" t="t" r="r" b="b"/>
              <a:pathLst>
                <a:path w="3097" h="775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cubicBezTo>
                    <a:pt x="334" y="334"/>
                    <a:pt x="393" y="405"/>
                    <a:pt x="512" y="512"/>
                  </a:cubicBezTo>
                  <a:cubicBezTo>
                    <a:pt x="632" y="632"/>
                    <a:pt x="786" y="774"/>
                    <a:pt x="1084" y="774"/>
                  </a:cubicBezTo>
                  <a:cubicBezTo>
                    <a:pt x="1382" y="774"/>
                    <a:pt x="1536" y="632"/>
                    <a:pt x="1667" y="512"/>
                  </a:cubicBezTo>
                  <a:cubicBezTo>
                    <a:pt x="1775" y="405"/>
                    <a:pt x="1846" y="334"/>
                    <a:pt x="2013" y="334"/>
                  </a:cubicBezTo>
                  <a:cubicBezTo>
                    <a:pt x="2179" y="334"/>
                    <a:pt x="2239" y="405"/>
                    <a:pt x="2358" y="512"/>
                  </a:cubicBezTo>
                  <a:cubicBezTo>
                    <a:pt x="2477" y="632"/>
                    <a:pt x="2632" y="774"/>
                    <a:pt x="2929" y="774"/>
                  </a:cubicBezTo>
                  <a:cubicBezTo>
                    <a:pt x="3025" y="774"/>
                    <a:pt x="3096" y="703"/>
                    <a:pt x="3096" y="620"/>
                  </a:cubicBezTo>
                  <a:cubicBezTo>
                    <a:pt x="3096" y="524"/>
                    <a:pt x="3025" y="453"/>
                    <a:pt x="2929" y="453"/>
                  </a:cubicBezTo>
                  <a:cubicBezTo>
                    <a:pt x="2775" y="441"/>
                    <a:pt x="2691" y="381"/>
                    <a:pt x="2596" y="274"/>
                  </a:cubicBezTo>
                  <a:cubicBezTo>
                    <a:pt x="2477" y="155"/>
                    <a:pt x="2310" y="0"/>
                    <a:pt x="2013" y="0"/>
                  </a:cubicBezTo>
                  <a:cubicBezTo>
                    <a:pt x="1715" y="0"/>
                    <a:pt x="1560" y="155"/>
                    <a:pt x="1429" y="274"/>
                  </a:cubicBezTo>
                  <a:cubicBezTo>
                    <a:pt x="1322" y="381"/>
                    <a:pt x="1251" y="453"/>
                    <a:pt x="1084" y="453"/>
                  </a:cubicBezTo>
                  <a:cubicBezTo>
                    <a:pt x="929" y="453"/>
                    <a:pt x="870" y="381"/>
                    <a:pt x="751" y="274"/>
                  </a:cubicBezTo>
                  <a:cubicBezTo>
                    <a:pt x="632" y="155"/>
                    <a:pt x="465" y="0"/>
                    <a:pt x="167" y="0"/>
                  </a:cubicBezTo>
                  <a:close/>
                </a:path>
              </a:pathLst>
            </a:custGeom>
            <a:solidFill>
              <a:srgbClr val="E3DA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4" name="Google Shape;599;p68">
            <a:extLst>
              <a:ext uri="{FF2B5EF4-FFF2-40B4-BE49-F238E27FC236}">
                <a16:creationId xmlns:a16="http://schemas.microsoft.com/office/drawing/2014/main" id="{277A8ECA-5BC2-83A7-EE1F-BD59B585C679}"/>
              </a:ext>
            </a:extLst>
          </p:cNvPr>
          <p:cNvGrpSpPr/>
          <p:nvPr/>
        </p:nvGrpSpPr>
        <p:grpSpPr>
          <a:xfrm>
            <a:off x="7008782" y="1251623"/>
            <a:ext cx="362223" cy="361108"/>
            <a:chOff x="3513010" y="3816134"/>
            <a:chExt cx="362223" cy="361108"/>
          </a:xfrm>
        </p:grpSpPr>
        <p:sp>
          <p:nvSpPr>
            <p:cNvPr id="85" name="Google Shape;600;p68">
              <a:extLst>
                <a:ext uri="{FF2B5EF4-FFF2-40B4-BE49-F238E27FC236}">
                  <a16:creationId xmlns:a16="http://schemas.microsoft.com/office/drawing/2014/main" id="{382E2AF1-40F8-9746-B915-518CFBE6A7C2}"/>
                </a:ext>
              </a:extLst>
            </p:cNvPr>
            <p:cNvSpPr/>
            <p:nvPr/>
          </p:nvSpPr>
          <p:spPr>
            <a:xfrm>
              <a:off x="3513010" y="3816134"/>
              <a:ext cx="362223" cy="361108"/>
            </a:xfrm>
            <a:custGeom>
              <a:avLst/>
              <a:gdLst/>
              <a:ahLst/>
              <a:cxnLst/>
              <a:rect l="l" t="t" r="r" b="b"/>
              <a:pathLst>
                <a:path w="11371" h="11336" extrusionOk="0">
                  <a:moveTo>
                    <a:pt x="1381" y="346"/>
                  </a:moveTo>
                  <a:cubicBezTo>
                    <a:pt x="1846" y="358"/>
                    <a:pt x="2262" y="715"/>
                    <a:pt x="2358" y="1191"/>
                  </a:cubicBezTo>
                  <a:lnTo>
                    <a:pt x="1881" y="1191"/>
                  </a:lnTo>
                  <a:cubicBezTo>
                    <a:pt x="1786" y="1191"/>
                    <a:pt x="1715" y="1263"/>
                    <a:pt x="1715" y="1358"/>
                  </a:cubicBezTo>
                  <a:cubicBezTo>
                    <a:pt x="1715" y="1727"/>
                    <a:pt x="1417" y="2025"/>
                    <a:pt x="1048" y="2025"/>
                  </a:cubicBezTo>
                  <a:cubicBezTo>
                    <a:pt x="667" y="2025"/>
                    <a:pt x="369" y="1727"/>
                    <a:pt x="369" y="1358"/>
                  </a:cubicBezTo>
                  <a:cubicBezTo>
                    <a:pt x="369" y="798"/>
                    <a:pt x="822" y="346"/>
                    <a:pt x="1381" y="346"/>
                  </a:cubicBezTo>
                  <a:close/>
                  <a:moveTo>
                    <a:pt x="2358" y="1537"/>
                  </a:moveTo>
                  <a:lnTo>
                    <a:pt x="2358" y="2037"/>
                  </a:lnTo>
                  <a:lnTo>
                    <a:pt x="1774" y="2037"/>
                  </a:lnTo>
                  <a:cubicBezTo>
                    <a:pt x="1893" y="1906"/>
                    <a:pt x="1977" y="1727"/>
                    <a:pt x="2012" y="1537"/>
                  </a:cubicBezTo>
                  <a:close/>
                  <a:moveTo>
                    <a:pt x="9109" y="4489"/>
                  </a:moveTo>
                  <a:lnTo>
                    <a:pt x="9109" y="4489"/>
                  </a:lnTo>
                  <a:cubicBezTo>
                    <a:pt x="8739" y="5049"/>
                    <a:pt x="8287" y="5585"/>
                    <a:pt x="7787" y="6085"/>
                  </a:cubicBezTo>
                  <a:cubicBezTo>
                    <a:pt x="7275" y="6597"/>
                    <a:pt x="6739" y="7037"/>
                    <a:pt x="6192" y="7406"/>
                  </a:cubicBezTo>
                  <a:cubicBezTo>
                    <a:pt x="6584" y="6859"/>
                    <a:pt x="7013" y="6323"/>
                    <a:pt x="7513" y="5823"/>
                  </a:cubicBezTo>
                  <a:cubicBezTo>
                    <a:pt x="8025" y="5311"/>
                    <a:pt x="8561" y="4870"/>
                    <a:pt x="9109" y="4489"/>
                  </a:cubicBezTo>
                  <a:close/>
                  <a:moveTo>
                    <a:pt x="4036" y="9359"/>
                  </a:moveTo>
                  <a:cubicBezTo>
                    <a:pt x="4346" y="9359"/>
                    <a:pt x="4620" y="9573"/>
                    <a:pt x="4691" y="9871"/>
                  </a:cubicBezTo>
                  <a:lnTo>
                    <a:pt x="3382" y="9871"/>
                  </a:lnTo>
                  <a:cubicBezTo>
                    <a:pt x="3453" y="9573"/>
                    <a:pt x="3727" y="9359"/>
                    <a:pt x="4036" y="9359"/>
                  </a:cubicBezTo>
                  <a:close/>
                  <a:moveTo>
                    <a:pt x="10359" y="9359"/>
                  </a:moveTo>
                  <a:cubicBezTo>
                    <a:pt x="10728" y="9359"/>
                    <a:pt x="11025" y="9657"/>
                    <a:pt x="11025" y="10026"/>
                  </a:cubicBezTo>
                  <a:cubicBezTo>
                    <a:pt x="11025" y="10597"/>
                    <a:pt x="10585" y="11038"/>
                    <a:pt x="10037" y="11038"/>
                  </a:cubicBezTo>
                  <a:lnTo>
                    <a:pt x="4584" y="11038"/>
                  </a:lnTo>
                  <a:cubicBezTo>
                    <a:pt x="4870" y="10788"/>
                    <a:pt x="5037" y="10431"/>
                    <a:pt x="5037" y="10026"/>
                  </a:cubicBezTo>
                  <a:cubicBezTo>
                    <a:pt x="5037" y="9776"/>
                    <a:pt x="4929" y="9538"/>
                    <a:pt x="4775" y="9359"/>
                  </a:cubicBezTo>
                  <a:close/>
                  <a:moveTo>
                    <a:pt x="1346" y="1"/>
                  </a:moveTo>
                  <a:cubicBezTo>
                    <a:pt x="596" y="1"/>
                    <a:pt x="0" y="596"/>
                    <a:pt x="0" y="1334"/>
                  </a:cubicBezTo>
                  <a:cubicBezTo>
                    <a:pt x="0" y="1906"/>
                    <a:pt x="465" y="2346"/>
                    <a:pt x="1012" y="2346"/>
                  </a:cubicBezTo>
                  <a:lnTo>
                    <a:pt x="2358" y="2346"/>
                  </a:lnTo>
                  <a:lnTo>
                    <a:pt x="2358" y="7514"/>
                  </a:lnTo>
                  <a:cubicBezTo>
                    <a:pt x="2358" y="7609"/>
                    <a:pt x="2429" y="7680"/>
                    <a:pt x="2512" y="7680"/>
                  </a:cubicBezTo>
                  <a:cubicBezTo>
                    <a:pt x="2608" y="7680"/>
                    <a:pt x="2679" y="7609"/>
                    <a:pt x="2679" y="7514"/>
                  </a:cubicBezTo>
                  <a:lnTo>
                    <a:pt x="2679" y="1334"/>
                  </a:lnTo>
                  <a:cubicBezTo>
                    <a:pt x="2679" y="929"/>
                    <a:pt x="2501" y="572"/>
                    <a:pt x="2239" y="322"/>
                  </a:cubicBezTo>
                  <a:lnTo>
                    <a:pt x="7680" y="322"/>
                  </a:lnTo>
                  <a:cubicBezTo>
                    <a:pt x="8227" y="322"/>
                    <a:pt x="8680" y="775"/>
                    <a:pt x="8680" y="1334"/>
                  </a:cubicBezTo>
                  <a:lnTo>
                    <a:pt x="8680" y="2870"/>
                  </a:lnTo>
                  <a:cubicBezTo>
                    <a:pt x="8192" y="3108"/>
                    <a:pt x="7739" y="3430"/>
                    <a:pt x="7358" y="3811"/>
                  </a:cubicBezTo>
                  <a:cubicBezTo>
                    <a:pt x="6549" y="4608"/>
                    <a:pt x="6537" y="5192"/>
                    <a:pt x="6525" y="6144"/>
                  </a:cubicBezTo>
                  <a:lnTo>
                    <a:pt x="6525" y="6394"/>
                  </a:lnTo>
                  <a:cubicBezTo>
                    <a:pt x="6132" y="6859"/>
                    <a:pt x="5811" y="7347"/>
                    <a:pt x="5513" y="7847"/>
                  </a:cubicBezTo>
                  <a:cubicBezTo>
                    <a:pt x="5465" y="7907"/>
                    <a:pt x="5477" y="7990"/>
                    <a:pt x="5537" y="8049"/>
                  </a:cubicBezTo>
                  <a:cubicBezTo>
                    <a:pt x="5572" y="8085"/>
                    <a:pt x="5608" y="8097"/>
                    <a:pt x="5656" y="8097"/>
                  </a:cubicBezTo>
                  <a:cubicBezTo>
                    <a:pt x="5691" y="8097"/>
                    <a:pt x="5715" y="8097"/>
                    <a:pt x="5751" y="8061"/>
                  </a:cubicBezTo>
                  <a:cubicBezTo>
                    <a:pt x="6251" y="7776"/>
                    <a:pt x="6727" y="7442"/>
                    <a:pt x="7192" y="7049"/>
                  </a:cubicBezTo>
                  <a:lnTo>
                    <a:pt x="7442" y="7049"/>
                  </a:lnTo>
                  <a:cubicBezTo>
                    <a:pt x="7930" y="7037"/>
                    <a:pt x="8323" y="7037"/>
                    <a:pt x="8692" y="6918"/>
                  </a:cubicBezTo>
                  <a:lnTo>
                    <a:pt x="8692" y="9002"/>
                  </a:lnTo>
                  <a:lnTo>
                    <a:pt x="4036" y="9002"/>
                  </a:lnTo>
                  <a:cubicBezTo>
                    <a:pt x="3465" y="9002"/>
                    <a:pt x="3024" y="9466"/>
                    <a:pt x="3024" y="10014"/>
                  </a:cubicBezTo>
                  <a:cubicBezTo>
                    <a:pt x="3024" y="10097"/>
                    <a:pt x="3096" y="10181"/>
                    <a:pt x="3191" y="10181"/>
                  </a:cubicBezTo>
                  <a:lnTo>
                    <a:pt x="4691" y="10181"/>
                  </a:lnTo>
                  <a:cubicBezTo>
                    <a:pt x="4620" y="10657"/>
                    <a:pt x="4203" y="11014"/>
                    <a:pt x="3691" y="11014"/>
                  </a:cubicBezTo>
                  <a:cubicBezTo>
                    <a:pt x="3144" y="11014"/>
                    <a:pt x="2679" y="10562"/>
                    <a:pt x="2679" y="10002"/>
                  </a:cubicBezTo>
                  <a:lnTo>
                    <a:pt x="2679" y="8168"/>
                  </a:lnTo>
                  <a:cubicBezTo>
                    <a:pt x="2679" y="8085"/>
                    <a:pt x="2608" y="8002"/>
                    <a:pt x="2512" y="8002"/>
                  </a:cubicBezTo>
                  <a:cubicBezTo>
                    <a:pt x="2429" y="8002"/>
                    <a:pt x="2358" y="8085"/>
                    <a:pt x="2358" y="8168"/>
                  </a:cubicBezTo>
                  <a:lnTo>
                    <a:pt x="2358" y="10002"/>
                  </a:lnTo>
                  <a:cubicBezTo>
                    <a:pt x="2358" y="10740"/>
                    <a:pt x="2953" y="11335"/>
                    <a:pt x="3691" y="11335"/>
                  </a:cubicBezTo>
                  <a:lnTo>
                    <a:pt x="10013" y="11335"/>
                  </a:lnTo>
                  <a:cubicBezTo>
                    <a:pt x="10764" y="11335"/>
                    <a:pt x="11359" y="10740"/>
                    <a:pt x="11359" y="10002"/>
                  </a:cubicBezTo>
                  <a:cubicBezTo>
                    <a:pt x="11371" y="9478"/>
                    <a:pt x="10930" y="9038"/>
                    <a:pt x="10359" y="9038"/>
                  </a:cubicBezTo>
                  <a:lnTo>
                    <a:pt x="9025" y="9038"/>
                  </a:lnTo>
                  <a:lnTo>
                    <a:pt x="9025" y="6811"/>
                  </a:lnTo>
                  <a:cubicBezTo>
                    <a:pt x="9263" y="6692"/>
                    <a:pt x="9513" y="6513"/>
                    <a:pt x="9775" y="6252"/>
                  </a:cubicBezTo>
                  <a:cubicBezTo>
                    <a:pt x="10013" y="6013"/>
                    <a:pt x="10228" y="5763"/>
                    <a:pt x="10406" y="5478"/>
                  </a:cubicBezTo>
                  <a:cubicBezTo>
                    <a:pt x="10430" y="5430"/>
                    <a:pt x="10430" y="5370"/>
                    <a:pt x="10418" y="5311"/>
                  </a:cubicBezTo>
                  <a:cubicBezTo>
                    <a:pt x="10394" y="5251"/>
                    <a:pt x="10347" y="5228"/>
                    <a:pt x="10299" y="5204"/>
                  </a:cubicBezTo>
                  <a:lnTo>
                    <a:pt x="9894" y="5132"/>
                  </a:lnTo>
                  <a:cubicBezTo>
                    <a:pt x="10728" y="4489"/>
                    <a:pt x="11264" y="3525"/>
                    <a:pt x="11323" y="2465"/>
                  </a:cubicBezTo>
                  <a:lnTo>
                    <a:pt x="11323" y="2453"/>
                  </a:lnTo>
                  <a:cubicBezTo>
                    <a:pt x="11323" y="2406"/>
                    <a:pt x="11311" y="2358"/>
                    <a:pt x="11287" y="2322"/>
                  </a:cubicBezTo>
                  <a:cubicBezTo>
                    <a:pt x="11252" y="2287"/>
                    <a:pt x="11204" y="2275"/>
                    <a:pt x="11145" y="2275"/>
                  </a:cubicBezTo>
                  <a:cubicBezTo>
                    <a:pt x="10764" y="2311"/>
                    <a:pt x="10394" y="2346"/>
                    <a:pt x="10037" y="2430"/>
                  </a:cubicBezTo>
                  <a:cubicBezTo>
                    <a:pt x="9942" y="2442"/>
                    <a:pt x="9882" y="2525"/>
                    <a:pt x="9894" y="2620"/>
                  </a:cubicBezTo>
                  <a:cubicBezTo>
                    <a:pt x="9916" y="2696"/>
                    <a:pt x="9988" y="2753"/>
                    <a:pt x="10073" y="2753"/>
                  </a:cubicBezTo>
                  <a:cubicBezTo>
                    <a:pt x="10080" y="2753"/>
                    <a:pt x="10089" y="2752"/>
                    <a:pt x="10097" y="2751"/>
                  </a:cubicBezTo>
                  <a:cubicBezTo>
                    <a:pt x="10371" y="2692"/>
                    <a:pt x="10656" y="2644"/>
                    <a:pt x="10966" y="2620"/>
                  </a:cubicBezTo>
                  <a:lnTo>
                    <a:pt x="10966" y="2620"/>
                  </a:lnTo>
                  <a:cubicBezTo>
                    <a:pt x="10847" y="3632"/>
                    <a:pt x="10275" y="4537"/>
                    <a:pt x="9382" y="5073"/>
                  </a:cubicBezTo>
                  <a:lnTo>
                    <a:pt x="9359" y="5085"/>
                  </a:lnTo>
                  <a:cubicBezTo>
                    <a:pt x="9299" y="5120"/>
                    <a:pt x="9275" y="5192"/>
                    <a:pt x="9287" y="5263"/>
                  </a:cubicBezTo>
                  <a:cubicBezTo>
                    <a:pt x="9299" y="5347"/>
                    <a:pt x="9359" y="5382"/>
                    <a:pt x="9418" y="5406"/>
                  </a:cubicBezTo>
                  <a:lnTo>
                    <a:pt x="9978" y="5490"/>
                  </a:lnTo>
                  <a:cubicBezTo>
                    <a:pt x="9835" y="5668"/>
                    <a:pt x="9692" y="5847"/>
                    <a:pt x="9525" y="6002"/>
                  </a:cubicBezTo>
                  <a:cubicBezTo>
                    <a:pt x="8870" y="6656"/>
                    <a:pt x="8406" y="6716"/>
                    <a:pt x="7573" y="6728"/>
                  </a:cubicBezTo>
                  <a:cubicBezTo>
                    <a:pt x="7727" y="6597"/>
                    <a:pt x="7870" y="6454"/>
                    <a:pt x="8013" y="6311"/>
                  </a:cubicBezTo>
                  <a:cubicBezTo>
                    <a:pt x="8728" y="5597"/>
                    <a:pt x="9299" y="4835"/>
                    <a:pt x="9775" y="4037"/>
                  </a:cubicBezTo>
                  <a:cubicBezTo>
                    <a:pt x="9823" y="3977"/>
                    <a:pt x="9811" y="3882"/>
                    <a:pt x="9751" y="3823"/>
                  </a:cubicBezTo>
                  <a:cubicBezTo>
                    <a:pt x="9718" y="3789"/>
                    <a:pt x="9681" y="3774"/>
                    <a:pt x="9639" y="3774"/>
                  </a:cubicBezTo>
                  <a:cubicBezTo>
                    <a:pt x="9608" y="3774"/>
                    <a:pt x="9574" y="3783"/>
                    <a:pt x="9537" y="3799"/>
                  </a:cubicBezTo>
                  <a:cubicBezTo>
                    <a:pt x="8739" y="4251"/>
                    <a:pt x="7966" y="4847"/>
                    <a:pt x="7263" y="5561"/>
                  </a:cubicBezTo>
                  <a:cubicBezTo>
                    <a:pt x="7120" y="5716"/>
                    <a:pt x="6977" y="5847"/>
                    <a:pt x="6846" y="6002"/>
                  </a:cubicBezTo>
                  <a:cubicBezTo>
                    <a:pt x="6882" y="5168"/>
                    <a:pt x="6918" y="4704"/>
                    <a:pt x="7573" y="4049"/>
                  </a:cubicBezTo>
                  <a:cubicBezTo>
                    <a:pt x="8085" y="3537"/>
                    <a:pt x="8728" y="3156"/>
                    <a:pt x="9454" y="2906"/>
                  </a:cubicBezTo>
                  <a:cubicBezTo>
                    <a:pt x="9537" y="2870"/>
                    <a:pt x="9585" y="2787"/>
                    <a:pt x="9561" y="2692"/>
                  </a:cubicBezTo>
                  <a:cubicBezTo>
                    <a:pt x="9531" y="2623"/>
                    <a:pt x="9470" y="2578"/>
                    <a:pt x="9395" y="2578"/>
                  </a:cubicBezTo>
                  <a:cubicBezTo>
                    <a:pt x="9379" y="2578"/>
                    <a:pt x="9363" y="2580"/>
                    <a:pt x="9347" y="2584"/>
                  </a:cubicBezTo>
                  <a:cubicBezTo>
                    <a:pt x="9228" y="2632"/>
                    <a:pt x="9109" y="2680"/>
                    <a:pt x="9001" y="2715"/>
                  </a:cubicBezTo>
                  <a:lnTo>
                    <a:pt x="9001" y="1334"/>
                  </a:lnTo>
                  <a:cubicBezTo>
                    <a:pt x="9001" y="596"/>
                    <a:pt x="8406" y="1"/>
                    <a:pt x="7668" y="1"/>
                  </a:cubicBezTo>
                  <a:close/>
                </a:path>
              </a:pathLst>
            </a:custGeom>
            <a:solidFill>
              <a:srgbClr val="E3DA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Google Shape;601;p68">
              <a:extLst>
                <a:ext uri="{FF2B5EF4-FFF2-40B4-BE49-F238E27FC236}">
                  <a16:creationId xmlns:a16="http://schemas.microsoft.com/office/drawing/2014/main" id="{11A58631-5A7B-DD5E-4479-89DB342044F5}"/>
                </a:ext>
              </a:extLst>
            </p:cNvPr>
            <p:cNvSpPr/>
            <p:nvPr/>
          </p:nvSpPr>
          <p:spPr>
            <a:xfrm>
              <a:off x="3618450" y="3879112"/>
              <a:ext cx="157045" cy="24688"/>
            </a:xfrm>
            <a:custGeom>
              <a:avLst/>
              <a:gdLst/>
              <a:ahLst/>
              <a:cxnLst/>
              <a:rect l="l" t="t" r="r" b="b"/>
              <a:pathLst>
                <a:path w="4930" h="775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55" y="334"/>
                  </a:cubicBezTo>
                  <a:cubicBezTo>
                    <a:pt x="322" y="334"/>
                    <a:pt x="381" y="405"/>
                    <a:pt x="500" y="512"/>
                  </a:cubicBezTo>
                  <a:cubicBezTo>
                    <a:pt x="619" y="631"/>
                    <a:pt x="786" y="774"/>
                    <a:pt x="1084" y="774"/>
                  </a:cubicBezTo>
                  <a:cubicBezTo>
                    <a:pt x="1381" y="774"/>
                    <a:pt x="1524" y="631"/>
                    <a:pt x="1667" y="512"/>
                  </a:cubicBezTo>
                  <a:cubicBezTo>
                    <a:pt x="1762" y="405"/>
                    <a:pt x="1846" y="334"/>
                    <a:pt x="2000" y="334"/>
                  </a:cubicBezTo>
                  <a:cubicBezTo>
                    <a:pt x="2167" y="334"/>
                    <a:pt x="2227" y="405"/>
                    <a:pt x="2346" y="512"/>
                  </a:cubicBezTo>
                  <a:cubicBezTo>
                    <a:pt x="2465" y="631"/>
                    <a:pt x="2631" y="774"/>
                    <a:pt x="2929" y="774"/>
                  </a:cubicBezTo>
                  <a:cubicBezTo>
                    <a:pt x="3227" y="774"/>
                    <a:pt x="3370" y="631"/>
                    <a:pt x="3501" y="512"/>
                  </a:cubicBezTo>
                  <a:cubicBezTo>
                    <a:pt x="3608" y="405"/>
                    <a:pt x="3679" y="334"/>
                    <a:pt x="3846" y="334"/>
                  </a:cubicBezTo>
                  <a:cubicBezTo>
                    <a:pt x="4013" y="334"/>
                    <a:pt x="4072" y="405"/>
                    <a:pt x="4191" y="512"/>
                  </a:cubicBezTo>
                  <a:cubicBezTo>
                    <a:pt x="4310" y="631"/>
                    <a:pt x="4477" y="774"/>
                    <a:pt x="4775" y="774"/>
                  </a:cubicBezTo>
                  <a:cubicBezTo>
                    <a:pt x="4858" y="774"/>
                    <a:pt x="4929" y="703"/>
                    <a:pt x="4929" y="607"/>
                  </a:cubicBezTo>
                  <a:cubicBezTo>
                    <a:pt x="4929" y="524"/>
                    <a:pt x="4858" y="453"/>
                    <a:pt x="4775" y="453"/>
                  </a:cubicBezTo>
                  <a:cubicBezTo>
                    <a:pt x="4608" y="453"/>
                    <a:pt x="4548" y="369"/>
                    <a:pt x="4429" y="274"/>
                  </a:cubicBezTo>
                  <a:cubicBezTo>
                    <a:pt x="4310" y="155"/>
                    <a:pt x="4144" y="0"/>
                    <a:pt x="3846" y="0"/>
                  </a:cubicBezTo>
                  <a:cubicBezTo>
                    <a:pt x="3548" y="0"/>
                    <a:pt x="3405" y="155"/>
                    <a:pt x="3263" y="274"/>
                  </a:cubicBezTo>
                  <a:cubicBezTo>
                    <a:pt x="3167" y="369"/>
                    <a:pt x="3084" y="453"/>
                    <a:pt x="2929" y="453"/>
                  </a:cubicBezTo>
                  <a:cubicBezTo>
                    <a:pt x="2762" y="453"/>
                    <a:pt x="2703" y="369"/>
                    <a:pt x="2584" y="274"/>
                  </a:cubicBezTo>
                  <a:cubicBezTo>
                    <a:pt x="2465" y="155"/>
                    <a:pt x="2298" y="0"/>
                    <a:pt x="2000" y="0"/>
                  </a:cubicBezTo>
                  <a:cubicBezTo>
                    <a:pt x="1703" y="0"/>
                    <a:pt x="1560" y="155"/>
                    <a:pt x="1417" y="274"/>
                  </a:cubicBezTo>
                  <a:cubicBezTo>
                    <a:pt x="1322" y="369"/>
                    <a:pt x="1238" y="453"/>
                    <a:pt x="1084" y="453"/>
                  </a:cubicBezTo>
                  <a:cubicBezTo>
                    <a:pt x="917" y="453"/>
                    <a:pt x="857" y="369"/>
                    <a:pt x="738" y="274"/>
                  </a:cubicBezTo>
                  <a:cubicBezTo>
                    <a:pt x="619" y="155"/>
                    <a:pt x="453" y="0"/>
                    <a:pt x="155" y="0"/>
                  </a:cubicBezTo>
                  <a:close/>
                </a:path>
              </a:pathLst>
            </a:custGeom>
            <a:solidFill>
              <a:srgbClr val="E3DA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Google Shape;602;p68">
              <a:extLst>
                <a:ext uri="{FF2B5EF4-FFF2-40B4-BE49-F238E27FC236}">
                  <a16:creationId xmlns:a16="http://schemas.microsoft.com/office/drawing/2014/main" id="{05388DA9-0680-FA52-E597-E474E08C2E27}"/>
                </a:ext>
              </a:extLst>
            </p:cNvPr>
            <p:cNvSpPr/>
            <p:nvPr/>
          </p:nvSpPr>
          <p:spPr>
            <a:xfrm>
              <a:off x="3618450" y="3921192"/>
              <a:ext cx="127834" cy="24688"/>
            </a:xfrm>
            <a:custGeom>
              <a:avLst/>
              <a:gdLst/>
              <a:ahLst/>
              <a:cxnLst/>
              <a:rect l="l" t="t" r="r" b="b"/>
              <a:pathLst>
                <a:path w="4013" h="77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322" y="334"/>
                    <a:pt x="381" y="406"/>
                    <a:pt x="500" y="513"/>
                  </a:cubicBezTo>
                  <a:cubicBezTo>
                    <a:pt x="619" y="632"/>
                    <a:pt x="786" y="775"/>
                    <a:pt x="1084" y="775"/>
                  </a:cubicBezTo>
                  <a:cubicBezTo>
                    <a:pt x="1381" y="775"/>
                    <a:pt x="1524" y="632"/>
                    <a:pt x="1667" y="513"/>
                  </a:cubicBezTo>
                  <a:cubicBezTo>
                    <a:pt x="1762" y="406"/>
                    <a:pt x="1846" y="334"/>
                    <a:pt x="2000" y="334"/>
                  </a:cubicBezTo>
                  <a:cubicBezTo>
                    <a:pt x="2167" y="334"/>
                    <a:pt x="2227" y="406"/>
                    <a:pt x="2346" y="513"/>
                  </a:cubicBezTo>
                  <a:cubicBezTo>
                    <a:pt x="2465" y="632"/>
                    <a:pt x="2631" y="775"/>
                    <a:pt x="2929" y="775"/>
                  </a:cubicBezTo>
                  <a:cubicBezTo>
                    <a:pt x="3227" y="775"/>
                    <a:pt x="3370" y="632"/>
                    <a:pt x="3501" y="513"/>
                  </a:cubicBezTo>
                  <a:cubicBezTo>
                    <a:pt x="3608" y="406"/>
                    <a:pt x="3679" y="334"/>
                    <a:pt x="3846" y="334"/>
                  </a:cubicBezTo>
                  <a:cubicBezTo>
                    <a:pt x="3941" y="334"/>
                    <a:pt x="4013" y="263"/>
                    <a:pt x="4013" y="167"/>
                  </a:cubicBezTo>
                  <a:cubicBezTo>
                    <a:pt x="4013" y="84"/>
                    <a:pt x="3941" y="1"/>
                    <a:pt x="3846" y="1"/>
                  </a:cubicBezTo>
                  <a:cubicBezTo>
                    <a:pt x="3548" y="1"/>
                    <a:pt x="3405" y="156"/>
                    <a:pt x="3263" y="275"/>
                  </a:cubicBezTo>
                  <a:cubicBezTo>
                    <a:pt x="3167" y="382"/>
                    <a:pt x="3084" y="453"/>
                    <a:pt x="2929" y="453"/>
                  </a:cubicBezTo>
                  <a:cubicBezTo>
                    <a:pt x="2762" y="453"/>
                    <a:pt x="2703" y="382"/>
                    <a:pt x="2584" y="275"/>
                  </a:cubicBezTo>
                  <a:cubicBezTo>
                    <a:pt x="2465" y="156"/>
                    <a:pt x="2298" y="1"/>
                    <a:pt x="2000" y="1"/>
                  </a:cubicBezTo>
                  <a:cubicBezTo>
                    <a:pt x="1703" y="1"/>
                    <a:pt x="1560" y="156"/>
                    <a:pt x="1417" y="275"/>
                  </a:cubicBezTo>
                  <a:cubicBezTo>
                    <a:pt x="1322" y="382"/>
                    <a:pt x="1238" y="453"/>
                    <a:pt x="1084" y="453"/>
                  </a:cubicBezTo>
                  <a:cubicBezTo>
                    <a:pt x="917" y="453"/>
                    <a:pt x="857" y="382"/>
                    <a:pt x="738" y="275"/>
                  </a:cubicBezTo>
                  <a:cubicBezTo>
                    <a:pt x="619" y="156"/>
                    <a:pt x="453" y="1"/>
                    <a:pt x="155" y="1"/>
                  </a:cubicBezTo>
                  <a:close/>
                </a:path>
              </a:pathLst>
            </a:custGeom>
            <a:solidFill>
              <a:srgbClr val="E3DA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Google Shape;603;p68">
              <a:extLst>
                <a:ext uri="{FF2B5EF4-FFF2-40B4-BE49-F238E27FC236}">
                  <a16:creationId xmlns:a16="http://schemas.microsoft.com/office/drawing/2014/main" id="{8B3016A0-1608-0F41-4E96-783BA1A5E5EC}"/>
                </a:ext>
              </a:extLst>
            </p:cNvPr>
            <p:cNvSpPr/>
            <p:nvPr/>
          </p:nvSpPr>
          <p:spPr>
            <a:xfrm>
              <a:off x="3617304" y="3962922"/>
              <a:ext cx="98655" cy="24688"/>
            </a:xfrm>
            <a:custGeom>
              <a:avLst/>
              <a:gdLst/>
              <a:ahLst/>
              <a:cxnLst/>
              <a:rect l="l" t="t" r="r" b="b"/>
              <a:pathLst>
                <a:path w="3097" h="775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cubicBezTo>
                    <a:pt x="334" y="334"/>
                    <a:pt x="393" y="405"/>
                    <a:pt x="512" y="512"/>
                  </a:cubicBezTo>
                  <a:cubicBezTo>
                    <a:pt x="632" y="632"/>
                    <a:pt x="786" y="774"/>
                    <a:pt x="1084" y="774"/>
                  </a:cubicBezTo>
                  <a:cubicBezTo>
                    <a:pt x="1382" y="774"/>
                    <a:pt x="1536" y="632"/>
                    <a:pt x="1667" y="512"/>
                  </a:cubicBezTo>
                  <a:cubicBezTo>
                    <a:pt x="1775" y="405"/>
                    <a:pt x="1846" y="334"/>
                    <a:pt x="2013" y="334"/>
                  </a:cubicBezTo>
                  <a:cubicBezTo>
                    <a:pt x="2179" y="334"/>
                    <a:pt x="2239" y="405"/>
                    <a:pt x="2358" y="512"/>
                  </a:cubicBezTo>
                  <a:cubicBezTo>
                    <a:pt x="2477" y="632"/>
                    <a:pt x="2632" y="774"/>
                    <a:pt x="2929" y="774"/>
                  </a:cubicBezTo>
                  <a:cubicBezTo>
                    <a:pt x="3025" y="774"/>
                    <a:pt x="3096" y="703"/>
                    <a:pt x="3096" y="620"/>
                  </a:cubicBezTo>
                  <a:cubicBezTo>
                    <a:pt x="3096" y="524"/>
                    <a:pt x="3025" y="453"/>
                    <a:pt x="2929" y="453"/>
                  </a:cubicBezTo>
                  <a:cubicBezTo>
                    <a:pt x="2775" y="441"/>
                    <a:pt x="2691" y="381"/>
                    <a:pt x="2596" y="274"/>
                  </a:cubicBezTo>
                  <a:cubicBezTo>
                    <a:pt x="2477" y="155"/>
                    <a:pt x="2310" y="0"/>
                    <a:pt x="2013" y="0"/>
                  </a:cubicBezTo>
                  <a:cubicBezTo>
                    <a:pt x="1715" y="0"/>
                    <a:pt x="1560" y="155"/>
                    <a:pt x="1429" y="274"/>
                  </a:cubicBezTo>
                  <a:cubicBezTo>
                    <a:pt x="1322" y="381"/>
                    <a:pt x="1251" y="453"/>
                    <a:pt x="1084" y="453"/>
                  </a:cubicBezTo>
                  <a:cubicBezTo>
                    <a:pt x="929" y="453"/>
                    <a:pt x="870" y="381"/>
                    <a:pt x="751" y="274"/>
                  </a:cubicBezTo>
                  <a:cubicBezTo>
                    <a:pt x="632" y="155"/>
                    <a:pt x="465" y="0"/>
                    <a:pt x="167" y="0"/>
                  </a:cubicBezTo>
                  <a:close/>
                </a:path>
              </a:pathLst>
            </a:custGeom>
            <a:solidFill>
              <a:srgbClr val="E3DA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9" name="Google Shape;599;p68">
            <a:extLst>
              <a:ext uri="{FF2B5EF4-FFF2-40B4-BE49-F238E27FC236}">
                <a16:creationId xmlns:a16="http://schemas.microsoft.com/office/drawing/2014/main" id="{B5F019F8-7E87-5831-98FA-CD85601AAA15}"/>
              </a:ext>
            </a:extLst>
          </p:cNvPr>
          <p:cNvGrpSpPr/>
          <p:nvPr/>
        </p:nvGrpSpPr>
        <p:grpSpPr>
          <a:xfrm>
            <a:off x="3022979" y="3225555"/>
            <a:ext cx="362223" cy="361108"/>
            <a:chOff x="3513010" y="3816134"/>
            <a:chExt cx="362223" cy="361108"/>
          </a:xfrm>
        </p:grpSpPr>
        <p:sp>
          <p:nvSpPr>
            <p:cNvPr id="90" name="Google Shape;600;p68">
              <a:extLst>
                <a:ext uri="{FF2B5EF4-FFF2-40B4-BE49-F238E27FC236}">
                  <a16:creationId xmlns:a16="http://schemas.microsoft.com/office/drawing/2014/main" id="{3E68A407-A620-756D-BC67-4ABCC89AE4F2}"/>
                </a:ext>
              </a:extLst>
            </p:cNvPr>
            <p:cNvSpPr/>
            <p:nvPr/>
          </p:nvSpPr>
          <p:spPr>
            <a:xfrm>
              <a:off x="3513010" y="3816134"/>
              <a:ext cx="362223" cy="361108"/>
            </a:xfrm>
            <a:custGeom>
              <a:avLst/>
              <a:gdLst/>
              <a:ahLst/>
              <a:cxnLst/>
              <a:rect l="l" t="t" r="r" b="b"/>
              <a:pathLst>
                <a:path w="11371" h="11336" extrusionOk="0">
                  <a:moveTo>
                    <a:pt x="1381" y="346"/>
                  </a:moveTo>
                  <a:cubicBezTo>
                    <a:pt x="1846" y="358"/>
                    <a:pt x="2262" y="715"/>
                    <a:pt x="2358" y="1191"/>
                  </a:cubicBezTo>
                  <a:lnTo>
                    <a:pt x="1881" y="1191"/>
                  </a:lnTo>
                  <a:cubicBezTo>
                    <a:pt x="1786" y="1191"/>
                    <a:pt x="1715" y="1263"/>
                    <a:pt x="1715" y="1358"/>
                  </a:cubicBezTo>
                  <a:cubicBezTo>
                    <a:pt x="1715" y="1727"/>
                    <a:pt x="1417" y="2025"/>
                    <a:pt x="1048" y="2025"/>
                  </a:cubicBezTo>
                  <a:cubicBezTo>
                    <a:pt x="667" y="2025"/>
                    <a:pt x="369" y="1727"/>
                    <a:pt x="369" y="1358"/>
                  </a:cubicBezTo>
                  <a:cubicBezTo>
                    <a:pt x="369" y="798"/>
                    <a:pt x="822" y="346"/>
                    <a:pt x="1381" y="346"/>
                  </a:cubicBezTo>
                  <a:close/>
                  <a:moveTo>
                    <a:pt x="2358" y="1537"/>
                  </a:moveTo>
                  <a:lnTo>
                    <a:pt x="2358" y="2037"/>
                  </a:lnTo>
                  <a:lnTo>
                    <a:pt x="1774" y="2037"/>
                  </a:lnTo>
                  <a:cubicBezTo>
                    <a:pt x="1893" y="1906"/>
                    <a:pt x="1977" y="1727"/>
                    <a:pt x="2012" y="1537"/>
                  </a:cubicBezTo>
                  <a:close/>
                  <a:moveTo>
                    <a:pt x="9109" y="4489"/>
                  </a:moveTo>
                  <a:lnTo>
                    <a:pt x="9109" y="4489"/>
                  </a:lnTo>
                  <a:cubicBezTo>
                    <a:pt x="8739" y="5049"/>
                    <a:pt x="8287" y="5585"/>
                    <a:pt x="7787" y="6085"/>
                  </a:cubicBezTo>
                  <a:cubicBezTo>
                    <a:pt x="7275" y="6597"/>
                    <a:pt x="6739" y="7037"/>
                    <a:pt x="6192" y="7406"/>
                  </a:cubicBezTo>
                  <a:cubicBezTo>
                    <a:pt x="6584" y="6859"/>
                    <a:pt x="7013" y="6323"/>
                    <a:pt x="7513" y="5823"/>
                  </a:cubicBezTo>
                  <a:cubicBezTo>
                    <a:pt x="8025" y="5311"/>
                    <a:pt x="8561" y="4870"/>
                    <a:pt x="9109" y="4489"/>
                  </a:cubicBezTo>
                  <a:close/>
                  <a:moveTo>
                    <a:pt x="4036" y="9359"/>
                  </a:moveTo>
                  <a:cubicBezTo>
                    <a:pt x="4346" y="9359"/>
                    <a:pt x="4620" y="9573"/>
                    <a:pt x="4691" y="9871"/>
                  </a:cubicBezTo>
                  <a:lnTo>
                    <a:pt x="3382" y="9871"/>
                  </a:lnTo>
                  <a:cubicBezTo>
                    <a:pt x="3453" y="9573"/>
                    <a:pt x="3727" y="9359"/>
                    <a:pt x="4036" y="9359"/>
                  </a:cubicBezTo>
                  <a:close/>
                  <a:moveTo>
                    <a:pt x="10359" y="9359"/>
                  </a:moveTo>
                  <a:cubicBezTo>
                    <a:pt x="10728" y="9359"/>
                    <a:pt x="11025" y="9657"/>
                    <a:pt x="11025" y="10026"/>
                  </a:cubicBezTo>
                  <a:cubicBezTo>
                    <a:pt x="11025" y="10597"/>
                    <a:pt x="10585" y="11038"/>
                    <a:pt x="10037" y="11038"/>
                  </a:cubicBezTo>
                  <a:lnTo>
                    <a:pt x="4584" y="11038"/>
                  </a:lnTo>
                  <a:cubicBezTo>
                    <a:pt x="4870" y="10788"/>
                    <a:pt x="5037" y="10431"/>
                    <a:pt x="5037" y="10026"/>
                  </a:cubicBezTo>
                  <a:cubicBezTo>
                    <a:pt x="5037" y="9776"/>
                    <a:pt x="4929" y="9538"/>
                    <a:pt x="4775" y="9359"/>
                  </a:cubicBezTo>
                  <a:close/>
                  <a:moveTo>
                    <a:pt x="1346" y="1"/>
                  </a:moveTo>
                  <a:cubicBezTo>
                    <a:pt x="596" y="1"/>
                    <a:pt x="0" y="596"/>
                    <a:pt x="0" y="1334"/>
                  </a:cubicBezTo>
                  <a:cubicBezTo>
                    <a:pt x="0" y="1906"/>
                    <a:pt x="465" y="2346"/>
                    <a:pt x="1012" y="2346"/>
                  </a:cubicBezTo>
                  <a:lnTo>
                    <a:pt x="2358" y="2346"/>
                  </a:lnTo>
                  <a:lnTo>
                    <a:pt x="2358" y="7514"/>
                  </a:lnTo>
                  <a:cubicBezTo>
                    <a:pt x="2358" y="7609"/>
                    <a:pt x="2429" y="7680"/>
                    <a:pt x="2512" y="7680"/>
                  </a:cubicBezTo>
                  <a:cubicBezTo>
                    <a:pt x="2608" y="7680"/>
                    <a:pt x="2679" y="7609"/>
                    <a:pt x="2679" y="7514"/>
                  </a:cubicBezTo>
                  <a:lnTo>
                    <a:pt x="2679" y="1334"/>
                  </a:lnTo>
                  <a:cubicBezTo>
                    <a:pt x="2679" y="929"/>
                    <a:pt x="2501" y="572"/>
                    <a:pt x="2239" y="322"/>
                  </a:cubicBezTo>
                  <a:lnTo>
                    <a:pt x="7680" y="322"/>
                  </a:lnTo>
                  <a:cubicBezTo>
                    <a:pt x="8227" y="322"/>
                    <a:pt x="8680" y="775"/>
                    <a:pt x="8680" y="1334"/>
                  </a:cubicBezTo>
                  <a:lnTo>
                    <a:pt x="8680" y="2870"/>
                  </a:lnTo>
                  <a:cubicBezTo>
                    <a:pt x="8192" y="3108"/>
                    <a:pt x="7739" y="3430"/>
                    <a:pt x="7358" y="3811"/>
                  </a:cubicBezTo>
                  <a:cubicBezTo>
                    <a:pt x="6549" y="4608"/>
                    <a:pt x="6537" y="5192"/>
                    <a:pt x="6525" y="6144"/>
                  </a:cubicBezTo>
                  <a:lnTo>
                    <a:pt x="6525" y="6394"/>
                  </a:lnTo>
                  <a:cubicBezTo>
                    <a:pt x="6132" y="6859"/>
                    <a:pt x="5811" y="7347"/>
                    <a:pt x="5513" y="7847"/>
                  </a:cubicBezTo>
                  <a:cubicBezTo>
                    <a:pt x="5465" y="7907"/>
                    <a:pt x="5477" y="7990"/>
                    <a:pt x="5537" y="8049"/>
                  </a:cubicBezTo>
                  <a:cubicBezTo>
                    <a:pt x="5572" y="8085"/>
                    <a:pt x="5608" y="8097"/>
                    <a:pt x="5656" y="8097"/>
                  </a:cubicBezTo>
                  <a:cubicBezTo>
                    <a:pt x="5691" y="8097"/>
                    <a:pt x="5715" y="8097"/>
                    <a:pt x="5751" y="8061"/>
                  </a:cubicBezTo>
                  <a:cubicBezTo>
                    <a:pt x="6251" y="7776"/>
                    <a:pt x="6727" y="7442"/>
                    <a:pt x="7192" y="7049"/>
                  </a:cubicBezTo>
                  <a:lnTo>
                    <a:pt x="7442" y="7049"/>
                  </a:lnTo>
                  <a:cubicBezTo>
                    <a:pt x="7930" y="7037"/>
                    <a:pt x="8323" y="7037"/>
                    <a:pt x="8692" y="6918"/>
                  </a:cubicBezTo>
                  <a:lnTo>
                    <a:pt x="8692" y="9002"/>
                  </a:lnTo>
                  <a:lnTo>
                    <a:pt x="4036" y="9002"/>
                  </a:lnTo>
                  <a:cubicBezTo>
                    <a:pt x="3465" y="9002"/>
                    <a:pt x="3024" y="9466"/>
                    <a:pt x="3024" y="10014"/>
                  </a:cubicBezTo>
                  <a:cubicBezTo>
                    <a:pt x="3024" y="10097"/>
                    <a:pt x="3096" y="10181"/>
                    <a:pt x="3191" y="10181"/>
                  </a:cubicBezTo>
                  <a:lnTo>
                    <a:pt x="4691" y="10181"/>
                  </a:lnTo>
                  <a:cubicBezTo>
                    <a:pt x="4620" y="10657"/>
                    <a:pt x="4203" y="11014"/>
                    <a:pt x="3691" y="11014"/>
                  </a:cubicBezTo>
                  <a:cubicBezTo>
                    <a:pt x="3144" y="11014"/>
                    <a:pt x="2679" y="10562"/>
                    <a:pt x="2679" y="10002"/>
                  </a:cubicBezTo>
                  <a:lnTo>
                    <a:pt x="2679" y="8168"/>
                  </a:lnTo>
                  <a:cubicBezTo>
                    <a:pt x="2679" y="8085"/>
                    <a:pt x="2608" y="8002"/>
                    <a:pt x="2512" y="8002"/>
                  </a:cubicBezTo>
                  <a:cubicBezTo>
                    <a:pt x="2429" y="8002"/>
                    <a:pt x="2358" y="8085"/>
                    <a:pt x="2358" y="8168"/>
                  </a:cubicBezTo>
                  <a:lnTo>
                    <a:pt x="2358" y="10002"/>
                  </a:lnTo>
                  <a:cubicBezTo>
                    <a:pt x="2358" y="10740"/>
                    <a:pt x="2953" y="11335"/>
                    <a:pt x="3691" y="11335"/>
                  </a:cubicBezTo>
                  <a:lnTo>
                    <a:pt x="10013" y="11335"/>
                  </a:lnTo>
                  <a:cubicBezTo>
                    <a:pt x="10764" y="11335"/>
                    <a:pt x="11359" y="10740"/>
                    <a:pt x="11359" y="10002"/>
                  </a:cubicBezTo>
                  <a:cubicBezTo>
                    <a:pt x="11371" y="9478"/>
                    <a:pt x="10930" y="9038"/>
                    <a:pt x="10359" y="9038"/>
                  </a:cubicBezTo>
                  <a:lnTo>
                    <a:pt x="9025" y="9038"/>
                  </a:lnTo>
                  <a:lnTo>
                    <a:pt x="9025" y="6811"/>
                  </a:lnTo>
                  <a:cubicBezTo>
                    <a:pt x="9263" y="6692"/>
                    <a:pt x="9513" y="6513"/>
                    <a:pt x="9775" y="6252"/>
                  </a:cubicBezTo>
                  <a:cubicBezTo>
                    <a:pt x="10013" y="6013"/>
                    <a:pt x="10228" y="5763"/>
                    <a:pt x="10406" y="5478"/>
                  </a:cubicBezTo>
                  <a:cubicBezTo>
                    <a:pt x="10430" y="5430"/>
                    <a:pt x="10430" y="5370"/>
                    <a:pt x="10418" y="5311"/>
                  </a:cubicBezTo>
                  <a:cubicBezTo>
                    <a:pt x="10394" y="5251"/>
                    <a:pt x="10347" y="5228"/>
                    <a:pt x="10299" y="5204"/>
                  </a:cubicBezTo>
                  <a:lnTo>
                    <a:pt x="9894" y="5132"/>
                  </a:lnTo>
                  <a:cubicBezTo>
                    <a:pt x="10728" y="4489"/>
                    <a:pt x="11264" y="3525"/>
                    <a:pt x="11323" y="2465"/>
                  </a:cubicBezTo>
                  <a:lnTo>
                    <a:pt x="11323" y="2453"/>
                  </a:lnTo>
                  <a:cubicBezTo>
                    <a:pt x="11323" y="2406"/>
                    <a:pt x="11311" y="2358"/>
                    <a:pt x="11287" y="2322"/>
                  </a:cubicBezTo>
                  <a:cubicBezTo>
                    <a:pt x="11252" y="2287"/>
                    <a:pt x="11204" y="2275"/>
                    <a:pt x="11145" y="2275"/>
                  </a:cubicBezTo>
                  <a:cubicBezTo>
                    <a:pt x="10764" y="2311"/>
                    <a:pt x="10394" y="2346"/>
                    <a:pt x="10037" y="2430"/>
                  </a:cubicBezTo>
                  <a:cubicBezTo>
                    <a:pt x="9942" y="2442"/>
                    <a:pt x="9882" y="2525"/>
                    <a:pt x="9894" y="2620"/>
                  </a:cubicBezTo>
                  <a:cubicBezTo>
                    <a:pt x="9916" y="2696"/>
                    <a:pt x="9988" y="2753"/>
                    <a:pt x="10073" y="2753"/>
                  </a:cubicBezTo>
                  <a:cubicBezTo>
                    <a:pt x="10080" y="2753"/>
                    <a:pt x="10089" y="2752"/>
                    <a:pt x="10097" y="2751"/>
                  </a:cubicBezTo>
                  <a:cubicBezTo>
                    <a:pt x="10371" y="2692"/>
                    <a:pt x="10656" y="2644"/>
                    <a:pt x="10966" y="2620"/>
                  </a:cubicBezTo>
                  <a:lnTo>
                    <a:pt x="10966" y="2620"/>
                  </a:lnTo>
                  <a:cubicBezTo>
                    <a:pt x="10847" y="3632"/>
                    <a:pt x="10275" y="4537"/>
                    <a:pt x="9382" y="5073"/>
                  </a:cubicBezTo>
                  <a:lnTo>
                    <a:pt x="9359" y="5085"/>
                  </a:lnTo>
                  <a:cubicBezTo>
                    <a:pt x="9299" y="5120"/>
                    <a:pt x="9275" y="5192"/>
                    <a:pt x="9287" y="5263"/>
                  </a:cubicBezTo>
                  <a:cubicBezTo>
                    <a:pt x="9299" y="5347"/>
                    <a:pt x="9359" y="5382"/>
                    <a:pt x="9418" y="5406"/>
                  </a:cubicBezTo>
                  <a:lnTo>
                    <a:pt x="9978" y="5490"/>
                  </a:lnTo>
                  <a:cubicBezTo>
                    <a:pt x="9835" y="5668"/>
                    <a:pt x="9692" y="5847"/>
                    <a:pt x="9525" y="6002"/>
                  </a:cubicBezTo>
                  <a:cubicBezTo>
                    <a:pt x="8870" y="6656"/>
                    <a:pt x="8406" y="6716"/>
                    <a:pt x="7573" y="6728"/>
                  </a:cubicBezTo>
                  <a:cubicBezTo>
                    <a:pt x="7727" y="6597"/>
                    <a:pt x="7870" y="6454"/>
                    <a:pt x="8013" y="6311"/>
                  </a:cubicBezTo>
                  <a:cubicBezTo>
                    <a:pt x="8728" y="5597"/>
                    <a:pt x="9299" y="4835"/>
                    <a:pt x="9775" y="4037"/>
                  </a:cubicBezTo>
                  <a:cubicBezTo>
                    <a:pt x="9823" y="3977"/>
                    <a:pt x="9811" y="3882"/>
                    <a:pt x="9751" y="3823"/>
                  </a:cubicBezTo>
                  <a:cubicBezTo>
                    <a:pt x="9718" y="3789"/>
                    <a:pt x="9681" y="3774"/>
                    <a:pt x="9639" y="3774"/>
                  </a:cubicBezTo>
                  <a:cubicBezTo>
                    <a:pt x="9608" y="3774"/>
                    <a:pt x="9574" y="3783"/>
                    <a:pt x="9537" y="3799"/>
                  </a:cubicBezTo>
                  <a:cubicBezTo>
                    <a:pt x="8739" y="4251"/>
                    <a:pt x="7966" y="4847"/>
                    <a:pt x="7263" y="5561"/>
                  </a:cubicBezTo>
                  <a:cubicBezTo>
                    <a:pt x="7120" y="5716"/>
                    <a:pt x="6977" y="5847"/>
                    <a:pt x="6846" y="6002"/>
                  </a:cubicBezTo>
                  <a:cubicBezTo>
                    <a:pt x="6882" y="5168"/>
                    <a:pt x="6918" y="4704"/>
                    <a:pt x="7573" y="4049"/>
                  </a:cubicBezTo>
                  <a:cubicBezTo>
                    <a:pt x="8085" y="3537"/>
                    <a:pt x="8728" y="3156"/>
                    <a:pt x="9454" y="2906"/>
                  </a:cubicBezTo>
                  <a:cubicBezTo>
                    <a:pt x="9537" y="2870"/>
                    <a:pt x="9585" y="2787"/>
                    <a:pt x="9561" y="2692"/>
                  </a:cubicBezTo>
                  <a:cubicBezTo>
                    <a:pt x="9531" y="2623"/>
                    <a:pt x="9470" y="2578"/>
                    <a:pt x="9395" y="2578"/>
                  </a:cubicBezTo>
                  <a:cubicBezTo>
                    <a:pt x="9379" y="2578"/>
                    <a:pt x="9363" y="2580"/>
                    <a:pt x="9347" y="2584"/>
                  </a:cubicBezTo>
                  <a:cubicBezTo>
                    <a:pt x="9228" y="2632"/>
                    <a:pt x="9109" y="2680"/>
                    <a:pt x="9001" y="2715"/>
                  </a:cubicBezTo>
                  <a:lnTo>
                    <a:pt x="9001" y="1334"/>
                  </a:lnTo>
                  <a:cubicBezTo>
                    <a:pt x="9001" y="596"/>
                    <a:pt x="8406" y="1"/>
                    <a:pt x="7668" y="1"/>
                  </a:cubicBezTo>
                  <a:close/>
                </a:path>
              </a:pathLst>
            </a:custGeom>
            <a:solidFill>
              <a:srgbClr val="E3DA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Google Shape;601;p68">
              <a:extLst>
                <a:ext uri="{FF2B5EF4-FFF2-40B4-BE49-F238E27FC236}">
                  <a16:creationId xmlns:a16="http://schemas.microsoft.com/office/drawing/2014/main" id="{FF0109CC-F061-6FE4-45F1-91DD8BDA90D1}"/>
                </a:ext>
              </a:extLst>
            </p:cNvPr>
            <p:cNvSpPr/>
            <p:nvPr/>
          </p:nvSpPr>
          <p:spPr>
            <a:xfrm>
              <a:off x="3618450" y="3879112"/>
              <a:ext cx="157045" cy="24688"/>
            </a:xfrm>
            <a:custGeom>
              <a:avLst/>
              <a:gdLst/>
              <a:ahLst/>
              <a:cxnLst/>
              <a:rect l="l" t="t" r="r" b="b"/>
              <a:pathLst>
                <a:path w="4930" h="775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55" y="334"/>
                  </a:cubicBezTo>
                  <a:cubicBezTo>
                    <a:pt x="322" y="334"/>
                    <a:pt x="381" y="405"/>
                    <a:pt x="500" y="512"/>
                  </a:cubicBezTo>
                  <a:cubicBezTo>
                    <a:pt x="619" y="631"/>
                    <a:pt x="786" y="774"/>
                    <a:pt x="1084" y="774"/>
                  </a:cubicBezTo>
                  <a:cubicBezTo>
                    <a:pt x="1381" y="774"/>
                    <a:pt x="1524" y="631"/>
                    <a:pt x="1667" y="512"/>
                  </a:cubicBezTo>
                  <a:cubicBezTo>
                    <a:pt x="1762" y="405"/>
                    <a:pt x="1846" y="334"/>
                    <a:pt x="2000" y="334"/>
                  </a:cubicBezTo>
                  <a:cubicBezTo>
                    <a:pt x="2167" y="334"/>
                    <a:pt x="2227" y="405"/>
                    <a:pt x="2346" y="512"/>
                  </a:cubicBezTo>
                  <a:cubicBezTo>
                    <a:pt x="2465" y="631"/>
                    <a:pt x="2631" y="774"/>
                    <a:pt x="2929" y="774"/>
                  </a:cubicBezTo>
                  <a:cubicBezTo>
                    <a:pt x="3227" y="774"/>
                    <a:pt x="3370" y="631"/>
                    <a:pt x="3501" y="512"/>
                  </a:cubicBezTo>
                  <a:cubicBezTo>
                    <a:pt x="3608" y="405"/>
                    <a:pt x="3679" y="334"/>
                    <a:pt x="3846" y="334"/>
                  </a:cubicBezTo>
                  <a:cubicBezTo>
                    <a:pt x="4013" y="334"/>
                    <a:pt x="4072" y="405"/>
                    <a:pt x="4191" y="512"/>
                  </a:cubicBezTo>
                  <a:cubicBezTo>
                    <a:pt x="4310" y="631"/>
                    <a:pt x="4477" y="774"/>
                    <a:pt x="4775" y="774"/>
                  </a:cubicBezTo>
                  <a:cubicBezTo>
                    <a:pt x="4858" y="774"/>
                    <a:pt x="4929" y="703"/>
                    <a:pt x="4929" y="607"/>
                  </a:cubicBezTo>
                  <a:cubicBezTo>
                    <a:pt x="4929" y="524"/>
                    <a:pt x="4858" y="453"/>
                    <a:pt x="4775" y="453"/>
                  </a:cubicBezTo>
                  <a:cubicBezTo>
                    <a:pt x="4608" y="453"/>
                    <a:pt x="4548" y="369"/>
                    <a:pt x="4429" y="274"/>
                  </a:cubicBezTo>
                  <a:cubicBezTo>
                    <a:pt x="4310" y="155"/>
                    <a:pt x="4144" y="0"/>
                    <a:pt x="3846" y="0"/>
                  </a:cubicBezTo>
                  <a:cubicBezTo>
                    <a:pt x="3548" y="0"/>
                    <a:pt x="3405" y="155"/>
                    <a:pt x="3263" y="274"/>
                  </a:cubicBezTo>
                  <a:cubicBezTo>
                    <a:pt x="3167" y="369"/>
                    <a:pt x="3084" y="453"/>
                    <a:pt x="2929" y="453"/>
                  </a:cubicBezTo>
                  <a:cubicBezTo>
                    <a:pt x="2762" y="453"/>
                    <a:pt x="2703" y="369"/>
                    <a:pt x="2584" y="274"/>
                  </a:cubicBezTo>
                  <a:cubicBezTo>
                    <a:pt x="2465" y="155"/>
                    <a:pt x="2298" y="0"/>
                    <a:pt x="2000" y="0"/>
                  </a:cubicBezTo>
                  <a:cubicBezTo>
                    <a:pt x="1703" y="0"/>
                    <a:pt x="1560" y="155"/>
                    <a:pt x="1417" y="274"/>
                  </a:cubicBezTo>
                  <a:cubicBezTo>
                    <a:pt x="1322" y="369"/>
                    <a:pt x="1238" y="453"/>
                    <a:pt x="1084" y="453"/>
                  </a:cubicBezTo>
                  <a:cubicBezTo>
                    <a:pt x="917" y="453"/>
                    <a:pt x="857" y="369"/>
                    <a:pt x="738" y="274"/>
                  </a:cubicBezTo>
                  <a:cubicBezTo>
                    <a:pt x="619" y="155"/>
                    <a:pt x="453" y="0"/>
                    <a:pt x="155" y="0"/>
                  </a:cubicBezTo>
                  <a:close/>
                </a:path>
              </a:pathLst>
            </a:custGeom>
            <a:solidFill>
              <a:srgbClr val="E3DA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Google Shape;602;p68">
              <a:extLst>
                <a:ext uri="{FF2B5EF4-FFF2-40B4-BE49-F238E27FC236}">
                  <a16:creationId xmlns:a16="http://schemas.microsoft.com/office/drawing/2014/main" id="{AF727EFF-EBA2-3182-F4DF-C9F1F64D3195}"/>
                </a:ext>
              </a:extLst>
            </p:cNvPr>
            <p:cNvSpPr/>
            <p:nvPr/>
          </p:nvSpPr>
          <p:spPr>
            <a:xfrm>
              <a:off x="3618450" y="3921192"/>
              <a:ext cx="127834" cy="24688"/>
            </a:xfrm>
            <a:custGeom>
              <a:avLst/>
              <a:gdLst/>
              <a:ahLst/>
              <a:cxnLst/>
              <a:rect l="l" t="t" r="r" b="b"/>
              <a:pathLst>
                <a:path w="4013" h="77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322" y="334"/>
                    <a:pt x="381" y="406"/>
                    <a:pt x="500" y="513"/>
                  </a:cubicBezTo>
                  <a:cubicBezTo>
                    <a:pt x="619" y="632"/>
                    <a:pt x="786" y="775"/>
                    <a:pt x="1084" y="775"/>
                  </a:cubicBezTo>
                  <a:cubicBezTo>
                    <a:pt x="1381" y="775"/>
                    <a:pt x="1524" y="632"/>
                    <a:pt x="1667" y="513"/>
                  </a:cubicBezTo>
                  <a:cubicBezTo>
                    <a:pt x="1762" y="406"/>
                    <a:pt x="1846" y="334"/>
                    <a:pt x="2000" y="334"/>
                  </a:cubicBezTo>
                  <a:cubicBezTo>
                    <a:pt x="2167" y="334"/>
                    <a:pt x="2227" y="406"/>
                    <a:pt x="2346" y="513"/>
                  </a:cubicBezTo>
                  <a:cubicBezTo>
                    <a:pt x="2465" y="632"/>
                    <a:pt x="2631" y="775"/>
                    <a:pt x="2929" y="775"/>
                  </a:cubicBezTo>
                  <a:cubicBezTo>
                    <a:pt x="3227" y="775"/>
                    <a:pt x="3370" y="632"/>
                    <a:pt x="3501" y="513"/>
                  </a:cubicBezTo>
                  <a:cubicBezTo>
                    <a:pt x="3608" y="406"/>
                    <a:pt x="3679" y="334"/>
                    <a:pt x="3846" y="334"/>
                  </a:cubicBezTo>
                  <a:cubicBezTo>
                    <a:pt x="3941" y="334"/>
                    <a:pt x="4013" y="263"/>
                    <a:pt x="4013" y="167"/>
                  </a:cubicBezTo>
                  <a:cubicBezTo>
                    <a:pt x="4013" y="84"/>
                    <a:pt x="3941" y="1"/>
                    <a:pt x="3846" y="1"/>
                  </a:cubicBezTo>
                  <a:cubicBezTo>
                    <a:pt x="3548" y="1"/>
                    <a:pt x="3405" y="156"/>
                    <a:pt x="3263" y="275"/>
                  </a:cubicBezTo>
                  <a:cubicBezTo>
                    <a:pt x="3167" y="382"/>
                    <a:pt x="3084" y="453"/>
                    <a:pt x="2929" y="453"/>
                  </a:cubicBezTo>
                  <a:cubicBezTo>
                    <a:pt x="2762" y="453"/>
                    <a:pt x="2703" y="382"/>
                    <a:pt x="2584" y="275"/>
                  </a:cubicBezTo>
                  <a:cubicBezTo>
                    <a:pt x="2465" y="156"/>
                    <a:pt x="2298" y="1"/>
                    <a:pt x="2000" y="1"/>
                  </a:cubicBezTo>
                  <a:cubicBezTo>
                    <a:pt x="1703" y="1"/>
                    <a:pt x="1560" y="156"/>
                    <a:pt x="1417" y="275"/>
                  </a:cubicBezTo>
                  <a:cubicBezTo>
                    <a:pt x="1322" y="382"/>
                    <a:pt x="1238" y="453"/>
                    <a:pt x="1084" y="453"/>
                  </a:cubicBezTo>
                  <a:cubicBezTo>
                    <a:pt x="917" y="453"/>
                    <a:pt x="857" y="382"/>
                    <a:pt x="738" y="275"/>
                  </a:cubicBezTo>
                  <a:cubicBezTo>
                    <a:pt x="619" y="156"/>
                    <a:pt x="453" y="1"/>
                    <a:pt x="155" y="1"/>
                  </a:cubicBezTo>
                  <a:close/>
                </a:path>
              </a:pathLst>
            </a:custGeom>
            <a:solidFill>
              <a:srgbClr val="E3DA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Google Shape;603;p68">
              <a:extLst>
                <a:ext uri="{FF2B5EF4-FFF2-40B4-BE49-F238E27FC236}">
                  <a16:creationId xmlns:a16="http://schemas.microsoft.com/office/drawing/2014/main" id="{8B3154AF-5390-FE0D-6928-CD62980963F4}"/>
                </a:ext>
              </a:extLst>
            </p:cNvPr>
            <p:cNvSpPr/>
            <p:nvPr/>
          </p:nvSpPr>
          <p:spPr>
            <a:xfrm>
              <a:off x="3617304" y="3962922"/>
              <a:ext cx="98655" cy="24688"/>
            </a:xfrm>
            <a:custGeom>
              <a:avLst/>
              <a:gdLst/>
              <a:ahLst/>
              <a:cxnLst/>
              <a:rect l="l" t="t" r="r" b="b"/>
              <a:pathLst>
                <a:path w="3097" h="775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cubicBezTo>
                    <a:pt x="334" y="334"/>
                    <a:pt x="393" y="405"/>
                    <a:pt x="512" y="512"/>
                  </a:cubicBezTo>
                  <a:cubicBezTo>
                    <a:pt x="632" y="632"/>
                    <a:pt x="786" y="774"/>
                    <a:pt x="1084" y="774"/>
                  </a:cubicBezTo>
                  <a:cubicBezTo>
                    <a:pt x="1382" y="774"/>
                    <a:pt x="1536" y="632"/>
                    <a:pt x="1667" y="512"/>
                  </a:cubicBezTo>
                  <a:cubicBezTo>
                    <a:pt x="1775" y="405"/>
                    <a:pt x="1846" y="334"/>
                    <a:pt x="2013" y="334"/>
                  </a:cubicBezTo>
                  <a:cubicBezTo>
                    <a:pt x="2179" y="334"/>
                    <a:pt x="2239" y="405"/>
                    <a:pt x="2358" y="512"/>
                  </a:cubicBezTo>
                  <a:cubicBezTo>
                    <a:pt x="2477" y="632"/>
                    <a:pt x="2632" y="774"/>
                    <a:pt x="2929" y="774"/>
                  </a:cubicBezTo>
                  <a:cubicBezTo>
                    <a:pt x="3025" y="774"/>
                    <a:pt x="3096" y="703"/>
                    <a:pt x="3096" y="620"/>
                  </a:cubicBezTo>
                  <a:cubicBezTo>
                    <a:pt x="3096" y="524"/>
                    <a:pt x="3025" y="453"/>
                    <a:pt x="2929" y="453"/>
                  </a:cubicBezTo>
                  <a:cubicBezTo>
                    <a:pt x="2775" y="441"/>
                    <a:pt x="2691" y="381"/>
                    <a:pt x="2596" y="274"/>
                  </a:cubicBezTo>
                  <a:cubicBezTo>
                    <a:pt x="2477" y="155"/>
                    <a:pt x="2310" y="0"/>
                    <a:pt x="2013" y="0"/>
                  </a:cubicBezTo>
                  <a:cubicBezTo>
                    <a:pt x="1715" y="0"/>
                    <a:pt x="1560" y="155"/>
                    <a:pt x="1429" y="274"/>
                  </a:cubicBezTo>
                  <a:cubicBezTo>
                    <a:pt x="1322" y="381"/>
                    <a:pt x="1251" y="453"/>
                    <a:pt x="1084" y="453"/>
                  </a:cubicBezTo>
                  <a:cubicBezTo>
                    <a:pt x="929" y="453"/>
                    <a:pt x="870" y="381"/>
                    <a:pt x="751" y="274"/>
                  </a:cubicBezTo>
                  <a:cubicBezTo>
                    <a:pt x="632" y="155"/>
                    <a:pt x="465" y="0"/>
                    <a:pt x="167" y="0"/>
                  </a:cubicBezTo>
                  <a:close/>
                </a:path>
              </a:pathLst>
            </a:custGeom>
            <a:solidFill>
              <a:srgbClr val="E3DA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4" name="Google Shape;599;p68">
            <a:extLst>
              <a:ext uri="{FF2B5EF4-FFF2-40B4-BE49-F238E27FC236}">
                <a16:creationId xmlns:a16="http://schemas.microsoft.com/office/drawing/2014/main" id="{B3BB1FF7-A94E-F97D-2D63-636A1C82F8CA}"/>
              </a:ext>
            </a:extLst>
          </p:cNvPr>
          <p:cNvGrpSpPr/>
          <p:nvPr/>
        </p:nvGrpSpPr>
        <p:grpSpPr>
          <a:xfrm>
            <a:off x="6078798" y="3248851"/>
            <a:ext cx="362223" cy="361108"/>
            <a:chOff x="3513010" y="3816134"/>
            <a:chExt cx="362223" cy="361108"/>
          </a:xfrm>
        </p:grpSpPr>
        <p:sp>
          <p:nvSpPr>
            <p:cNvPr id="95" name="Google Shape;600;p68">
              <a:extLst>
                <a:ext uri="{FF2B5EF4-FFF2-40B4-BE49-F238E27FC236}">
                  <a16:creationId xmlns:a16="http://schemas.microsoft.com/office/drawing/2014/main" id="{DBF92287-4088-036E-468D-0CE21490EAA0}"/>
                </a:ext>
              </a:extLst>
            </p:cNvPr>
            <p:cNvSpPr/>
            <p:nvPr/>
          </p:nvSpPr>
          <p:spPr>
            <a:xfrm>
              <a:off x="3513010" y="3816134"/>
              <a:ext cx="362223" cy="361108"/>
            </a:xfrm>
            <a:custGeom>
              <a:avLst/>
              <a:gdLst/>
              <a:ahLst/>
              <a:cxnLst/>
              <a:rect l="l" t="t" r="r" b="b"/>
              <a:pathLst>
                <a:path w="11371" h="11336" extrusionOk="0">
                  <a:moveTo>
                    <a:pt x="1381" y="346"/>
                  </a:moveTo>
                  <a:cubicBezTo>
                    <a:pt x="1846" y="358"/>
                    <a:pt x="2262" y="715"/>
                    <a:pt x="2358" y="1191"/>
                  </a:cubicBezTo>
                  <a:lnTo>
                    <a:pt x="1881" y="1191"/>
                  </a:lnTo>
                  <a:cubicBezTo>
                    <a:pt x="1786" y="1191"/>
                    <a:pt x="1715" y="1263"/>
                    <a:pt x="1715" y="1358"/>
                  </a:cubicBezTo>
                  <a:cubicBezTo>
                    <a:pt x="1715" y="1727"/>
                    <a:pt x="1417" y="2025"/>
                    <a:pt x="1048" y="2025"/>
                  </a:cubicBezTo>
                  <a:cubicBezTo>
                    <a:pt x="667" y="2025"/>
                    <a:pt x="369" y="1727"/>
                    <a:pt x="369" y="1358"/>
                  </a:cubicBezTo>
                  <a:cubicBezTo>
                    <a:pt x="369" y="798"/>
                    <a:pt x="822" y="346"/>
                    <a:pt x="1381" y="346"/>
                  </a:cubicBezTo>
                  <a:close/>
                  <a:moveTo>
                    <a:pt x="2358" y="1537"/>
                  </a:moveTo>
                  <a:lnTo>
                    <a:pt x="2358" y="2037"/>
                  </a:lnTo>
                  <a:lnTo>
                    <a:pt x="1774" y="2037"/>
                  </a:lnTo>
                  <a:cubicBezTo>
                    <a:pt x="1893" y="1906"/>
                    <a:pt x="1977" y="1727"/>
                    <a:pt x="2012" y="1537"/>
                  </a:cubicBezTo>
                  <a:close/>
                  <a:moveTo>
                    <a:pt x="9109" y="4489"/>
                  </a:moveTo>
                  <a:lnTo>
                    <a:pt x="9109" y="4489"/>
                  </a:lnTo>
                  <a:cubicBezTo>
                    <a:pt x="8739" y="5049"/>
                    <a:pt x="8287" y="5585"/>
                    <a:pt x="7787" y="6085"/>
                  </a:cubicBezTo>
                  <a:cubicBezTo>
                    <a:pt x="7275" y="6597"/>
                    <a:pt x="6739" y="7037"/>
                    <a:pt x="6192" y="7406"/>
                  </a:cubicBezTo>
                  <a:cubicBezTo>
                    <a:pt x="6584" y="6859"/>
                    <a:pt x="7013" y="6323"/>
                    <a:pt x="7513" y="5823"/>
                  </a:cubicBezTo>
                  <a:cubicBezTo>
                    <a:pt x="8025" y="5311"/>
                    <a:pt x="8561" y="4870"/>
                    <a:pt x="9109" y="4489"/>
                  </a:cubicBezTo>
                  <a:close/>
                  <a:moveTo>
                    <a:pt x="4036" y="9359"/>
                  </a:moveTo>
                  <a:cubicBezTo>
                    <a:pt x="4346" y="9359"/>
                    <a:pt x="4620" y="9573"/>
                    <a:pt x="4691" y="9871"/>
                  </a:cubicBezTo>
                  <a:lnTo>
                    <a:pt x="3382" y="9871"/>
                  </a:lnTo>
                  <a:cubicBezTo>
                    <a:pt x="3453" y="9573"/>
                    <a:pt x="3727" y="9359"/>
                    <a:pt x="4036" y="9359"/>
                  </a:cubicBezTo>
                  <a:close/>
                  <a:moveTo>
                    <a:pt x="10359" y="9359"/>
                  </a:moveTo>
                  <a:cubicBezTo>
                    <a:pt x="10728" y="9359"/>
                    <a:pt x="11025" y="9657"/>
                    <a:pt x="11025" y="10026"/>
                  </a:cubicBezTo>
                  <a:cubicBezTo>
                    <a:pt x="11025" y="10597"/>
                    <a:pt x="10585" y="11038"/>
                    <a:pt x="10037" y="11038"/>
                  </a:cubicBezTo>
                  <a:lnTo>
                    <a:pt x="4584" y="11038"/>
                  </a:lnTo>
                  <a:cubicBezTo>
                    <a:pt x="4870" y="10788"/>
                    <a:pt x="5037" y="10431"/>
                    <a:pt x="5037" y="10026"/>
                  </a:cubicBezTo>
                  <a:cubicBezTo>
                    <a:pt x="5037" y="9776"/>
                    <a:pt x="4929" y="9538"/>
                    <a:pt x="4775" y="9359"/>
                  </a:cubicBezTo>
                  <a:close/>
                  <a:moveTo>
                    <a:pt x="1346" y="1"/>
                  </a:moveTo>
                  <a:cubicBezTo>
                    <a:pt x="596" y="1"/>
                    <a:pt x="0" y="596"/>
                    <a:pt x="0" y="1334"/>
                  </a:cubicBezTo>
                  <a:cubicBezTo>
                    <a:pt x="0" y="1906"/>
                    <a:pt x="465" y="2346"/>
                    <a:pt x="1012" y="2346"/>
                  </a:cubicBezTo>
                  <a:lnTo>
                    <a:pt x="2358" y="2346"/>
                  </a:lnTo>
                  <a:lnTo>
                    <a:pt x="2358" y="7514"/>
                  </a:lnTo>
                  <a:cubicBezTo>
                    <a:pt x="2358" y="7609"/>
                    <a:pt x="2429" y="7680"/>
                    <a:pt x="2512" y="7680"/>
                  </a:cubicBezTo>
                  <a:cubicBezTo>
                    <a:pt x="2608" y="7680"/>
                    <a:pt x="2679" y="7609"/>
                    <a:pt x="2679" y="7514"/>
                  </a:cubicBezTo>
                  <a:lnTo>
                    <a:pt x="2679" y="1334"/>
                  </a:lnTo>
                  <a:cubicBezTo>
                    <a:pt x="2679" y="929"/>
                    <a:pt x="2501" y="572"/>
                    <a:pt x="2239" y="322"/>
                  </a:cubicBezTo>
                  <a:lnTo>
                    <a:pt x="7680" y="322"/>
                  </a:lnTo>
                  <a:cubicBezTo>
                    <a:pt x="8227" y="322"/>
                    <a:pt x="8680" y="775"/>
                    <a:pt x="8680" y="1334"/>
                  </a:cubicBezTo>
                  <a:lnTo>
                    <a:pt x="8680" y="2870"/>
                  </a:lnTo>
                  <a:cubicBezTo>
                    <a:pt x="8192" y="3108"/>
                    <a:pt x="7739" y="3430"/>
                    <a:pt x="7358" y="3811"/>
                  </a:cubicBezTo>
                  <a:cubicBezTo>
                    <a:pt x="6549" y="4608"/>
                    <a:pt x="6537" y="5192"/>
                    <a:pt x="6525" y="6144"/>
                  </a:cubicBezTo>
                  <a:lnTo>
                    <a:pt x="6525" y="6394"/>
                  </a:lnTo>
                  <a:cubicBezTo>
                    <a:pt x="6132" y="6859"/>
                    <a:pt x="5811" y="7347"/>
                    <a:pt x="5513" y="7847"/>
                  </a:cubicBezTo>
                  <a:cubicBezTo>
                    <a:pt x="5465" y="7907"/>
                    <a:pt x="5477" y="7990"/>
                    <a:pt x="5537" y="8049"/>
                  </a:cubicBezTo>
                  <a:cubicBezTo>
                    <a:pt x="5572" y="8085"/>
                    <a:pt x="5608" y="8097"/>
                    <a:pt x="5656" y="8097"/>
                  </a:cubicBezTo>
                  <a:cubicBezTo>
                    <a:pt x="5691" y="8097"/>
                    <a:pt x="5715" y="8097"/>
                    <a:pt x="5751" y="8061"/>
                  </a:cubicBezTo>
                  <a:cubicBezTo>
                    <a:pt x="6251" y="7776"/>
                    <a:pt x="6727" y="7442"/>
                    <a:pt x="7192" y="7049"/>
                  </a:cubicBezTo>
                  <a:lnTo>
                    <a:pt x="7442" y="7049"/>
                  </a:lnTo>
                  <a:cubicBezTo>
                    <a:pt x="7930" y="7037"/>
                    <a:pt x="8323" y="7037"/>
                    <a:pt x="8692" y="6918"/>
                  </a:cubicBezTo>
                  <a:lnTo>
                    <a:pt x="8692" y="9002"/>
                  </a:lnTo>
                  <a:lnTo>
                    <a:pt x="4036" y="9002"/>
                  </a:lnTo>
                  <a:cubicBezTo>
                    <a:pt x="3465" y="9002"/>
                    <a:pt x="3024" y="9466"/>
                    <a:pt x="3024" y="10014"/>
                  </a:cubicBezTo>
                  <a:cubicBezTo>
                    <a:pt x="3024" y="10097"/>
                    <a:pt x="3096" y="10181"/>
                    <a:pt x="3191" y="10181"/>
                  </a:cubicBezTo>
                  <a:lnTo>
                    <a:pt x="4691" y="10181"/>
                  </a:lnTo>
                  <a:cubicBezTo>
                    <a:pt x="4620" y="10657"/>
                    <a:pt x="4203" y="11014"/>
                    <a:pt x="3691" y="11014"/>
                  </a:cubicBezTo>
                  <a:cubicBezTo>
                    <a:pt x="3144" y="11014"/>
                    <a:pt x="2679" y="10562"/>
                    <a:pt x="2679" y="10002"/>
                  </a:cubicBezTo>
                  <a:lnTo>
                    <a:pt x="2679" y="8168"/>
                  </a:lnTo>
                  <a:cubicBezTo>
                    <a:pt x="2679" y="8085"/>
                    <a:pt x="2608" y="8002"/>
                    <a:pt x="2512" y="8002"/>
                  </a:cubicBezTo>
                  <a:cubicBezTo>
                    <a:pt x="2429" y="8002"/>
                    <a:pt x="2358" y="8085"/>
                    <a:pt x="2358" y="8168"/>
                  </a:cubicBezTo>
                  <a:lnTo>
                    <a:pt x="2358" y="10002"/>
                  </a:lnTo>
                  <a:cubicBezTo>
                    <a:pt x="2358" y="10740"/>
                    <a:pt x="2953" y="11335"/>
                    <a:pt x="3691" y="11335"/>
                  </a:cubicBezTo>
                  <a:lnTo>
                    <a:pt x="10013" y="11335"/>
                  </a:lnTo>
                  <a:cubicBezTo>
                    <a:pt x="10764" y="11335"/>
                    <a:pt x="11359" y="10740"/>
                    <a:pt x="11359" y="10002"/>
                  </a:cubicBezTo>
                  <a:cubicBezTo>
                    <a:pt x="11371" y="9478"/>
                    <a:pt x="10930" y="9038"/>
                    <a:pt x="10359" y="9038"/>
                  </a:cubicBezTo>
                  <a:lnTo>
                    <a:pt x="9025" y="9038"/>
                  </a:lnTo>
                  <a:lnTo>
                    <a:pt x="9025" y="6811"/>
                  </a:lnTo>
                  <a:cubicBezTo>
                    <a:pt x="9263" y="6692"/>
                    <a:pt x="9513" y="6513"/>
                    <a:pt x="9775" y="6252"/>
                  </a:cubicBezTo>
                  <a:cubicBezTo>
                    <a:pt x="10013" y="6013"/>
                    <a:pt x="10228" y="5763"/>
                    <a:pt x="10406" y="5478"/>
                  </a:cubicBezTo>
                  <a:cubicBezTo>
                    <a:pt x="10430" y="5430"/>
                    <a:pt x="10430" y="5370"/>
                    <a:pt x="10418" y="5311"/>
                  </a:cubicBezTo>
                  <a:cubicBezTo>
                    <a:pt x="10394" y="5251"/>
                    <a:pt x="10347" y="5228"/>
                    <a:pt x="10299" y="5204"/>
                  </a:cubicBezTo>
                  <a:lnTo>
                    <a:pt x="9894" y="5132"/>
                  </a:lnTo>
                  <a:cubicBezTo>
                    <a:pt x="10728" y="4489"/>
                    <a:pt x="11264" y="3525"/>
                    <a:pt x="11323" y="2465"/>
                  </a:cubicBezTo>
                  <a:lnTo>
                    <a:pt x="11323" y="2453"/>
                  </a:lnTo>
                  <a:cubicBezTo>
                    <a:pt x="11323" y="2406"/>
                    <a:pt x="11311" y="2358"/>
                    <a:pt x="11287" y="2322"/>
                  </a:cubicBezTo>
                  <a:cubicBezTo>
                    <a:pt x="11252" y="2287"/>
                    <a:pt x="11204" y="2275"/>
                    <a:pt x="11145" y="2275"/>
                  </a:cubicBezTo>
                  <a:cubicBezTo>
                    <a:pt x="10764" y="2311"/>
                    <a:pt x="10394" y="2346"/>
                    <a:pt x="10037" y="2430"/>
                  </a:cubicBezTo>
                  <a:cubicBezTo>
                    <a:pt x="9942" y="2442"/>
                    <a:pt x="9882" y="2525"/>
                    <a:pt x="9894" y="2620"/>
                  </a:cubicBezTo>
                  <a:cubicBezTo>
                    <a:pt x="9916" y="2696"/>
                    <a:pt x="9988" y="2753"/>
                    <a:pt x="10073" y="2753"/>
                  </a:cubicBezTo>
                  <a:cubicBezTo>
                    <a:pt x="10080" y="2753"/>
                    <a:pt x="10089" y="2752"/>
                    <a:pt x="10097" y="2751"/>
                  </a:cubicBezTo>
                  <a:cubicBezTo>
                    <a:pt x="10371" y="2692"/>
                    <a:pt x="10656" y="2644"/>
                    <a:pt x="10966" y="2620"/>
                  </a:cubicBezTo>
                  <a:lnTo>
                    <a:pt x="10966" y="2620"/>
                  </a:lnTo>
                  <a:cubicBezTo>
                    <a:pt x="10847" y="3632"/>
                    <a:pt x="10275" y="4537"/>
                    <a:pt x="9382" y="5073"/>
                  </a:cubicBezTo>
                  <a:lnTo>
                    <a:pt x="9359" y="5085"/>
                  </a:lnTo>
                  <a:cubicBezTo>
                    <a:pt x="9299" y="5120"/>
                    <a:pt x="9275" y="5192"/>
                    <a:pt x="9287" y="5263"/>
                  </a:cubicBezTo>
                  <a:cubicBezTo>
                    <a:pt x="9299" y="5347"/>
                    <a:pt x="9359" y="5382"/>
                    <a:pt x="9418" y="5406"/>
                  </a:cubicBezTo>
                  <a:lnTo>
                    <a:pt x="9978" y="5490"/>
                  </a:lnTo>
                  <a:cubicBezTo>
                    <a:pt x="9835" y="5668"/>
                    <a:pt x="9692" y="5847"/>
                    <a:pt x="9525" y="6002"/>
                  </a:cubicBezTo>
                  <a:cubicBezTo>
                    <a:pt x="8870" y="6656"/>
                    <a:pt x="8406" y="6716"/>
                    <a:pt x="7573" y="6728"/>
                  </a:cubicBezTo>
                  <a:cubicBezTo>
                    <a:pt x="7727" y="6597"/>
                    <a:pt x="7870" y="6454"/>
                    <a:pt x="8013" y="6311"/>
                  </a:cubicBezTo>
                  <a:cubicBezTo>
                    <a:pt x="8728" y="5597"/>
                    <a:pt x="9299" y="4835"/>
                    <a:pt x="9775" y="4037"/>
                  </a:cubicBezTo>
                  <a:cubicBezTo>
                    <a:pt x="9823" y="3977"/>
                    <a:pt x="9811" y="3882"/>
                    <a:pt x="9751" y="3823"/>
                  </a:cubicBezTo>
                  <a:cubicBezTo>
                    <a:pt x="9718" y="3789"/>
                    <a:pt x="9681" y="3774"/>
                    <a:pt x="9639" y="3774"/>
                  </a:cubicBezTo>
                  <a:cubicBezTo>
                    <a:pt x="9608" y="3774"/>
                    <a:pt x="9574" y="3783"/>
                    <a:pt x="9537" y="3799"/>
                  </a:cubicBezTo>
                  <a:cubicBezTo>
                    <a:pt x="8739" y="4251"/>
                    <a:pt x="7966" y="4847"/>
                    <a:pt x="7263" y="5561"/>
                  </a:cubicBezTo>
                  <a:cubicBezTo>
                    <a:pt x="7120" y="5716"/>
                    <a:pt x="6977" y="5847"/>
                    <a:pt x="6846" y="6002"/>
                  </a:cubicBezTo>
                  <a:cubicBezTo>
                    <a:pt x="6882" y="5168"/>
                    <a:pt x="6918" y="4704"/>
                    <a:pt x="7573" y="4049"/>
                  </a:cubicBezTo>
                  <a:cubicBezTo>
                    <a:pt x="8085" y="3537"/>
                    <a:pt x="8728" y="3156"/>
                    <a:pt x="9454" y="2906"/>
                  </a:cubicBezTo>
                  <a:cubicBezTo>
                    <a:pt x="9537" y="2870"/>
                    <a:pt x="9585" y="2787"/>
                    <a:pt x="9561" y="2692"/>
                  </a:cubicBezTo>
                  <a:cubicBezTo>
                    <a:pt x="9531" y="2623"/>
                    <a:pt x="9470" y="2578"/>
                    <a:pt x="9395" y="2578"/>
                  </a:cubicBezTo>
                  <a:cubicBezTo>
                    <a:pt x="9379" y="2578"/>
                    <a:pt x="9363" y="2580"/>
                    <a:pt x="9347" y="2584"/>
                  </a:cubicBezTo>
                  <a:cubicBezTo>
                    <a:pt x="9228" y="2632"/>
                    <a:pt x="9109" y="2680"/>
                    <a:pt x="9001" y="2715"/>
                  </a:cubicBezTo>
                  <a:lnTo>
                    <a:pt x="9001" y="1334"/>
                  </a:lnTo>
                  <a:cubicBezTo>
                    <a:pt x="9001" y="596"/>
                    <a:pt x="8406" y="1"/>
                    <a:pt x="7668" y="1"/>
                  </a:cubicBezTo>
                  <a:close/>
                </a:path>
              </a:pathLst>
            </a:custGeom>
            <a:solidFill>
              <a:srgbClr val="E3DA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Google Shape;601;p68">
              <a:extLst>
                <a:ext uri="{FF2B5EF4-FFF2-40B4-BE49-F238E27FC236}">
                  <a16:creationId xmlns:a16="http://schemas.microsoft.com/office/drawing/2014/main" id="{727AE001-6600-0E41-D43A-918DFA595F08}"/>
                </a:ext>
              </a:extLst>
            </p:cNvPr>
            <p:cNvSpPr/>
            <p:nvPr/>
          </p:nvSpPr>
          <p:spPr>
            <a:xfrm>
              <a:off x="3618450" y="3879112"/>
              <a:ext cx="157045" cy="24688"/>
            </a:xfrm>
            <a:custGeom>
              <a:avLst/>
              <a:gdLst/>
              <a:ahLst/>
              <a:cxnLst/>
              <a:rect l="l" t="t" r="r" b="b"/>
              <a:pathLst>
                <a:path w="4930" h="775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55" y="334"/>
                  </a:cubicBezTo>
                  <a:cubicBezTo>
                    <a:pt x="322" y="334"/>
                    <a:pt x="381" y="405"/>
                    <a:pt x="500" y="512"/>
                  </a:cubicBezTo>
                  <a:cubicBezTo>
                    <a:pt x="619" y="631"/>
                    <a:pt x="786" y="774"/>
                    <a:pt x="1084" y="774"/>
                  </a:cubicBezTo>
                  <a:cubicBezTo>
                    <a:pt x="1381" y="774"/>
                    <a:pt x="1524" y="631"/>
                    <a:pt x="1667" y="512"/>
                  </a:cubicBezTo>
                  <a:cubicBezTo>
                    <a:pt x="1762" y="405"/>
                    <a:pt x="1846" y="334"/>
                    <a:pt x="2000" y="334"/>
                  </a:cubicBezTo>
                  <a:cubicBezTo>
                    <a:pt x="2167" y="334"/>
                    <a:pt x="2227" y="405"/>
                    <a:pt x="2346" y="512"/>
                  </a:cubicBezTo>
                  <a:cubicBezTo>
                    <a:pt x="2465" y="631"/>
                    <a:pt x="2631" y="774"/>
                    <a:pt x="2929" y="774"/>
                  </a:cubicBezTo>
                  <a:cubicBezTo>
                    <a:pt x="3227" y="774"/>
                    <a:pt x="3370" y="631"/>
                    <a:pt x="3501" y="512"/>
                  </a:cubicBezTo>
                  <a:cubicBezTo>
                    <a:pt x="3608" y="405"/>
                    <a:pt x="3679" y="334"/>
                    <a:pt x="3846" y="334"/>
                  </a:cubicBezTo>
                  <a:cubicBezTo>
                    <a:pt x="4013" y="334"/>
                    <a:pt x="4072" y="405"/>
                    <a:pt x="4191" y="512"/>
                  </a:cubicBezTo>
                  <a:cubicBezTo>
                    <a:pt x="4310" y="631"/>
                    <a:pt x="4477" y="774"/>
                    <a:pt x="4775" y="774"/>
                  </a:cubicBezTo>
                  <a:cubicBezTo>
                    <a:pt x="4858" y="774"/>
                    <a:pt x="4929" y="703"/>
                    <a:pt x="4929" y="607"/>
                  </a:cubicBezTo>
                  <a:cubicBezTo>
                    <a:pt x="4929" y="524"/>
                    <a:pt x="4858" y="453"/>
                    <a:pt x="4775" y="453"/>
                  </a:cubicBezTo>
                  <a:cubicBezTo>
                    <a:pt x="4608" y="453"/>
                    <a:pt x="4548" y="369"/>
                    <a:pt x="4429" y="274"/>
                  </a:cubicBezTo>
                  <a:cubicBezTo>
                    <a:pt x="4310" y="155"/>
                    <a:pt x="4144" y="0"/>
                    <a:pt x="3846" y="0"/>
                  </a:cubicBezTo>
                  <a:cubicBezTo>
                    <a:pt x="3548" y="0"/>
                    <a:pt x="3405" y="155"/>
                    <a:pt x="3263" y="274"/>
                  </a:cubicBezTo>
                  <a:cubicBezTo>
                    <a:pt x="3167" y="369"/>
                    <a:pt x="3084" y="453"/>
                    <a:pt x="2929" y="453"/>
                  </a:cubicBezTo>
                  <a:cubicBezTo>
                    <a:pt x="2762" y="453"/>
                    <a:pt x="2703" y="369"/>
                    <a:pt x="2584" y="274"/>
                  </a:cubicBezTo>
                  <a:cubicBezTo>
                    <a:pt x="2465" y="155"/>
                    <a:pt x="2298" y="0"/>
                    <a:pt x="2000" y="0"/>
                  </a:cubicBezTo>
                  <a:cubicBezTo>
                    <a:pt x="1703" y="0"/>
                    <a:pt x="1560" y="155"/>
                    <a:pt x="1417" y="274"/>
                  </a:cubicBezTo>
                  <a:cubicBezTo>
                    <a:pt x="1322" y="369"/>
                    <a:pt x="1238" y="453"/>
                    <a:pt x="1084" y="453"/>
                  </a:cubicBezTo>
                  <a:cubicBezTo>
                    <a:pt x="917" y="453"/>
                    <a:pt x="857" y="369"/>
                    <a:pt x="738" y="274"/>
                  </a:cubicBezTo>
                  <a:cubicBezTo>
                    <a:pt x="619" y="155"/>
                    <a:pt x="453" y="0"/>
                    <a:pt x="155" y="0"/>
                  </a:cubicBezTo>
                  <a:close/>
                </a:path>
              </a:pathLst>
            </a:custGeom>
            <a:solidFill>
              <a:srgbClr val="E3DA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Google Shape;602;p68">
              <a:extLst>
                <a:ext uri="{FF2B5EF4-FFF2-40B4-BE49-F238E27FC236}">
                  <a16:creationId xmlns:a16="http://schemas.microsoft.com/office/drawing/2014/main" id="{23D255BB-162D-83BA-D4F5-035BBFDC4AD8}"/>
                </a:ext>
              </a:extLst>
            </p:cNvPr>
            <p:cNvSpPr/>
            <p:nvPr/>
          </p:nvSpPr>
          <p:spPr>
            <a:xfrm>
              <a:off x="3618450" y="3921192"/>
              <a:ext cx="127834" cy="24688"/>
            </a:xfrm>
            <a:custGeom>
              <a:avLst/>
              <a:gdLst/>
              <a:ahLst/>
              <a:cxnLst/>
              <a:rect l="l" t="t" r="r" b="b"/>
              <a:pathLst>
                <a:path w="4013" h="77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322" y="334"/>
                    <a:pt x="381" y="406"/>
                    <a:pt x="500" y="513"/>
                  </a:cubicBezTo>
                  <a:cubicBezTo>
                    <a:pt x="619" y="632"/>
                    <a:pt x="786" y="775"/>
                    <a:pt x="1084" y="775"/>
                  </a:cubicBezTo>
                  <a:cubicBezTo>
                    <a:pt x="1381" y="775"/>
                    <a:pt x="1524" y="632"/>
                    <a:pt x="1667" y="513"/>
                  </a:cubicBezTo>
                  <a:cubicBezTo>
                    <a:pt x="1762" y="406"/>
                    <a:pt x="1846" y="334"/>
                    <a:pt x="2000" y="334"/>
                  </a:cubicBezTo>
                  <a:cubicBezTo>
                    <a:pt x="2167" y="334"/>
                    <a:pt x="2227" y="406"/>
                    <a:pt x="2346" y="513"/>
                  </a:cubicBezTo>
                  <a:cubicBezTo>
                    <a:pt x="2465" y="632"/>
                    <a:pt x="2631" y="775"/>
                    <a:pt x="2929" y="775"/>
                  </a:cubicBezTo>
                  <a:cubicBezTo>
                    <a:pt x="3227" y="775"/>
                    <a:pt x="3370" y="632"/>
                    <a:pt x="3501" y="513"/>
                  </a:cubicBezTo>
                  <a:cubicBezTo>
                    <a:pt x="3608" y="406"/>
                    <a:pt x="3679" y="334"/>
                    <a:pt x="3846" y="334"/>
                  </a:cubicBezTo>
                  <a:cubicBezTo>
                    <a:pt x="3941" y="334"/>
                    <a:pt x="4013" y="263"/>
                    <a:pt x="4013" y="167"/>
                  </a:cubicBezTo>
                  <a:cubicBezTo>
                    <a:pt x="4013" y="84"/>
                    <a:pt x="3941" y="1"/>
                    <a:pt x="3846" y="1"/>
                  </a:cubicBezTo>
                  <a:cubicBezTo>
                    <a:pt x="3548" y="1"/>
                    <a:pt x="3405" y="156"/>
                    <a:pt x="3263" y="275"/>
                  </a:cubicBezTo>
                  <a:cubicBezTo>
                    <a:pt x="3167" y="382"/>
                    <a:pt x="3084" y="453"/>
                    <a:pt x="2929" y="453"/>
                  </a:cubicBezTo>
                  <a:cubicBezTo>
                    <a:pt x="2762" y="453"/>
                    <a:pt x="2703" y="382"/>
                    <a:pt x="2584" y="275"/>
                  </a:cubicBezTo>
                  <a:cubicBezTo>
                    <a:pt x="2465" y="156"/>
                    <a:pt x="2298" y="1"/>
                    <a:pt x="2000" y="1"/>
                  </a:cubicBezTo>
                  <a:cubicBezTo>
                    <a:pt x="1703" y="1"/>
                    <a:pt x="1560" y="156"/>
                    <a:pt x="1417" y="275"/>
                  </a:cubicBezTo>
                  <a:cubicBezTo>
                    <a:pt x="1322" y="382"/>
                    <a:pt x="1238" y="453"/>
                    <a:pt x="1084" y="453"/>
                  </a:cubicBezTo>
                  <a:cubicBezTo>
                    <a:pt x="917" y="453"/>
                    <a:pt x="857" y="382"/>
                    <a:pt x="738" y="275"/>
                  </a:cubicBezTo>
                  <a:cubicBezTo>
                    <a:pt x="619" y="156"/>
                    <a:pt x="453" y="1"/>
                    <a:pt x="155" y="1"/>
                  </a:cubicBezTo>
                  <a:close/>
                </a:path>
              </a:pathLst>
            </a:custGeom>
            <a:solidFill>
              <a:srgbClr val="E3DA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Google Shape;603;p68">
              <a:extLst>
                <a:ext uri="{FF2B5EF4-FFF2-40B4-BE49-F238E27FC236}">
                  <a16:creationId xmlns:a16="http://schemas.microsoft.com/office/drawing/2014/main" id="{2390EC42-71A4-785A-6DDC-33C84712CA83}"/>
                </a:ext>
              </a:extLst>
            </p:cNvPr>
            <p:cNvSpPr/>
            <p:nvPr/>
          </p:nvSpPr>
          <p:spPr>
            <a:xfrm>
              <a:off x="3617304" y="3962922"/>
              <a:ext cx="98655" cy="24688"/>
            </a:xfrm>
            <a:custGeom>
              <a:avLst/>
              <a:gdLst/>
              <a:ahLst/>
              <a:cxnLst/>
              <a:rect l="l" t="t" r="r" b="b"/>
              <a:pathLst>
                <a:path w="3097" h="775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cubicBezTo>
                    <a:pt x="334" y="334"/>
                    <a:pt x="393" y="405"/>
                    <a:pt x="512" y="512"/>
                  </a:cubicBezTo>
                  <a:cubicBezTo>
                    <a:pt x="632" y="632"/>
                    <a:pt x="786" y="774"/>
                    <a:pt x="1084" y="774"/>
                  </a:cubicBezTo>
                  <a:cubicBezTo>
                    <a:pt x="1382" y="774"/>
                    <a:pt x="1536" y="632"/>
                    <a:pt x="1667" y="512"/>
                  </a:cubicBezTo>
                  <a:cubicBezTo>
                    <a:pt x="1775" y="405"/>
                    <a:pt x="1846" y="334"/>
                    <a:pt x="2013" y="334"/>
                  </a:cubicBezTo>
                  <a:cubicBezTo>
                    <a:pt x="2179" y="334"/>
                    <a:pt x="2239" y="405"/>
                    <a:pt x="2358" y="512"/>
                  </a:cubicBezTo>
                  <a:cubicBezTo>
                    <a:pt x="2477" y="632"/>
                    <a:pt x="2632" y="774"/>
                    <a:pt x="2929" y="774"/>
                  </a:cubicBezTo>
                  <a:cubicBezTo>
                    <a:pt x="3025" y="774"/>
                    <a:pt x="3096" y="703"/>
                    <a:pt x="3096" y="620"/>
                  </a:cubicBezTo>
                  <a:cubicBezTo>
                    <a:pt x="3096" y="524"/>
                    <a:pt x="3025" y="453"/>
                    <a:pt x="2929" y="453"/>
                  </a:cubicBezTo>
                  <a:cubicBezTo>
                    <a:pt x="2775" y="441"/>
                    <a:pt x="2691" y="381"/>
                    <a:pt x="2596" y="274"/>
                  </a:cubicBezTo>
                  <a:cubicBezTo>
                    <a:pt x="2477" y="155"/>
                    <a:pt x="2310" y="0"/>
                    <a:pt x="2013" y="0"/>
                  </a:cubicBezTo>
                  <a:cubicBezTo>
                    <a:pt x="1715" y="0"/>
                    <a:pt x="1560" y="155"/>
                    <a:pt x="1429" y="274"/>
                  </a:cubicBezTo>
                  <a:cubicBezTo>
                    <a:pt x="1322" y="381"/>
                    <a:pt x="1251" y="453"/>
                    <a:pt x="1084" y="453"/>
                  </a:cubicBezTo>
                  <a:cubicBezTo>
                    <a:pt x="929" y="453"/>
                    <a:pt x="870" y="381"/>
                    <a:pt x="751" y="274"/>
                  </a:cubicBezTo>
                  <a:cubicBezTo>
                    <a:pt x="632" y="155"/>
                    <a:pt x="465" y="0"/>
                    <a:pt x="167" y="0"/>
                  </a:cubicBezTo>
                  <a:close/>
                </a:path>
              </a:pathLst>
            </a:custGeom>
            <a:solidFill>
              <a:srgbClr val="E3DA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4" name="Google Shape;589;p68">
            <a:extLst>
              <a:ext uri="{FF2B5EF4-FFF2-40B4-BE49-F238E27FC236}">
                <a16:creationId xmlns:a16="http://schemas.microsoft.com/office/drawing/2014/main" id="{C517355F-2350-9D82-F8D3-66FE2B406A9C}"/>
              </a:ext>
            </a:extLst>
          </p:cNvPr>
          <p:cNvSpPr txBox="1">
            <a:spLocks/>
          </p:cNvSpPr>
          <p:nvPr/>
        </p:nvSpPr>
        <p:spPr>
          <a:xfrm>
            <a:off x="691529" y="46928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436"/>
              </a:buClr>
              <a:buSzPts val="2800"/>
              <a:buFont typeface="Montserrat ExtraBold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4436"/>
                </a:solidFill>
                <a:effectLst/>
                <a:uLnTx/>
                <a:uFillTx/>
                <a:latin typeface="Raleway" pitchFamily="2" charset="0"/>
                <a:sym typeface="Montserrat ExtraBold"/>
              </a:rPr>
              <a:t>LITERATURE REVIEW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A3CA79C-1BC4-70FF-431B-A5BE0001A895}"/>
              </a:ext>
            </a:extLst>
          </p:cNvPr>
          <p:cNvSpPr txBox="1"/>
          <p:nvPr/>
        </p:nvSpPr>
        <p:spPr>
          <a:xfrm>
            <a:off x="7657322" y="0"/>
            <a:ext cx="130006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D4CAB7">
                    <a:lumMod val="75000"/>
                  </a:srgbClr>
                </a:solidFill>
                <a:latin typeface="Montserrat Medium" panose="00000600000000000000" pitchFamily="2" charset="0"/>
              </a:rPr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313361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481D3D-4ED7-0275-049F-8CBDF36E7670}"/>
              </a:ext>
            </a:extLst>
          </p:cNvPr>
          <p:cNvSpPr txBox="1"/>
          <p:nvPr/>
        </p:nvSpPr>
        <p:spPr>
          <a:xfrm>
            <a:off x="498142" y="689212"/>
            <a:ext cx="315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Raleway" pitchFamily="2" charset="0"/>
                <a:sym typeface="Montserrat ExtraBold"/>
              </a:rPr>
              <a:t>LITERATURE OVERVEIW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FCB58D-EF35-EFBF-181D-5DFFBCAADD82}"/>
              </a:ext>
            </a:extLst>
          </p:cNvPr>
          <p:cNvSpPr txBox="1"/>
          <p:nvPr/>
        </p:nvSpPr>
        <p:spPr>
          <a:xfrm>
            <a:off x="784745" y="1562669"/>
            <a:ext cx="49473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Most of the studies focus on binary sentiment classification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is a lack of comprehensive comparative evaluations specifically in context of sentiment.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Studies lack discussion on computational requirements and efficiency of proposed approaches.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 studies use relatively small datasets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B6527C-C737-AE2E-F3DF-5839EA308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677" y="910135"/>
            <a:ext cx="3191018" cy="319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B535-B605-09A0-255D-88A124254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6585" y="2209555"/>
            <a:ext cx="4388460" cy="166470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49047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30B1-445C-53A5-EBF0-D8371415A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321" y="607009"/>
            <a:ext cx="7688100" cy="541200"/>
          </a:xfrm>
        </p:spPr>
        <p:txBody>
          <a:bodyPr>
            <a:noAutofit/>
          </a:bodyPr>
          <a:lstStyle/>
          <a:p>
            <a:r>
              <a:rPr lang="en-US" sz="2000" dirty="0"/>
              <a:t>Transformer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6EFD0-AB39-6664-8A02-F86EE3F7C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8629" y="1254797"/>
            <a:ext cx="8496580" cy="6474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     </a:t>
            </a:r>
            <a:r>
              <a:rPr lang="en-US" b="1" dirty="0">
                <a:solidFill>
                  <a:schemeClr val="bg2"/>
                </a:solidFill>
              </a:rPr>
              <a:t>A transformer is an encoder-decoder model that can.....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A452AB-7E13-3790-D663-AB7E8DEC1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492" y="1775405"/>
            <a:ext cx="3935843" cy="3028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1E1CA1-DAA3-A4B1-CB0C-B1775238EA3F}"/>
              </a:ext>
            </a:extLst>
          </p:cNvPr>
          <p:cNvSpPr txBox="1"/>
          <p:nvPr/>
        </p:nvSpPr>
        <p:spPr>
          <a:xfrm>
            <a:off x="199316" y="2074278"/>
            <a:ext cx="44852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Massive advantage over RNN based</a:t>
            </a:r>
          </a:p>
          <a:p>
            <a:r>
              <a:rPr lang="en-US" dirty="0"/>
              <a:t>encoder-decoder architecture since</a:t>
            </a:r>
          </a:p>
          <a:p>
            <a:r>
              <a:rPr lang="en-US" dirty="0"/>
              <a:t>it allows us to: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Take advantage of parallelization GPU/TPU.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Process much more data in the same amount of time.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process all token at once!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31176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1672</Words>
  <Application>Microsoft Office PowerPoint</Application>
  <PresentationFormat>On-screen Show (16:9)</PresentationFormat>
  <Paragraphs>485</Paragraphs>
  <Slides>33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Open Sans</vt:lpstr>
      <vt:lpstr>Montserrat Medium</vt:lpstr>
      <vt:lpstr>Times New Roman</vt:lpstr>
      <vt:lpstr>Raleway</vt:lpstr>
      <vt:lpstr>Calibri</vt:lpstr>
      <vt:lpstr>Montserrat ExtraBold</vt:lpstr>
      <vt:lpstr>Wingdings</vt:lpstr>
      <vt:lpstr>Lato</vt:lpstr>
      <vt:lpstr>Raleway ExtraBold</vt:lpstr>
      <vt:lpstr>Arial</vt:lpstr>
      <vt:lpstr>Streamline</vt:lpstr>
      <vt:lpstr>Exploring Bangla Emotion Recognition using BERT: A Transformer-Based Approach</vt:lpstr>
      <vt:lpstr>PowerPoint Presentation</vt:lpstr>
      <vt:lpstr>Introduction</vt:lpstr>
      <vt:lpstr>Challenges</vt:lpstr>
      <vt:lpstr>Objective</vt:lpstr>
      <vt:lpstr>PowerPoint Presentation</vt:lpstr>
      <vt:lpstr>PowerPoint Presentation</vt:lpstr>
      <vt:lpstr>METHODOLOGY</vt:lpstr>
      <vt:lpstr>Transformer model</vt:lpstr>
      <vt:lpstr>Pre-Trained Tranformer model</vt:lpstr>
      <vt:lpstr>BERT Overview</vt:lpstr>
      <vt:lpstr>How BERT models 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 and discussion </vt:lpstr>
      <vt:lpstr>PowerPoint Presentation</vt:lpstr>
      <vt:lpstr>PowerPoint Presentation</vt:lpstr>
      <vt:lpstr>Text Preprocessing</vt:lpstr>
      <vt:lpstr>HyperParameters</vt:lpstr>
      <vt:lpstr>Dataset(UBMEC)</vt:lpstr>
      <vt:lpstr>Dataset(Combined)</vt:lpstr>
      <vt:lpstr>Dataset(Balanced)</vt:lpstr>
      <vt:lpstr>Results Comparision</vt:lpstr>
      <vt:lpstr>Results Comparision</vt:lpstr>
      <vt:lpstr>Results Comparision</vt:lpstr>
      <vt:lpstr>Results Comparision</vt:lpstr>
      <vt:lpstr>Future work</vt:lpstr>
      <vt:lpstr>Conclusions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Bangla Text Sentiment through deep learning Approach</dc:title>
  <dc:creator>User</dc:creator>
  <cp:lastModifiedBy>Neaz Mahmood</cp:lastModifiedBy>
  <cp:revision>29</cp:revision>
  <dcterms:modified xsi:type="dcterms:W3CDTF">2023-07-09T04:28:43Z</dcterms:modified>
</cp:coreProperties>
</file>