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816" r:id="rId4"/>
  </p:sldMasterIdLst>
  <p:notesMasterIdLst>
    <p:notesMasterId r:id="rId25"/>
  </p:notesMasterIdLst>
  <p:sldIdLst>
    <p:sldId id="256" r:id="rId5"/>
    <p:sldId id="341" r:id="rId6"/>
    <p:sldId id="342" r:id="rId7"/>
    <p:sldId id="345" r:id="rId8"/>
    <p:sldId id="347" r:id="rId9"/>
    <p:sldId id="346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01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91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D8630-E91F-4E6B-881D-2F11A5A8882C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1766-3586-44E1-9D91-ED64AF6705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9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3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7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12A58-E1A6-48D9-BF6A-0178DEB6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439FE4-858C-4FBC-846F-E49920FE1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FEEE4-FF03-4115-AFBA-0BD5B35F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8798B-A2C1-4181-AD87-F03F37F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B9E2F-C504-4B5D-AAF3-A474C14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9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0F96-C7F7-4C0D-83F2-E0F41F16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EE07E-47C4-4CE7-93A6-F3913682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7C32B-0C44-455C-83BA-F506A5A1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E01B1-A96A-46F4-B5A5-FDCED0E6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0AB9E-58E2-4C82-AFDB-F4EF5981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32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BE84-5922-4D2A-A391-2130C94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98F984-E3A4-4F71-BB4B-AD89A25D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BB48F-3E60-49AF-A235-1A97769B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56EF1-5163-46EE-91BC-9C52F1DD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560B7-21F7-4BFA-BB73-84442E09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6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7F9EB-0485-4178-8E7E-9A0A4FFF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17BFA-38BD-46F0-BBCA-5D7E5513F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B8BB3-422E-47F2-B4CB-7C08A136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20370-D60D-436C-85AE-AB845C25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0DF92-A738-4EB4-ACA3-4BC40DB7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48DBD-6465-47A8-A073-19ABB484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79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389D-8FDD-461C-B9D6-BDDB5AA0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C9B9F-F767-45F4-80FA-CC2ADB36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2360A5-802F-4EF0-83BE-3E2831E7A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D75885-2589-4EBE-95FD-57997B00E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E042A2-28FF-4D8B-8C95-A81077C07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A4510A-5ED7-4FA6-B3CD-B2448EDA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8A11A9-37CD-4EC9-9F14-D8EDC888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6DA3-DF27-482F-91F3-DE4E5514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0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37356-4F43-4289-97CD-DC5C1E0E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D5E16-5209-4342-B13B-654AB184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A2BEC1-9B40-4F9D-AB64-3825AF25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F15B1B-CBFF-4FAC-A99A-747FD68D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37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4E0DAE-4B1F-4337-AEE9-0A7355A1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DE62AB-58C4-4A5E-9393-AB01AD0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097A20-38CF-4C73-AF74-7A9F214C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9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5E381-624B-44C9-B505-BB1397D1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C69B9-8249-4E30-A9D4-231E24AC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C3A4CD-16C3-4F9A-AE5B-C22FD4F7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941E8E-CF4F-48A0-A565-E88F06D0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B2C3E-5FC5-48D4-9C94-358EE99D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52CE4-DC94-4E28-9662-DEC27B2F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BB797-03D5-4667-AD32-BF784C67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E96D6A-EA7A-43EF-9C0F-9584AFE74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DC1062-32AC-482B-9AA0-4C74A422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93DE0A-5EFF-4E20-A33A-A936D61B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EA2E44-5971-4468-B6C8-FFE110C4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D0DEA-B884-4957-9FA5-64BA8B46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5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0F1A1-A314-4139-9876-0C65DAC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101251-F7E3-4844-AE50-D03610DC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67CE6-A9DA-4C93-B3CA-FB9F2173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53B42-CC38-4564-B70B-4CF000C3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3A12A-2FAB-409F-82E4-75E2CBD6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18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76929C-3FB1-4DB6-B3C2-23F29D7C2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C9A10D-B7FE-4660-B16A-95463314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524F7-1622-4B50-BAF3-EC5A8EA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E99FB-503E-458C-A941-39BD64C5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56C0C-3E13-4B3B-ADC8-0E2EFA04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42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012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112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638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20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91" r:id="rId10"/>
    <p:sldLayoutId id="2147483684" r:id="rId11"/>
    <p:sldLayoutId id="2147483693" r:id="rId12"/>
    <p:sldLayoutId id="2147483686" r:id="rId13"/>
    <p:sldLayoutId id="2147483692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B3A086-F843-4F79-A2C5-EB03CE7E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B79646-EBC4-45F8-ACB1-8FB4FD66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64247-C492-459B-9956-66AFA3CD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4C67-B7C9-444C-B94A-D60D2E300261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4E8E9-6E3E-4747-9F4E-83C59310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7A3A7-E337-4421-8549-0C92F5A4D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F683-7BE9-4C04-BFF0-A877F74BF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336E2F-66F8-4D41-BADD-40E5C9AC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7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0433539" y="6443175"/>
            <a:ext cx="17014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Neaz Mahmud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63DD8-0D63-44DB-81E5-F37E0B809BA7}"/>
              </a:ext>
            </a:extLst>
          </p:cNvPr>
          <p:cNvSpPr txBox="1"/>
          <p:nvPr/>
        </p:nvSpPr>
        <p:spPr>
          <a:xfrm>
            <a:off x="1039446" y="1000370"/>
            <a:ext cx="10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80"/>
                </a:highlight>
                <a:latin typeface="Arial Black" panose="020B0A04020102020204" pitchFamily="34" charset="0"/>
              </a:rPr>
              <a:t>FPGA In Reliability and Safety Critical Applications</a:t>
            </a:r>
            <a:endParaRPr lang="de-DE" sz="2800" dirty="0">
              <a:solidFill>
                <a:schemeClr val="bg1"/>
              </a:solidFill>
              <a:highlight>
                <a:srgbClr val="00808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492333-E054-4BDD-9CBD-7B4F6C4D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5" y="1078035"/>
            <a:ext cx="3743325" cy="16383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5224583" y="281353"/>
            <a:ext cx="17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Clock Jitter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945662" y="3243385"/>
            <a:ext cx="4689230" cy="3477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 Noise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 Supply Fluctuations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Temperature changes.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Errors in Data Transmission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Timing of Digital Signals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Malfunction.</a:t>
            </a:r>
            <a:endParaRPr lang="de-D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7690338" y="3243385"/>
            <a:ext cx="4071816" cy="34778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PLL (Phase Locked Loop)</a:t>
            </a:r>
          </a:p>
          <a:p>
            <a:pPr algn="ct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Clock distribution</a:t>
            </a:r>
          </a:p>
          <a:p>
            <a:pPr algn="ct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Synchronization</a:t>
            </a:r>
            <a:endParaRPr lang="de-DE" sz="24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09" y="3429000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0183" y="3344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accent1">
                <a:lumMod val="5000"/>
                <a:lumOff val="95000"/>
              </a:schemeClr>
            </a:gs>
            <a:gs pos="40000">
              <a:schemeClr val="accent3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5224583" y="281353"/>
            <a:ext cx="227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Voltage Drops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812800" y="1961662"/>
            <a:ext cx="4689230" cy="3477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 Supply Noise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Electromagnetic Interference (EMI) 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Voltage Fluctuations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Operating Temperatures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Current Demands.</a:t>
            </a:r>
            <a:endParaRPr lang="de-D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7307384" y="1961662"/>
            <a:ext cx="4071816" cy="34778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Voltage Over-Regulation</a:t>
            </a:r>
          </a:p>
          <a:p>
            <a:pPr algn="ctr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Voltage Drop Compensation</a:t>
            </a:r>
          </a:p>
          <a:p>
            <a:pPr algn="ctr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 Supply Decoupling</a:t>
            </a:r>
            <a:endParaRPr lang="de-DE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125" y="2037861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92" y="20652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1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4317266" y="376603"/>
            <a:ext cx="355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Temperature Variation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650875" y="2550501"/>
            <a:ext cx="4689230" cy="34778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External Temperature Changes</a:t>
            </a: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High Power Dissipation </a:t>
            </a: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Poor Thermal Management</a:t>
            </a:r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7307384" y="2704612"/>
            <a:ext cx="4071816" cy="34778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Thermal Management</a:t>
            </a:r>
          </a:p>
          <a:p>
            <a:pPr algn="ctr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Temperature-Aware Design </a:t>
            </a:r>
          </a:p>
          <a:p>
            <a:pPr algn="ctr"/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Temperature-Compensated Clock Generation.</a:t>
            </a:r>
            <a:endParaRPr lang="de-DE" sz="2000" dirty="0"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00" y="2666024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7533" y="2808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4545866" y="348272"/>
            <a:ext cx="310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Interconnect Failure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650875" y="2550501"/>
            <a:ext cx="4689230" cy="3477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Manufacturing Defects</a:t>
            </a: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Wear &amp; Tear</a:t>
            </a: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Exposure to Environmental Factors</a:t>
            </a:r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7307384" y="2704612"/>
            <a:ext cx="4071816" cy="347784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3D IC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Packaging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Embedded Processors</a:t>
            </a:r>
            <a:endParaRPr lang="de-D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00" y="2666024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7533" y="2808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2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4545866" y="348272"/>
            <a:ext cx="339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Manufacturing </a:t>
            </a:r>
            <a:r>
              <a:rPr lang="de-DE" sz="24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Defects</a:t>
            </a:r>
            <a:endParaRPr lang="de-DE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650875" y="2550501"/>
            <a:ext cx="4689230" cy="347784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Open or shorted interconnects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Defective logic gates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Metal layer defects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Photolithography defects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6999409" y="2211874"/>
            <a:ext cx="4541716" cy="41550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Quality Control</a:t>
            </a:r>
          </a:p>
          <a:p>
            <a:pPr algn="ctr"/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Advanced packaging and 3D technologies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Design for Manufacturability (DFM) Analysis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Process improvement </a:t>
            </a:r>
          </a:p>
          <a:p>
            <a:pPr algn="ctr"/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Failure Analysis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00" y="2666024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608" y="23319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4582745" y="367988"/>
            <a:ext cx="302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Power Supply Issue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650875" y="2550501"/>
            <a:ext cx="4689230" cy="347784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Overvoltage</a:t>
            </a:r>
          </a:p>
          <a:p>
            <a:pPr algn="ctr"/>
            <a:endParaRPr lang="de-DE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Undervoltage</a:t>
            </a:r>
          </a:p>
          <a:p>
            <a:pPr algn="ctr"/>
            <a:endParaRPr lang="de-DE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Power supply noise</a:t>
            </a:r>
          </a:p>
          <a:p>
            <a:pPr algn="ctr"/>
            <a:endParaRPr lang="de-DE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Power supply sequencing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6999409" y="2211874"/>
            <a:ext cx="4541716" cy="41550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Stable power supply</a:t>
            </a:r>
          </a:p>
          <a:p>
            <a:pPr algn="ctr"/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Power Distribution Network Design:</a:t>
            </a:r>
          </a:p>
          <a:p>
            <a:pPr algn="ctr"/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Power-</a:t>
            </a:r>
            <a:r>
              <a:rPr lang="de-DE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up</a:t>
            </a:r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 Sequencing</a:t>
            </a:r>
          </a:p>
          <a:p>
            <a:pPr algn="ctr"/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Over &amp; Under voltage Protection</a:t>
            </a:r>
          </a:p>
          <a:p>
            <a:pPr algn="ctr"/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Electrostatic Discharge(ESD) protection</a:t>
            </a: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00" y="2666024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608" y="23319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5224583" y="281353"/>
            <a:ext cx="227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Timing Issue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812800" y="1961662"/>
            <a:ext cx="4689230" cy="3477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Clock skew</a:t>
            </a:r>
          </a:p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Setup and hold time violations</a:t>
            </a:r>
          </a:p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propagation delay</a:t>
            </a:r>
          </a:p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Timing closure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7194059" y="1961662"/>
            <a:ext cx="4071816" cy="34778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Timing analysis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Logic Simulation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ATPG(Automatic Test Pattern Generation)</a:t>
            </a:r>
            <a:endParaRPr lang="de-DE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125" y="2037861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92" y="20652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FB1A9F-3E24-46FD-8CD5-E00AD68A2366}"/>
              </a:ext>
            </a:extLst>
          </p:cNvPr>
          <p:cNvSpPr txBox="1"/>
          <p:nvPr/>
        </p:nvSpPr>
        <p:spPr>
          <a:xfrm>
            <a:off x="5224583" y="281353"/>
            <a:ext cx="292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Input/Output Error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232200F-3408-41B2-9B30-890BA49C2EB4}"/>
              </a:ext>
            </a:extLst>
          </p:cNvPr>
          <p:cNvSpPr/>
          <p:nvPr/>
        </p:nvSpPr>
        <p:spPr>
          <a:xfrm>
            <a:off x="812800" y="1961662"/>
            <a:ext cx="4689230" cy="3477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Open or shorted I/O pins</a:t>
            </a:r>
          </a:p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Incorrect I/O configuration</a:t>
            </a:r>
          </a:p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Protocol mismatch</a:t>
            </a:r>
          </a:p>
          <a:p>
            <a:pPr algn="ctr"/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Noise or interference on the I/O lines</a:t>
            </a:r>
            <a:endParaRPr lang="de-DE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23449B-77DB-438A-BAF1-6D05E048ECB2}"/>
              </a:ext>
            </a:extLst>
          </p:cNvPr>
          <p:cNvSpPr/>
          <p:nvPr/>
        </p:nvSpPr>
        <p:spPr>
          <a:xfrm>
            <a:off x="7194059" y="1961662"/>
            <a:ext cx="4689230" cy="34778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 I/O interfaces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Stable power supply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Signal integrity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ESD protection</a:t>
            </a:r>
          </a:p>
        </p:txBody>
      </p:sp>
      <p:pic>
        <p:nvPicPr>
          <p:cNvPr id="8" name="Grafik 7" descr="Fragen von rechts nach links">
            <a:extLst>
              <a:ext uri="{FF2B5EF4-FFF2-40B4-BE49-F238E27FC236}">
                <a16:creationId xmlns:a16="http://schemas.microsoft.com/office/drawing/2014/main" id="{829C8C60-7322-47BE-B45A-871D20BE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125" y="2037861"/>
            <a:ext cx="914400" cy="914400"/>
          </a:xfrm>
          <a:prstGeom prst="rect">
            <a:avLst/>
          </a:prstGeom>
        </p:spPr>
      </p:pic>
      <p:pic>
        <p:nvPicPr>
          <p:cNvPr id="9" name="Grafik 8" descr="Person mit Idee">
            <a:extLst>
              <a:ext uri="{FF2B5EF4-FFF2-40B4-BE49-F238E27FC236}">
                <a16:creationId xmlns:a16="http://schemas.microsoft.com/office/drawing/2014/main" id="{9B5BD59A-CAD7-4E87-8E37-DA02F220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92" y="20652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2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4091CC-18EE-46F1-BB50-E1B1391B4622}"/>
              </a:ext>
            </a:extLst>
          </p:cNvPr>
          <p:cNvSpPr txBox="1"/>
          <p:nvPr/>
        </p:nvSpPr>
        <p:spPr>
          <a:xfrm>
            <a:off x="4376615" y="609600"/>
            <a:ext cx="343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Algerian" panose="04020705040A02060702" pitchFamily="82" charset="0"/>
              </a:rPr>
              <a:t>Conclusion</a:t>
            </a:r>
            <a:endParaRPr lang="de-DE" dirty="0">
              <a:latin typeface="Algerian" panose="04020705040A02060702" pitchFamily="8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774D63-13E5-4F66-9CAB-89C43801227B}"/>
              </a:ext>
            </a:extLst>
          </p:cNvPr>
          <p:cNvSpPr txBox="1"/>
          <p:nvPr/>
        </p:nvSpPr>
        <p:spPr>
          <a:xfrm>
            <a:off x="1406769" y="2430585"/>
            <a:ext cx="9308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Only start designing a safety-critical FPGA-based system after a well-structured and well-documented design flow is identified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Never quite rely on the CAD tools of the FPGA device vendor and always check the intermediates of all phases of the design process using external tools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designer must be familiar with all the technological details of the final destination device that will host the system.</a:t>
            </a:r>
            <a:endParaRPr lang="de-DE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0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733906" y="2579162"/>
            <a:ext cx="5595548" cy="958096"/>
            <a:chOff x="5276743" y="2230161"/>
            <a:chExt cx="5595548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43503" y="2309100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Standards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254858" y="1608687"/>
            <a:ext cx="5595548" cy="958096"/>
            <a:chOff x="5800477" y="3669744"/>
            <a:chExt cx="5595548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67237" y="3748683"/>
              <a:ext cx="442878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Why In Reliability and Safety Critical Field?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02666" y="390975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</p:txBody>
      </p:sp>
      <p:grpSp>
        <p:nvGrpSpPr>
          <p:cNvPr id="25" name="Group 56">
            <a:extLst>
              <a:ext uri="{FF2B5EF4-FFF2-40B4-BE49-F238E27FC236}">
                <a16:creationId xmlns:a16="http://schemas.microsoft.com/office/drawing/2014/main" id="{DD3154CE-55A2-4CD1-A6A3-8C24CA1D5122}"/>
              </a:ext>
            </a:extLst>
          </p:cNvPr>
          <p:cNvGrpSpPr/>
          <p:nvPr/>
        </p:nvGrpSpPr>
        <p:grpSpPr>
          <a:xfrm>
            <a:off x="4725656" y="698752"/>
            <a:ext cx="5621924" cy="958096"/>
            <a:chOff x="4753009" y="790578"/>
            <a:chExt cx="5621924" cy="958096"/>
          </a:xfrm>
        </p:grpSpPr>
        <p:grpSp>
          <p:nvGrpSpPr>
            <p:cNvPr id="36" name="Group 19">
              <a:extLst>
                <a:ext uri="{FF2B5EF4-FFF2-40B4-BE49-F238E27FC236}">
                  <a16:creationId xmlns:a16="http://schemas.microsoft.com/office/drawing/2014/main" id="{55180FA7-2D2E-43D7-9C07-157D9606FE5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615553"/>
              <a:chOff x="6557475" y="1411926"/>
              <a:chExt cx="4507692" cy="615553"/>
            </a:xfrm>
          </p:grpSpPr>
          <p:sp>
            <p:nvSpPr>
              <p:cNvPr id="39" name="TextBox 20">
                <a:extLst>
                  <a:ext uri="{FF2B5EF4-FFF2-40B4-BE49-F238E27FC236}">
                    <a16:creationId xmlns:a16="http://schemas.microsoft.com/office/drawing/2014/main" id="{86DD9F1E-3A17-4043-B276-94BF8D0CC2C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21">
                <a:extLst>
                  <a:ext uri="{FF2B5EF4-FFF2-40B4-BE49-F238E27FC236}">
                    <a16:creationId xmlns:a16="http://schemas.microsoft.com/office/drawing/2014/main" id="{C500C644-3698-42F0-ADE3-83FAB57263F4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Safety Critical System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76338A08-CC8C-49D6-8DB8-030B266547A5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Freeform: Shape 44">
              <a:extLst>
                <a:ext uri="{FF2B5EF4-FFF2-40B4-BE49-F238E27FC236}">
                  <a16:creationId xmlns:a16="http://schemas.microsoft.com/office/drawing/2014/main" id="{E2C84DDC-2A44-4B94-BAC2-A80CAAE1EC95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oup 56">
            <a:extLst>
              <a:ext uri="{FF2B5EF4-FFF2-40B4-BE49-F238E27FC236}">
                <a16:creationId xmlns:a16="http://schemas.microsoft.com/office/drawing/2014/main" id="{4C2BF642-DA3B-4873-B2B5-523DA327AAFB}"/>
              </a:ext>
            </a:extLst>
          </p:cNvPr>
          <p:cNvGrpSpPr/>
          <p:nvPr/>
        </p:nvGrpSpPr>
        <p:grpSpPr>
          <a:xfrm>
            <a:off x="6671135" y="4390787"/>
            <a:ext cx="5621924" cy="958096"/>
            <a:chOff x="4753009" y="790578"/>
            <a:chExt cx="5621924" cy="958096"/>
          </a:xfrm>
        </p:grpSpPr>
        <p:grpSp>
          <p:nvGrpSpPr>
            <p:cNvPr id="42" name="Group 19">
              <a:extLst>
                <a:ext uri="{FF2B5EF4-FFF2-40B4-BE49-F238E27FC236}">
                  <a16:creationId xmlns:a16="http://schemas.microsoft.com/office/drawing/2014/main" id="{EB92D390-3B39-467A-A7F3-A69F267AA1FC}"/>
                </a:ext>
              </a:extLst>
            </p:cNvPr>
            <p:cNvGrpSpPr/>
            <p:nvPr/>
          </p:nvGrpSpPr>
          <p:grpSpPr>
            <a:xfrm>
              <a:off x="5946144" y="869517"/>
              <a:ext cx="4428789" cy="615553"/>
              <a:chOff x="6557474" y="1411926"/>
              <a:chExt cx="4507693" cy="615553"/>
            </a:xfrm>
          </p:grpSpPr>
          <p:sp>
            <p:nvSpPr>
              <p:cNvPr id="49" name="TextBox 20">
                <a:extLst>
                  <a:ext uri="{FF2B5EF4-FFF2-40B4-BE49-F238E27FC236}">
                    <a16:creationId xmlns:a16="http://schemas.microsoft.com/office/drawing/2014/main" id="{B3337FD1-1050-4700-ACFA-8F6550A3A480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21">
                <a:extLst>
                  <a:ext uri="{FF2B5EF4-FFF2-40B4-BE49-F238E27FC236}">
                    <a16:creationId xmlns:a16="http://schemas.microsoft.com/office/drawing/2014/main" id="{079B6EE4-D5FA-4EC1-94C9-0D4F8BB56281}"/>
                  </a:ext>
                </a:extLst>
              </p:cNvPr>
              <p:cNvSpPr txBox="1"/>
              <p:nvPr/>
            </p:nvSpPr>
            <p:spPr>
              <a:xfrm>
                <a:off x="6557474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Solutions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ED5D074E-8EDB-4B7F-9E20-16BBF19042E6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0284CAD9-69A5-47D5-A497-43910955DB58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6">
            <a:extLst>
              <a:ext uri="{FF2B5EF4-FFF2-40B4-BE49-F238E27FC236}">
                <a16:creationId xmlns:a16="http://schemas.microsoft.com/office/drawing/2014/main" id="{E8CF22B6-60C1-4866-ACF9-7085AAEB773A}"/>
              </a:ext>
            </a:extLst>
          </p:cNvPr>
          <p:cNvGrpSpPr/>
          <p:nvPr/>
        </p:nvGrpSpPr>
        <p:grpSpPr>
          <a:xfrm>
            <a:off x="6212954" y="3515811"/>
            <a:ext cx="5621924" cy="958096"/>
            <a:chOff x="4753009" y="790578"/>
            <a:chExt cx="5621924" cy="958096"/>
          </a:xfrm>
        </p:grpSpPr>
        <p:grpSp>
          <p:nvGrpSpPr>
            <p:cNvPr id="52" name="Group 19">
              <a:extLst>
                <a:ext uri="{FF2B5EF4-FFF2-40B4-BE49-F238E27FC236}">
                  <a16:creationId xmlns:a16="http://schemas.microsoft.com/office/drawing/2014/main" id="{4ABC1E21-EC4E-4B6F-97A5-8D0DA5E1A7F5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615553"/>
              <a:chOff x="6557475" y="1411926"/>
              <a:chExt cx="4507692" cy="615553"/>
            </a:xfrm>
          </p:grpSpPr>
          <p:sp>
            <p:nvSpPr>
              <p:cNvPr id="60" name="TextBox 20">
                <a:extLst>
                  <a:ext uri="{FF2B5EF4-FFF2-40B4-BE49-F238E27FC236}">
                    <a16:creationId xmlns:a16="http://schemas.microsoft.com/office/drawing/2014/main" id="{B49A17EB-202D-4810-9517-521577E98FD3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21">
                <a:extLst>
                  <a:ext uri="{FF2B5EF4-FFF2-40B4-BE49-F238E27FC236}">
                    <a16:creationId xmlns:a16="http://schemas.microsoft.com/office/drawing/2014/main" id="{9F8F3903-F16C-43A3-BC8B-8BFA0269CB72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Fault Models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EF14076-E0CC-4BD7-AFD3-94A71429B3F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Freeform: Shape 44">
              <a:extLst>
                <a:ext uri="{FF2B5EF4-FFF2-40B4-BE49-F238E27FC236}">
                  <a16:creationId xmlns:a16="http://schemas.microsoft.com/office/drawing/2014/main" id="{38DBEA88-BD68-4BB1-9239-037ED06CB6F1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4091CC-18EE-46F1-BB50-E1B1391B4622}"/>
              </a:ext>
            </a:extLst>
          </p:cNvPr>
          <p:cNvSpPr txBox="1"/>
          <p:nvPr/>
        </p:nvSpPr>
        <p:spPr>
          <a:xfrm>
            <a:off x="4822093" y="719015"/>
            <a:ext cx="218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de-DE" sz="105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774D63-13E5-4F66-9CAB-89C43801227B}"/>
              </a:ext>
            </a:extLst>
          </p:cNvPr>
          <p:cNvSpPr txBox="1"/>
          <p:nvPr/>
        </p:nvSpPr>
        <p:spPr>
          <a:xfrm>
            <a:off x="1266092" y="1899138"/>
            <a:ext cx="7987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[1] Francisco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Cardells-Tormo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Javier Valls-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Coquillat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Vicenc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Almenar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-Terre, and Vicente Torres-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Carot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Efficient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fpga-based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qpsk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demodulation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loops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dvb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standard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In International Conference on Field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Programmable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Logic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Springer, 2002.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[2] Antonino Mazzeo, Luigi Romano, Giacinto Paolo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Saggese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and Nicola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Mazzocca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Fpga-based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serial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rsa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processor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In</a:t>
            </a: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2003 Design, Automation and Test in Europe Conference and Exhibition. IEEE, 2003.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[3] Henrik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Christopherson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Wayne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Pickell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Adrian Koller, Suresh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Kannan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and Eric Johnson. Small adaptive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flight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control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uavs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using</a:t>
            </a:r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fpga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dsp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In AIAA 3rd”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Unmanned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Unlimited” Technical Conference, Workshop and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Exhibit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page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6556, 2004.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[4] Radek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Dobias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and Hana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Kubatova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Fpga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design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railway’s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interlocking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equipments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In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Euromicro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Symposium on Digital System</a:t>
            </a: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Design, 2004. DSD 2004.,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pages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467–473. IEEE, 2004.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Jingke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She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and Jin Jiang.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fpga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shutdown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1 in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candu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In 6th American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Nuclear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Society International</a:t>
            </a: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Topical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Meeting on NPIC&amp;HMIT, April, Knoxville, Tennessee, USA, 2009.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[6] A Sutton.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room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Creating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highly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reliable, high-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availability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fpga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designs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april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2012, 2014.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[7] International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Electrotechnical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et al.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Functional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safety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electrical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/electronic/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programmable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electronic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safety-related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-part 2,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determination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safety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integrity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levels</a:t>
            </a:r>
            <a:r>
              <a:rPr lang="de-DE" sz="1000" dirty="0">
                <a:latin typeface="Cambria" panose="02040503050406030204" pitchFamily="18" charset="0"/>
                <a:ea typeface="Cambria" panose="02040503050406030204" pitchFamily="18" charset="0"/>
              </a:rPr>
              <a:t>. IEC 61508-5, 1998</a:t>
            </a:r>
          </a:p>
          <a:p>
            <a:endParaRPr lang="de-DE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98D601B1-D4FA-4C2B-885F-CB4BDDD907A1}"/>
                  </a:ext>
                </a:extLst>
              </p:cNvPr>
              <p:cNvSpPr/>
              <p:nvPr/>
            </p:nvSpPr>
            <p:spPr>
              <a:xfrm>
                <a:off x="414217" y="3513015"/>
                <a:ext cx="4329723" cy="14302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Failure</a:t>
                </a:r>
                <a:r>
                  <a:rPr lang="de-DE" dirty="0">
                    <a:solidFill>
                      <a:schemeClr val="bg1"/>
                    </a:solidFill>
                  </a:rPr>
                  <a:t> → Catastrophic Event.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Low Demand O.M. →→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</m:t>
                    </m:r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High Demand O.M. →→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</m:t>
                    </m:r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98D601B1-D4FA-4C2B-885F-CB4BDDD90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17" y="3513015"/>
                <a:ext cx="4329723" cy="14302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39D47CBB-DFC3-4E88-A601-5B239CEB6AC0}"/>
              </a:ext>
            </a:extLst>
          </p:cNvPr>
          <p:cNvSpPr txBox="1"/>
          <p:nvPr/>
        </p:nvSpPr>
        <p:spPr>
          <a:xfrm>
            <a:off x="4175369" y="1727199"/>
            <a:ext cx="3841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What ,Where and How?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129D422-0CB8-43FB-8887-BBE38CE7A5B6}"/>
              </a:ext>
            </a:extLst>
          </p:cNvPr>
          <p:cNvSpPr/>
          <p:nvPr/>
        </p:nvSpPr>
        <p:spPr>
          <a:xfrm>
            <a:off x="6338276" y="2922954"/>
            <a:ext cx="4822093" cy="70338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  <a:p>
            <a:r>
              <a:rPr lang="en-US" dirty="0"/>
              <a:t>Aerospace, Nuclear power &amp; Transportation</a:t>
            </a:r>
          </a:p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431132B-CD0D-4B95-B4E3-2E40E36D380D}"/>
              </a:ext>
            </a:extLst>
          </p:cNvPr>
          <p:cNvSpPr/>
          <p:nvPr/>
        </p:nvSpPr>
        <p:spPr>
          <a:xfrm>
            <a:off x="6435969" y="4106983"/>
            <a:ext cx="4185139" cy="24305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*Detection &amp; Correction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*Redundant Components, Error-Detection and Correction Algorithms &amp; Fail-safe Mechanisms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*Rigorous Testing and Validation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F1F1D5-E929-4B9D-BF2F-AB4D3770D321}"/>
              </a:ext>
            </a:extLst>
          </p:cNvPr>
          <p:cNvSpPr txBox="1"/>
          <p:nvPr/>
        </p:nvSpPr>
        <p:spPr>
          <a:xfrm>
            <a:off x="695570" y="2063262"/>
            <a:ext cx="11019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Flexibility</a:t>
            </a:r>
          </a:p>
          <a:p>
            <a:pPr algn="ctr"/>
            <a:endParaRPr lang="de-DE" sz="3600" dirty="0">
              <a:solidFill>
                <a:schemeClr val="accent1">
                  <a:lumMod val="75000"/>
                </a:schemeClr>
              </a:solidFill>
              <a:highlight>
                <a:srgbClr val="0000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Redundancy</a:t>
            </a:r>
          </a:p>
          <a:p>
            <a:pPr algn="ctr"/>
            <a:endParaRPr lang="de-DE" sz="3600" dirty="0">
              <a:solidFill>
                <a:schemeClr val="accent1">
                  <a:lumMod val="75000"/>
                </a:schemeClr>
              </a:solidFill>
              <a:highlight>
                <a:srgbClr val="0000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Energy Efficiency</a:t>
            </a:r>
          </a:p>
          <a:p>
            <a:endParaRPr lang="de-DE" sz="3600" dirty="0">
              <a:solidFill>
                <a:schemeClr val="accent1">
                  <a:lumMod val="75000"/>
                </a:schemeClr>
              </a:solidFill>
              <a:highlight>
                <a:srgbClr val="0000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Performance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A408FE-1AEB-4811-8B9C-E50F21D9FBC8}"/>
              </a:ext>
            </a:extLst>
          </p:cNvPr>
          <p:cNvSpPr/>
          <p:nvPr/>
        </p:nvSpPr>
        <p:spPr>
          <a:xfrm>
            <a:off x="3011886" y="538154"/>
            <a:ext cx="6168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u="sng" dirty="0"/>
              <a:t>Why FPGA But Not ASIC?</a:t>
            </a:r>
          </a:p>
        </p:txBody>
      </p:sp>
    </p:spTree>
    <p:extLst>
      <p:ext uri="{BB962C8B-B14F-4D97-AF65-F5344CB8AC3E}">
        <p14:creationId xmlns:p14="http://schemas.microsoft.com/office/powerpoint/2010/main" val="128846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36A338D-1599-4C92-B73E-394799EC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1499">
            <a:off x="1343027" y="999886"/>
            <a:ext cx="3654178" cy="53481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6E1F18A-AAC5-4D30-ACD2-78D523AE4693}"/>
              </a:ext>
            </a:extLst>
          </p:cNvPr>
          <p:cNvSpPr txBox="1"/>
          <p:nvPr/>
        </p:nvSpPr>
        <p:spPr>
          <a:xfrm>
            <a:off x="5362574" y="166723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Standards</a:t>
            </a:r>
            <a:endParaRPr lang="de-DE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96493E4-408C-4030-8D6C-1E9A9544297C}"/>
              </a:ext>
            </a:extLst>
          </p:cNvPr>
          <p:cNvSpPr txBox="1"/>
          <p:nvPr/>
        </p:nvSpPr>
        <p:spPr>
          <a:xfrm>
            <a:off x="5562111" y="2324832"/>
            <a:ext cx="6762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IEC 61508-2 and IEC 61508-3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Equipment &amp; Software systems.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ECSS-Q-ST60-02C &amp; RTCA/DO-254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 Aerospace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ISO/DIS 26262-5 &amp; ISO/DIS 26262-6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Automotive Field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CENELEC EN 50128 &amp; CENELEC EN 50129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Railway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IEC 61508-2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FPGA Development</a:t>
            </a:r>
          </a:p>
        </p:txBody>
      </p:sp>
    </p:spTree>
    <p:extLst>
      <p:ext uri="{BB962C8B-B14F-4D97-AF65-F5344CB8AC3E}">
        <p14:creationId xmlns:p14="http://schemas.microsoft.com/office/powerpoint/2010/main" val="2148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6E1F18A-AAC5-4D30-ACD2-78D523AE4693}"/>
              </a:ext>
            </a:extLst>
          </p:cNvPr>
          <p:cNvSpPr txBox="1"/>
          <p:nvPr/>
        </p:nvSpPr>
        <p:spPr>
          <a:xfrm>
            <a:off x="4654671" y="166723"/>
            <a:ext cx="288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Fault Models</a:t>
            </a:r>
            <a:endParaRPr lang="de-DE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Minuszeichen 4">
            <a:extLst>
              <a:ext uri="{FF2B5EF4-FFF2-40B4-BE49-F238E27FC236}">
                <a16:creationId xmlns:a16="http://schemas.microsoft.com/office/drawing/2014/main" id="{3B5C1276-F829-4BD9-806C-19A6150C2189}"/>
              </a:ext>
            </a:extLst>
          </p:cNvPr>
          <p:cNvSpPr/>
          <p:nvPr/>
        </p:nvSpPr>
        <p:spPr>
          <a:xfrm rot="5400000">
            <a:off x="5382262" y="780774"/>
            <a:ext cx="989812" cy="5783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Minuszeichen 5">
            <a:extLst>
              <a:ext uri="{FF2B5EF4-FFF2-40B4-BE49-F238E27FC236}">
                <a16:creationId xmlns:a16="http://schemas.microsoft.com/office/drawing/2014/main" id="{49E14868-2CA6-4EA9-8DBD-3F72E2618E69}"/>
              </a:ext>
            </a:extLst>
          </p:cNvPr>
          <p:cNvSpPr/>
          <p:nvPr/>
        </p:nvSpPr>
        <p:spPr>
          <a:xfrm rot="10800000">
            <a:off x="3457623" y="1113820"/>
            <a:ext cx="5017477" cy="57833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8111C59-5EF2-4071-A494-FC938AD83BC5}"/>
              </a:ext>
            </a:extLst>
          </p:cNvPr>
          <p:cNvSpPr/>
          <p:nvPr/>
        </p:nvSpPr>
        <p:spPr>
          <a:xfrm rot="5400000">
            <a:off x="7028704" y="1952381"/>
            <a:ext cx="1503037" cy="2579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7E4FD39-E2EF-4068-82D3-996F79CA7331}"/>
              </a:ext>
            </a:extLst>
          </p:cNvPr>
          <p:cNvSpPr/>
          <p:nvPr/>
        </p:nvSpPr>
        <p:spPr>
          <a:xfrm rot="5400000">
            <a:off x="3389751" y="1952380"/>
            <a:ext cx="1503037" cy="2579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8DFEA8-D9DC-405F-80E1-1CA6B9C56D6D}"/>
              </a:ext>
            </a:extLst>
          </p:cNvPr>
          <p:cNvSpPr txBox="1"/>
          <p:nvPr/>
        </p:nvSpPr>
        <p:spPr>
          <a:xfrm>
            <a:off x="3316423" y="2756458"/>
            <a:ext cx="164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ambria" panose="02040503050406030204" pitchFamily="18" charset="0"/>
                <a:ea typeface="Cambria" panose="02040503050406030204" pitchFamily="18" charset="0"/>
              </a:rPr>
              <a:t>Random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032111-1CE1-43C6-AAE0-063D7D08F736}"/>
              </a:ext>
            </a:extLst>
          </p:cNvPr>
          <p:cNvSpPr txBox="1"/>
          <p:nvPr/>
        </p:nvSpPr>
        <p:spPr>
          <a:xfrm>
            <a:off x="6861997" y="2756458"/>
            <a:ext cx="209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ambria" panose="02040503050406030204" pitchFamily="18" charset="0"/>
                <a:ea typeface="Cambria" panose="02040503050406030204" pitchFamily="18" charset="0"/>
              </a:rPr>
              <a:t>Systematic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F361BB6-8876-4C78-A4E5-C3AD5AF82A5A}"/>
              </a:ext>
            </a:extLst>
          </p:cNvPr>
          <p:cNvCxnSpPr/>
          <p:nvPr/>
        </p:nvCxnSpPr>
        <p:spPr>
          <a:xfrm>
            <a:off x="5966361" y="3275814"/>
            <a:ext cx="0" cy="358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6ED2933-7CAB-4FE5-A24A-B81E2C477747}"/>
              </a:ext>
            </a:extLst>
          </p:cNvPr>
          <p:cNvSpPr/>
          <p:nvPr/>
        </p:nvSpPr>
        <p:spPr>
          <a:xfrm>
            <a:off x="1155021" y="3718753"/>
            <a:ext cx="3344979" cy="26963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Unpredictable 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different stages such as (Manufacturing, Testing, Operation or aging)</a:t>
            </a:r>
          </a:p>
          <a:p>
            <a:br>
              <a:rPr lang="en-US" dirty="0"/>
            </a:b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5EB4846-1AEC-4406-9600-016D9EA2A348}"/>
              </a:ext>
            </a:extLst>
          </p:cNvPr>
          <p:cNvSpPr/>
          <p:nvPr/>
        </p:nvSpPr>
        <p:spPr>
          <a:xfrm>
            <a:off x="7398337" y="3718753"/>
            <a:ext cx="3344979" cy="26963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Specific Cause/Conditions, Predictable &amp; Consistent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2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1B1307-01F6-4537-AAA3-F43B8554BF04}"/>
              </a:ext>
            </a:extLst>
          </p:cNvPr>
          <p:cNvSpPr txBox="1"/>
          <p:nvPr/>
        </p:nvSpPr>
        <p:spPr>
          <a:xfrm>
            <a:off x="4367212" y="276225"/>
            <a:ext cx="37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>
                <a:latin typeface="Cambria" panose="02040503050406030204" pitchFamily="18" charset="0"/>
                <a:ea typeface="Cambria" panose="02040503050406030204" pitchFamily="18" charset="0"/>
              </a:rPr>
              <a:t>Random Faults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8715E1-D89A-4F03-A754-F96602870DDF}"/>
              </a:ext>
            </a:extLst>
          </p:cNvPr>
          <p:cNvSpPr txBox="1"/>
          <p:nvPr/>
        </p:nvSpPr>
        <p:spPr>
          <a:xfrm>
            <a:off x="652462" y="1924050"/>
            <a:ext cx="10887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Single Event Upsets (SEUs)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Clock Jitter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Voltage Drops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Temperature Variations</a:t>
            </a:r>
          </a:p>
          <a:p>
            <a:pPr algn="ctr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Interconnect Failure</a:t>
            </a:r>
            <a:endParaRPr lang="de-D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0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1B1307-01F6-4537-AAA3-F43B8554BF04}"/>
              </a:ext>
            </a:extLst>
          </p:cNvPr>
          <p:cNvSpPr txBox="1"/>
          <p:nvPr/>
        </p:nvSpPr>
        <p:spPr>
          <a:xfrm>
            <a:off x="3964780" y="266700"/>
            <a:ext cx="426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Systematic Faults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8715E1-D89A-4F03-A754-F96602870DDF}"/>
              </a:ext>
            </a:extLst>
          </p:cNvPr>
          <p:cNvSpPr txBox="1"/>
          <p:nvPr/>
        </p:nvSpPr>
        <p:spPr>
          <a:xfrm>
            <a:off x="652461" y="2238375"/>
            <a:ext cx="10887075" cy="3108543"/>
          </a:xfrm>
          <a:prstGeom prst="rect">
            <a:avLst/>
          </a:prstGeom>
          <a:noFill/>
          <a:effectLst>
            <a:outerShdw blurRad="381000" dist="50800" dir="5400000" sx="73000" sy="73000" algn="ctr" rotWithShape="0">
              <a:srgbClr val="000000">
                <a:alpha val="5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Manufacturing defects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Power supply issues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Timing issues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Input/Output</a:t>
            </a:r>
            <a:endParaRPr lang="de-D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6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5081A4A-32FD-402A-BE97-D3919506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1390650"/>
            <a:ext cx="4210050" cy="40767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D33145-CAD7-4DE9-9256-A1BE100FF824}"/>
              </a:ext>
            </a:extLst>
          </p:cNvPr>
          <p:cNvSpPr txBox="1"/>
          <p:nvPr/>
        </p:nvSpPr>
        <p:spPr>
          <a:xfrm>
            <a:off x="3990975" y="5432509"/>
            <a:ext cx="4286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https://scholars.unh.edu/cgi/viewcontent.cgi?article=1983&amp;context=thesis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3B70B0-11E0-4171-BEC0-4232E0E5F41E}"/>
              </a:ext>
            </a:extLst>
          </p:cNvPr>
          <p:cNvSpPr txBox="1"/>
          <p:nvPr/>
        </p:nvSpPr>
        <p:spPr>
          <a:xfrm>
            <a:off x="4310062" y="219075"/>
            <a:ext cx="364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ambria" panose="02040503050406030204" pitchFamily="18" charset="0"/>
                <a:ea typeface="Cambria" panose="02040503050406030204" pitchFamily="18" charset="0"/>
              </a:rPr>
              <a:t>Single Event Upset (SEU)</a:t>
            </a:r>
            <a:endParaRPr lang="de-DE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CD87E5D-261F-4B89-8560-99816C24D98D}"/>
              </a:ext>
            </a:extLst>
          </p:cNvPr>
          <p:cNvSpPr/>
          <p:nvPr/>
        </p:nvSpPr>
        <p:spPr>
          <a:xfrm>
            <a:off x="466725" y="1390650"/>
            <a:ext cx="2981325" cy="4400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Change in the state of a memory cell .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High-energy particle(cosmic ray). 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Bit flip, (0 to 1 or 1 to 0)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005892C-08A0-403C-B114-A458B14A30F3}"/>
              </a:ext>
            </a:extLst>
          </p:cNvPr>
          <p:cNvSpPr/>
          <p:nvPr/>
        </p:nvSpPr>
        <p:spPr>
          <a:xfrm>
            <a:off x="8743950" y="1390650"/>
            <a:ext cx="2981325" cy="440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Radiation Hardening </a:t>
            </a:r>
          </a:p>
          <a:p>
            <a:pPr algn="ctr"/>
            <a:endParaRPr 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 Detection &amp;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Correction (EDAC) </a:t>
            </a:r>
          </a:p>
          <a:p>
            <a:pPr algn="ctr"/>
            <a:endParaRPr 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Fault-tolerance design</a:t>
            </a:r>
            <a:endParaRPr lang="de-DE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Grafik 17" descr="Fragen von rechts nach links">
            <a:extLst>
              <a:ext uri="{FF2B5EF4-FFF2-40B4-BE49-F238E27FC236}">
                <a16:creationId xmlns:a16="http://schemas.microsoft.com/office/drawing/2014/main" id="{718AC4FB-5C28-4FCD-AD80-65F46D2F5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8493" y="1390650"/>
            <a:ext cx="914400" cy="914400"/>
          </a:xfrm>
          <a:prstGeom prst="rect">
            <a:avLst/>
          </a:prstGeom>
        </p:spPr>
      </p:pic>
      <p:pic>
        <p:nvPicPr>
          <p:cNvPr id="20" name="Grafik 19" descr="Person mit Idee">
            <a:extLst>
              <a:ext uri="{FF2B5EF4-FFF2-40B4-BE49-F238E27FC236}">
                <a16:creationId xmlns:a16="http://schemas.microsoft.com/office/drawing/2014/main" id="{091DF53A-62A5-4267-8686-FD49235F7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107" y="1390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926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Breitbild</PresentationFormat>
  <Paragraphs>245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4" baseType="lpstr">
      <vt:lpstr>Malgun Gothic</vt:lpstr>
      <vt:lpstr>Algerian</vt:lpstr>
      <vt:lpstr>Arial</vt:lpstr>
      <vt:lpstr>Arial Black</vt:lpstr>
      <vt:lpstr>Arial Unicode MS</vt:lpstr>
      <vt:lpstr>Calibri</vt:lpstr>
      <vt:lpstr>Calibri Light</vt:lpstr>
      <vt:lpstr>Cambria</vt:lpstr>
      <vt:lpstr>Cambria Math</vt:lpstr>
      <vt:lpstr>Wingdings</vt:lpstr>
      <vt:lpstr>Cover and End Slide Master</vt:lpstr>
      <vt:lpstr>Contents Slide Master</vt:lpstr>
      <vt:lpstr>Section Break Slide Master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Mahmud, Neaz</cp:lastModifiedBy>
  <cp:revision>94</cp:revision>
  <dcterms:created xsi:type="dcterms:W3CDTF">2020-01-20T05:08:25Z</dcterms:created>
  <dcterms:modified xsi:type="dcterms:W3CDTF">2023-01-11T21:17:34Z</dcterms:modified>
</cp:coreProperties>
</file>