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Guskov" initials="VG" lastIdx="2" clrIdx="0">
    <p:extLst>
      <p:ext uri="{19B8F6BF-5375-455C-9EA6-DF929625EA0E}">
        <p15:presenceInfo xmlns:p15="http://schemas.microsoft.com/office/powerpoint/2012/main" userId="Vadim Gus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364" autoAdjust="0"/>
  </p:normalViewPr>
  <p:slideViewPr>
    <p:cSldViewPr>
      <p:cViewPr varScale="1">
        <p:scale>
          <a:sx n="105" d="100"/>
          <a:sy n="105" d="100"/>
        </p:scale>
        <p:origin x="20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D9C2A-EF7D-4401-987E-F43F41082D9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58710-AF29-4A49-94D6-2DDF3B5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9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CAF0F-C986-456C-BFB4-694EF5298413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AD2BD-5371-4BD3-904B-B71F3CFB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29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53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42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1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584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07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36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914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299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37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248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85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34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4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899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6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18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2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9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18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5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33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06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97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2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9758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318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8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8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1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6064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2338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91229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4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7" y="4827213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4827211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0810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8472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430216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0465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051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32326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873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3030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5741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53023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3129283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90703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6984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D74F12-7345-47C3-9ED2-9B1DD77700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2" y="295738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46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44" y="463425"/>
            <a:ext cx="9127359" cy="645700"/>
          </a:xfrm>
          <a:noFill/>
        </p:spPr>
        <p:txBody>
          <a:bodyPr/>
          <a:lstStyle/>
          <a:p>
            <a:pPr algn="ctr"/>
            <a:r>
              <a:rPr lang="en-US" sz="5400" dirty="0" err="1" smtClean="0">
                <a:latin typeface="PT Sans" panose="020B0503020203020204"/>
              </a:rPr>
              <a:t>Placa</a:t>
            </a:r>
            <a:r>
              <a:rPr lang="en-US" sz="5400" dirty="0" smtClean="0">
                <a:latin typeface="PT Sans" panose="020B0503020203020204"/>
              </a:rPr>
              <a:t> video (GPU)</a:t>
            </a:r>
            <a:endParaRPr lang="ru-RU" sz="5400" dirty="0">
              <a:latin typeface="PT Sans" panose="020B0503020203020204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" y="1268760"/>
            <a:ext cx="9127356" cy="460851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65589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PT Sans" panose="020B0503020203020204" pitchFamily="34" charset="-52"/>
              </a:rPr>
              <a:t>Frecventa</a:t>
            </a:r>
            <a:r>
              <a:rPr lang="en-US" sz="2800" b="1" dirty="0" smtClean="0">
                <a:latin typeface="PT Sans" panose="020B0503020203020204" pitchFamily="34" charset="-52"/>
              </a:rPr>
              <a:t> </a:t>
            </a:r>
            <a:r>
              <a:rPr lang="en-US" sz="2800" b="1" dirty="0" err="1" smtClean="0">
                <a:latin typeface="PT Sans" panose="020B0503020203020204" pitchFamily="34" charset="-52"/>
              </a:rPr>
              <a:t>memoriei</a:t>
            </a:r>
            <a:r>
              <a:rPr lang="en-US" sz="2800" b="1" dirty="0" smtClean="0">
                <a:latin typeface="PT Sans" panose="020B0503020203020204" pitchFamily="34" charset="-52"/>
              </a:rPr>
              <a:t> video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49599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Frecvența</a:t>
            </a:r>
            <a:r>
              <a:rPr lang="en-US" sz="2000" b="1" dirty="0"/>
              <a:t> </a:t>
            </a:r>
            <a:r>
              <a:rPr lang="en-US" sz="2000" b="1" dirty="0" err="1"/>
              <a:t>memoriei</a:t>
            </a:r>
            <a:r>
              <a:rPr lang="en-US" sz="2000" b="1" dirty="0"/>
              <a:t> video - </a:t>
            </a:r>
            <a:r>
              <a:rPr lang="en-US" sz="2000" b="1" dirty="0" err="1"/>
              <a:t>măsurată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megaherți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cu </a:t>
            </a:r>
            <a:r>
              <a:rPr lang="en-US" sz="2000" b="1" dirty="0" err="1"/>
              <a:t>cât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mare, cu </a:t>
            </a:r>
            <a:r>
              <a:rPr lang="en-US" sz="2000" b="1" dirty="0" err="1"/>
              <a:t>atât</a:t>
            </a:r>
            <a:r>
              <a:rPr lang="en-US" sz="2000" b="1" dirty="0"/>
              <a:t> </a:t>
            </a:r>
            <a:r>
              <a:rPr lang="en-US" sz="2000" b="1" dirty="0" err="1"/>
              <a:t>funcționează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rapid </a:t>
            </a:r>
            <a:r>
              <a:rPr lang="en-US" sz="2000" b="1" dirty="0" err="1"/>
              <a:t>subsistemul</a:t>
            </a:r>
            <a:r>
              <a:rPr lang="en-US" sz="2000" b="1" dirty="0"/>
              <a:t> de </a:t>
            </a:r>
            <a:r>
              <a:rPr lang="en-US" sz="2000" b="1" dirty="0" err="1"/>
              <a:t>memorie</a:t>
            </a:r>
            <a:r>
              <a:rPr lang="en-US" sz="2000" b="1" dirty="0"/>
              <a:t>. Este, de </a:t>
            </a:r>
            <a:r>
              <a:rPr lang="en-US" sz="2000" b="1" dirty="0" err="1"/>
              <a:t>asemenea</a:t>
            </a:r>
            <a:r>
              <a:rPr lang="en-US" sz="2000" b="1" dirty="0"/>
              <a:t>, </a:t>
            </a:r>
            <a:r>
              <a:rPr lang="en-US" sz="2000" b="1" dirty="0" err="1"/>
              <a:t>una</a:t>
            </a:r>
            <a:r>
              <a:rPr lang="en-US" sz="2000" b="1" dirty="0"/>
              <a:t> </a:t>
            </a:r>
            <a:r>
              <a:rPr lang="en-US" sz="2000" b="1" dirty="0" err="1"/>
              <a:t>dintre</a:t>
            </a:r>
            <a:r>
              <a:rPr lang="en-US" sz="2000" b="1" dirty="0"/>
              <a:t> </a:t>
            </a:r>
            <a:r>
              <a:rPr lang="en-US" sz="2000" b="1" dirty="0" err="1"/>
              <a:t>modalitățile</a:t>
            </a:r>
            <a:r>
              <a:rPr lang="en-US" sz="2000" b="1" dirty="0"/>
              <a:t> de a </a:t>
            </a:r>
            <a:r>
              <a:rPr lang="en-US" sz="2000" b="1" dirty="0" err="1"/>
              <a:t>accelera</a:t>
            </a:r>
            <a:r>
              <a:rPr lang="en-US" sz="2000" b="1" dirty="0"/>
              <a:t> </a:t>
            </a:r>
            <a:r>
              <a:rPr lang="en-US" sz="2000" b="1" dirty="0" err="1"/>
              <a:t>placa</a:t>
            </a:r>
            <a:r>
              <a:rPr lang="en-US" sz="2000" b="1" dirty="0"/>
              <a:t> video.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8" y="2538766"/>
            <a:ext cx="7434572" cy="33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58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PT Sans" panose="020B0503020203020204" pitchFamily="34" charset="-52"/>
              </a:rPr>
              <a:t>Dimensiunea</a:t>
            </a:r>
            <a:r>
              <a:rPr lang="en-US" sz="2800" dirty="0">
                <a:latin typeface="PT Sans" panose="020B0503020203020204" pitchFamily="34" charset="-52"/>
              </a:rPr>
              <a:t> </a:t>
            </a:r>
            <a:r>
              <a:rPr lang="en-US" sz="2800" dirty="0" err="1">
                <a:latin typeface="PT Sans" panose="020B0503020203020204" pitchFamily="34" charset="-52"/>
              </a:rPr>
              <a:t>memoriei</a:t>
            </a:r>
            <a:r>
              <a:rPr lang="en-US" sz="2800" dirty="0">
                <a:latin typeface="PT Sans" panose="020B0503020203020204" pitchFamily="34" charset="-52"/>
              </a:rPr>
              <a:t> video</a:t>
            </a:r>
            <a:endParaRPr lang="ru-RU" sz="2800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7" y="1249599"/>
            <a:ext cx="45365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Dimensiunea</a:t>
            </a:r>
            <a:r>
              <a:rPr lang="en-US" sz="2000" b="1" dirty="0"/>
              <a:t> </a:t>
            </a:r>
            <a:r>
              <a:rPr lang="en-US" sz="2000" b="1" dirty="0" err="1"/>
              <a:t>memoriei</a:t>
            </a:r>
            <a:r>
              <a:rPr lang="en-US" sz="2000" b="1" dirty="0"/>
              <a:t> video — </a:t>
            </a:r>
            <a:r>
              <a:rPr lang="en-US" sz="2000" b="1" dirty="0" err="1"/>
              <a:t>câtă</a:t>
            </a:r>
            <a:r>
              <a:rPr lang="en-US" sz="2000" b="1" dirty="0"/>
              <a:t> </a:t>
            </a:r>
            <a:r>
              <a:rPr lang="en-US" sz="2000" b="1" dirty="0" err="1"/>
              <a:t>memorie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instalată</a:t>
            </a:r>
            <a:r>
              <a:rPr lang="en-US" sz="2000" b="1" dirty="0"/>
              <a:t> </a:t>
            </a:r>
            <a:r>
              <a:rPr lang="en-US" sz="2000" b="1" dirty="0" err="1"/>
              <a:t>pe</a:t>
            </a:r>
            <a:r>
              <a:rPr lang="en-US" sz="2000" b="1" dirty="0"/>
              <a:t> </a:t>
            </a:r>
            <a:r>
              <a:rPr lang="en-US" sz="2000" b="1" dirty="0" err="1"/>
              <a:t>placă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disponibilă</a:t>
            </a:r>
            <a:r>
              <a:rPr lang="en-US" sz="2000" b="1" dirty="0"/>
              <a:t> </a:t>
            </a:r>
            <a:r>
              <a:rPr lang="en-US" sz="2000" b="1" dirty="0" err="1"/>
              <a:t>pentru</a:t>
            </a:r>
            <a:r>
              <a:rPr lang="en-US" sz="2000" b="1" dirty="0"/>
              <a:t> </a:t>
            </a:r>
            <a:r>
              <a:rPr lang="en-US" sz="2000" b="1" dirty="0" err="1"/>
              <a:t>stocarea</a:t>
            </a:r>
            <a:r>
              <a:rPr lang="en-US" sz="2000" b="1" dirty="0"/>
              <a:t> </a:t>
            </a:r>
            <a:r>
              <a:rPr lang="en-US" sz="2000" b="1" dirty="0" err="1"/>
              <a:t>datelor</a:t>
            </a:r>
            <a:r>
              <a:rPr lang="en-US" sz="2000" b="1" dirty="0"/>
              <a:t>.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prezent</a:t>
            </a:r>
            <a:r>
              <a:rPr lang="en-US" sz="2000" b="1" dirty="0"/>
              <a:t> se </a:t>
            </a:r>
            <a:r>
              <a:rPr lang="en-US" sz="2000" b="1" dirty="0" err="1"/>
              <a:t>măsoară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gigaocteți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cu </a:t>
            </a:r>
            <a:r>
              <a:rPr lang="en-US" sz="2000" b="1" dirty="0" err="1"/>
              <a:t>cât</a:t>
            </a:r>
            <a:r>
              <a:rPr lang="en-US" sz="2000" b="1" dirty="0"/>
              <a:t>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</a:t>
            </a:r>
            <a:r>
              <a:rPr lang="en-US" sz="2000" b="1" dirty="0" err="1"/>
              <a:t>mulți</a:t>
            </a:r>
            <a:r>
              <a:rPr lang="en-US" sz="2000" b="1" dirty="0"/>
              <a:t>, cu </a:t>
            </a:r>
            <a:r>
              <a:rPr lang="en-US" sz="2000" b="1" dirty="0" err="1"/>
              <a:t>atât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bine. Cu </a:t>
            </a:r>
            <a:r>
              <a:rPr lang="en-US" sz="2000" b="1" dirty="0" err="1"/>
              <a:t>toate</a:t>
            </a:r>
            <a:r>
              <a:rPr lang="en-US" sz="2000" b="1" dirty="0"/>
              <a:t> </a:t>
            </a:r>
            <a:r>
              <a:rPr lang="en-US" sz="2000" b="1" dirty="0" err="1"/>
              <a:t>acestea</a:t>
            </a:r>
            <a:r>
              <a:rPr lang="en-US" sz="2000" b="1" dirty="0"/>
              <a:t>,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realitate</a:t>
            </a:r>
            <a:r>
              <a:rPr lang="en-US" sz="2000" b="1" dirty="0"/>
              <a:t>, nu </a:t>
            </a:r>
            <a:r>
              <a:rPr lang="en-US" sz="2000" b="1" dirty="0" err="1"/>
              <a:t>totul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atât</a:t>
            </a:r>
            <a:r>
              <a:rPr lang="en-US" sz="2000" b="1" dirty="0"/>
              <a:t> de </a:t>
            </a:r>
            <a:r>
              <a:rPr lang="en-US" sz="2000" b="1" dirty="0" err="1"/>
              <a:t>simplu</a:t>
            </a:r>
            <a:r>
              <a:rPr lang="en-US" sz="2000" b="1" dirty="0"/>
              <a:t>, </a:t>
            </a:r>
            <a:r>
              <a:rPr lang="en-US" sz="2000" b="1" dirty="0" err="1"/>
              <a:t>deoarece</a:t>
            </a:r>
            <a:r>
              <a:rPr lang="en-US" sz="2000" b="1" dirty="0"/>
              <a:t> </a:t>
            </a:r>
            <a:r>
              <a:rPr lang="en-US" sz="2000" b="1" dirty="0" err="1"/>
              <a:t>există</a:t>
            </a:r>
            <a:r>
              <a:rPr lang="en-US" sz="2000" b="1" dirty="0"/>
              <a:t> o </a:t>
            </a:r>
            <a:r>
              <a:rPr lang="en-US" sz="2000" b="1" dirty="0" err="1"/>
              <a:t>anumită</a:t>
            </a:r>
            <a:r>
              <a:rPr lang="en-US" sz="2000" b="1" dirty="0"/>
              <a:t> </a:t>
            </a:r>
            <a:r>
              <a:rPr lang="en-US" sz="2000" b="1" dirty="0" err="1"/>
              <a:t>limită</a:t>
            </a:r>
            <a:r>
              <a:rPr lang="en-US" sz="2000" b="1" dirty="0"/>
              <a:t>, </a:t>
            </a:r>
            <a:r>
              <a:rPr lang="en-US" sz="2000" b="1" dirty="0" err="1"/>
              <a:t>după</a:t>
            </a:r>
            <a:r>
              <a:rPr lang="en-US" sz="2000" b="1" dirty="0"/>
              <a:t> care o </a:t>
            </a:r>
            <a:r>
              <a:rPr lang="en-US" sz="2000" b="1" dirty="0" err="1"/>
              <a:t>creștere</a:t>
            </a:r>
            <a:r>
              <a:rPr lang="en-US" sz="2000" b="1" dirty="0"/>
              <a:t> </a:t>
            </a:r>
            <a:r>
              <a:rPr lang="en-US" sz="2000" b="1" dirty="0" err="1"/>
              <a:t>suplimentară</a:t>
            </a:r>
            <a:r>
              <a:rPr lang="en-US" sz="2000" b="1" dirty="0"/>
              <a:t> a </a:t>
            </a:r>
            <a:r>
              <a:rPr lang="en-US" sz="2000" b="1" dirty="0" err="1"/>
              <a:t>cantității</a:t>
            </a:r>
            <a:r>
              <a:rPr lang="en-US" sz="2000" b="1" dirty="0"/>
              <a:t> de </a:t>
            </a:r>
            <a:r>
              <a:rPr lang="en-US" sz="2000" b="1" dirty="0" err="1"/>
              <a:t>memorie</a:t>
            </a:r>
            <a:r>
              <a:rPr lang="en-US" sz="2000" b="1" dirty="0"/>
              <a:t> nu duce la o </a:t>
            </a:r>
            <a:r>
              <a:rPr lang="en-US" sz="2000" b="1" dirty="0" err="1"/>
              <a:t>creștere</a:t>
            </a:r>
            <a:r>
              <a:rPr lang="en-US" sz="2000" b="1" dirty="0"/>
              <a:t> a </a:t>
            </a:r>
            <a:r>
              <a:rPr lang="en-US" sz="2000" b="1" dirty="0" err="1"/>
              <a:t>vitezei</a:t>
            </a:r>
            <a:r>
              <a:rPr lang="en-US" sz="2000" b="1" dirty="0"/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49599"/>
            <a:ext cx="4176465" cy="49137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46207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PT Sans" panose="020B0503020203020204" pitchFamily="34" charset="-52"/>
              </a:rPr>
              <a:t>Tipul</a:t>
            </a:r>
            <a:r>
              <a:rPr lang="en-US" sz="2800" b="1" dirty="0">
                <a:latin typeface="PT Sans" panose="020B0503020203020204" pitchFamily="34" charset="-52"/>
              </a:rPr>
              <a:t> </a:t>
            </a:r>
            <a:r>
              <a:rPr lang="en-US" sz="2800" b="1" dirty="0" err="1">
                <a:latin typeface="PT Sans" panose="020B0503020203020204" pitchFamily="34" charset="-52"/>
              </a:rPr>
              <a:t>memoriei</a:t>
            </a:r>
            <a:r>
              <a:rPr lang="en-US" sz="2800" b="1" dirty="0">
                <a:latin typeface="PT Sans" panose="020B0503020203020204" pitchFamily="34" charset="-52"/>
              </a:rPr>
              <a:t> video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7" y="1249599"/>
            <a:ext cx="8568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Acum</a:t>
            </a:r>
            <a:r>
              <a:rPr lang="en-US" sz="2000" dirty="0"/>
              <a:t> </a:t>
            </a:r>
            <a:r>
              <a:rPr lang="en-US" sz="2000" dirty="0" err="1"/>
              <a:t>există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tipuri</a:t>
            </a:r>
            <a:r>
              <a:rPr lang="en-US" sz="2000" dirty="0"/>
              <a:t> de RAM </a:t>
            </a:r>
            <a:r>
              <a:rPr lang="en-US" sz="2000" dirty="0" err="1"/>
              <a:t>utilizate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plăcile</a:t>
            </a:r>
            <a:r>
              <a:rPr lang="en-US" sz="2000" dirty="0"/>
              <a:t> video. </a:t>
            </a:r>
            <a:r>
              <a:rPr lang="en-US" sz="2000" dirty="0" err="1"/>
              <a:t>Plăcile</a:t>
            </a:r>
            <a:r>
              <a:rPr lang="en-US" sz="2000" dirty="0"/>
              <a:t> video </a:t>
            </a:r>
            <a:r>
              <a:rPr lang="en-US" sz="2000" dirty="0" err="1"/>
              <a:t>moderne</a:t>
            </a:r>
            <a:r>
              <a:rPr lang="en-US" sz="2000" dirty="0"/>
              <a:t> pot </a:t>
            </a:r>
            <a:r>
              <a:rPr lang="en-US" sz="2000" dirty="0" err="1"/>
              <a:t>folosi</a:t>
            </a:r>
            <a:r>
              <a:rPr lang="en-US" sz="2000" dirty="0"/>
              <a:t> </a:t>
            </a:r>
            <a:r>
              <a:rPr lang="en-US" sz="2000" dirty="0" err="1"/>
              <a:t>atât</a:t>
            </a:r>
            <a:r>
              <a:rPr lang="en-US" sz="2000" dirty="0"/>
              <a:t> </a:t>
            </a:r>
            <a:r>
              <a:rPr lang="en-US" sz="2000" dirty="0" err="1"/>
              <a:t>memorie</a:t>
            </a:r>
            <a:r>
              <a:rPr lang="en-US" sz="2000" dirty="0"/>
              <a:t> DDR, </a:t>
            </a:r>
            <a:r>
              <a:rPr lang="en-US" sz="2000" dirty="0" err="1"/>
              <a:t>cât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GDDR special </a:t>
            </a:r>
            <a:r>
              <a:rPr lang="en-US" sz="2000" dirty="0" err="1"/>
              <a:t>concepute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fi </a:t>
            </a:r>
            <a:r>
              <a:rPr lang="en-US" sz="2000" dirty="0" err="1"/>
              <a:t>utilizate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plăcile</a:t>
            </a:r>
            <a:r>
              <a:rPr lang="en-US" sz="2000" dirty="0"/>
              <a:t> video.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7" y="2629906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Cu </a:t>
            </a:r>
            <a:r>
              <a:rPr lang="en-US" sz="2000" dirty="0" err="1"/>
              <a:t>cât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modern </a:t>
            </a:r>
            <a:r>
              <a:rPr lang="en-US" sz="2000" dirty="0" err="1"/>
              <a:t>tipul</a:t>
            </a:r>
            <a:r>
              <a:rPr lang="en-US" sz="2000" dirty="0"/>
              <a:t> de </a:t>
            </a:r>
            <a:r>
              <a:rPr lang="en-US" sz="2000" dirty="0" err="1"/>
              <a:t>memorie</a:t>
            </a:r>
            <a:r>
              <a:rPr lang="en-US" sz="2000" dirty="0"/>
              <a:t>, cu </a:t>
            </a:r>
            <a:r>
              <a:rPr lang="en-US" sz="2000" dirty="0" err="1"/>
              <a:t>atât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</a:t>
            </a:r>
            <a:r>
              <a:rPr lang="en-US" sz="2000" dirty="0" err="1"/>
              <a:t>viteza</a:t>
            </a:r>
            <a:r>
              <a:rPr lang="en-US" sz="2000" dirty="0"/>
              <a:t> de </a:t>
            </a:r>
            <a:r>
              <a:rPr lang="en-US" sz="2000" dirty="0" err="1"/>
              <a:t>funcționare</a:t>
            </a:r>
            <a:r>
              <a:rPr lang="en-US" sz="2000" dirty="0"/>
              <a:t> a </a:t>
            </a:r>
            <a:r>
              <a:rPr lang="en-US" sz="2000" dirty="0" err="1"/>
              <a:t>acesteia</a:t>
            </a:r>
            <a:r>
              <a:rPr lang="en-US" sz="2000" dirty="0"/>
              <a:t>.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rapid </a:t>
            </a:r>
            <a:r>
              <a:rPr lang="en-US" sz="2000" dirty="0" err="1"/>
              <a:t>astăzi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GDDR5,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scump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urmare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folosit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plăcile</a:t>
            </a:r>
            <a:r>
              <a:rPr lang="en-US" sz="2000" dirty="0"/>
              <a:t> video din </a:t>
            </a:r>
            <a:r>
              <a:rPr lang="en-US" sz="2000" dirty="0" err="1"/>
              <a:t>segmentul</a:t>
            </a:r>
            <a:r>
              <a:rPr lang="en-US" sz="2000" dirty="0"/>
              <a:t> superior de </a:t>
            </a:r>
            <a:r>
              <a:rPr lang="en-US" sz="2000" dirty="0" err="1"/>
              <a:t>preț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29906"/>
            <a:ext cx="3492897" cy="245137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04402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PT Sans" panose="020B0503020203020204" pitchFamily="34" charset="-52"/>
              </a:rPr>
              <a:t>Lățimea</a:t>
            </a:r>
            <a:r>
              <a:rPr lang="en-US" sz="2800" b="1" dirty="0">
                <a:latin typeface="PT Sans" panose="020B0503020203020204" pitchFamily="34" charset="-52"/>
              </a:rPr>
              <a:t> </a:t>
            </a:r>
            <a:r>
              <a:rPr lang="en-US" sz="2800" b="1" dirty="0" smtClean="0">
                <a:latin typeface="PT Sans" panose="020B0503020203020204" pitchFamily="34" charset="-52"/>
              </a:rPr>
              <a:t>bus-</a:t>
            </a:r>
            <a:r>
              <a:rPr lang="en-US" sz="2800" b="1" dirty="0" err="1" smtClean="0">
                <a:latin typeface="PT Sans" panose="020B0503020203020204" pitchFamily="34" charset="-52"/>
              </a:rPr>
              <a:t>ului</a:t>
            </a:r>
            <a:r>
              <a:rPr lang="en-US" sz="2800" b="1" dirty="0" smtClean="0">
                <a:latin typeface="PT Sans" panose="020B0503020203020204" pitchFamily="34" charset="-52"/>
              </a:rPr>
              <a:t> </a:t>
            </a:r>
            <a:r>
              <a:rPr lang="en-US" sz="2800" b="1" dirty="0">
                <a:latin typeface="PT Sans" panose="020B0503020203020204" pitchFamily="34" charset="-52"/>
              </a:rPr>
              <a:t>de </a:t>
            </a:r>
            <a:r>
              <a:rPr lang="en-US" sz="2800" b="1" dirty="0" err="1">
                <a:latin typeface="PT Sans" panose="020B0503020203020204" pitchFamily="34" charset="-52"/>
              </a:rPr>
              <a:t>memorie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7" y="1249598"/>
            <a:ext cx="30963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un impact mare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lățimii</a:t>
            </a:r>
            <a:r>
              <a:rPr lang="en-US" sz="2000" dirty="0"/>
              <a:t> de </a:t>
            </a:r>
            <a:r>
              <a:rPr lang="en-US" sz="2000" dirty="0" err="1"/>
              <a:t>bandă</a:t>
            </a:r>
            <a:r>
              <a:rPr lang="en-US" sz="2000" dirty="0"/>
              <a:t> a </a:t>
            </a:r>
            <a:r>
              <a:rPr lang="en-US" sz="2000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urmare</a:t>
            </a:r>
            <a:r>
              <a:rPr lang="en-US" sz="2000" dirty="0"/>
              <a:t>,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performanței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r>
              <a:rPr lang="en-US" sz="2000" dirty="0"/>
              <a:t> a </a:t>
            </a:r>
            <a:r>
              <a:rPr lang="en-US" sz="2000" dirty="0" err="1"/>
              <a:t>plăcii</a:t>
            </a:r>
            <a:r>
              <a:rPr lang="en-US" sz="2000" dirty="0"/>
              <a:t> </a:t>
            </a:r>
            <a:r>
              <a:rPr lang="en-US" sz="2000" dirty="0" err="1"/>
              <a:t>grafice</a:t>
            </a:r>
            <a:r>
              <a:rPr lang="en-US" sz="2000" dirty="0"/>
              <a:t>. </a:t>
            </a:r>
            <a:r>
              <a:rPr lang="en-US" sz="2000" dirty="0" err="1"/>
              <a:t>Determinat</a:t>
            </a:r>
            <a:r>
              <a:rPr lang="en-US" sz="2000" dirty="0"/>
              <a:t> de </a:t>
            </a:r>
            <a:r>
              <a:rPr lang="en-US" sz="2000" dirty="0" err="1"/>
              <a:t>numărul</a:t>
            </a:r>
            <a:r>
              <a:rPr lang="en-US" sz="2000" dirty="0"/>
              <a:t> de </a:t>
            </a:r>
            <a:r>
              <a:rPr lang="en-US" sz="2000" dirty="0" err="1"/>
              <a:t>biți</a:t>
            </a:r>
            <a:r>
              <a:rPr lang="en-US" sz="2000" dirty="0"/>
              <a:t> de date </a:t>
            </a:r>
            <a:r>
              <a:rPr lang="en-US" sz="2000" dirty="0" err="1"/>
              <a:t>transmiși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-un </a:t>
            </a:r>
            <a:r>
              <a:rPr lang="en-US" sz="2000" dirty="0" err="1"/>
              <a:t>ciclu</a:t>
            </a:r>
            <a:r>
              <a:rPr lang="en-US" sz="2000" dirty="0"/>
              <a:t>. Cu </a:t>
            </a:r>
            <a:r>
              <a:rPr lang="en-US" sz="2000" dirty="0" err="1"/>
              <a:t>cât</a:t>
            </a:r>
            <a:r>
              <a:rPr lang="en-US" sz="2000" dirty="0"/>
              <a:t> </a:t>
            </a:r>
            <a:r>
              <a:rPr lang="en-US" sz="2000" dirty="0" err="1"/>
              <a:t>magistrala</a:t>
            </a:r>
            <a:r>
              <a:rPr lang="en-US" sz="2000" dirty="0"/>
              <a:t> de </a:t>
            </a:r>
            <a:r>
              <a:rPr lang="en-US" sz="2000" dirty="0" err="1"/>
              <a:t>memorie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largă</a:t>
            </a:r>
            <a:r>
              <a:rPr lang="en-US" sz="2000" dirty="0"/>
              <a:t>, cu </a:t>
            </a:r>
            <a:r>
              <a:rPr lang="en-US" sz="2000" dirty="0" err="1"/>
              <a:t>atât</a:t>
            </a:r>
            <a:r>
              <a:rPr lang="en-US" sz="2000" dirty="0"/>
              <a:t> </a:t>
            </a:r>
            <a:r>
              <a:rPr lang="en-US" sz="2000" dirty="0" err="1"/>
              <a:t>viteza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mare.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98" y="1484784"/>
            <a:ext cx="5472608" cy="42337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68090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PT Sans" panose="020B0503020203020204" pitchFamily="34" charset="-52"/>
              </a:rPr>
              <a:t>Tehnologii</a:t>
            </a:r>
            <a:r>
              <a:rPr lang="en-US" sz="2800" b="1" dirty="0">
                <a:latin typeface="PT Sans" panose="020B0503020203020204" pitchFamily="34" charset="-52"/>
              </a:rPr>
              <a:t> SLI/</a:t>
            </a:r>
            <a:r>
              <a:rPr lang="en-US" sz="2800" b="1" dirty="0" err="1">
                <a:latin typeface="PT Sans" panose="020B0503020203020204" pitchFamily="34" charset="-52"/>
              </a:rPr>
              <a:t>CrossFire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Performanța</a:t>
            </a:r>
            <a:r>
              <a:rPr lang="en-US" sz="2000" dirty="0"/>
              <a:t> nu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niciodată</a:t>
            </a:r>
            <a:r>
              <a:rPr lang="en-US" sz="2000" dirty="0"/>
              <a:t> </a:t>
            </a:r>
            <a:r>
              <a:rPr lang="en-US" sz="2000" dirty="0" err="1"/>
              <a:t>suficientă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adaptoarele</a:t>
            </a:r>
            <a:r>
              <a:rPr lang="en-US" sz="2000" dirty="0"/>
              <a:t> </a:t>
            </a:r>
            <a:r>
              <a:rPr lang="en-US" sz="2000" dirty="0" err="1"/>
              <a:t>grafice</a:t>
            </a:r>
            <a:r>
              <a:rPr lang="en-US" sz="2000" dirty="0"/>
              <a:t> nu </a:t>
            </a:r>
            <a:r>
              <a:rPr lang="en-US" sz="2000" dirty="0" err="1"/>
              <a:t>fac</a:t>
            </a:r>
            <a:r>
              <a:rPr lang="en-US" sz="2000" dirty="0"/>
              <a:t> </a:t>
            </a:r>
            <a:r>
              <a:rPr lang="en-US" sz="2000" dirty="0" err="1"/>
              <a:t>excepție</a:t>
            </a:r>
            <a:r>
              <a:rPr lang="en-US" sz="2000" dirty="0"/>
              <a:t>.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cei</a:t>
            </a:r>
            <a:r>
              <a:rPr lang="en-US" sz="2000" dirty="0"/>
              <a:t> care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mereu</a:t>
            </a:r>
            <a:r>
              <a:rPr lang="en-US" sz="2000" dirty="0"/>
              <a:t> </a:t>
            </a:r>
            <a:r>
              <a:rPr lang="en-US" sz="2000" dirty="0" err="1"/>
              <a:t>scunzi</a:t>
            </a:r>
            <a:r>
              <a:rPr lang="en-US" sz="2000" dirty="0"/>
              <a:t>, </a:t>
            </a:r>
            <a:r>
              <a:rPr lang="en-US" sz="2000" dirty="0" err="1"/>
              <a:t>puteți</a:t>
            </a:r>
            <a:r>
              <a:rPr lang="en-US" sz="2000" dirty="0"/>
              <a:t> </a:t>
            </a:r>
            <a:r>
              <a:rPr lang="en-US" sz="2000" dirty="0" err="1"/>
              <a:t>folosi</a:t>
            </a:r>
            <a:r>
              <a:rPr lang="en-US" sz="2000" dirty="0"/>
              <a:t> </a:t>
            </a:r>
            <a:r>
              <a:rPr lang="en-US" sz="2000" dirty="0" err="1"/>
              <a:t>tehnologiile</a:t>
            </a:r>
            <a:r>
              <a:rPr lang="en-US" sz="2000" dirty="0"/>
              <a:t> SLI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CrossFire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Implementarea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foarte</a:t>
            </a:r>
            <a:r>
              <a:rPr lang="en-US" sz="2000" dirty="0"/>
              <a:t> </a:t>
            </a:r>
            <a:r>
              <a:rPr lang="en-US" sz="2000" dirty="0" err="1"/>
              <a:t>simplă</a:t>
            </a:r>
            <a:r>
              <a:rPr lang="en-US" sz="2000" dirty="0"/>
              <a:t>,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plăci</a:t>
            </a:r>
            <a:r>
              <a:rPr lang="en-US" sz="2000" dirty="0"/>
              <a:t> video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instalate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computer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același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, care </a:t>
            </a:r>
            <a:r>
              <a:rPr lang="en-US" sz="2000" dirty="0" err="1"/>
              <a:t>funcționează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paralel</a:t>
            </a:r>
            <a:r>
              <a:rPr lang="en-US" sz="2000" dirty="0"/>
              <a:t>. </a:t>
            </a:r>
            <a:r>
              <a:rPr lang="en-US" sz="2000" dirty="0" err="1"/>
              <a:t>Tehnologia</a:t>
            </a:r>
            <a:r>
              <a:rPr lang="en-US" sz="2000" dirty="0"/>
              <a:t> SLI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dezvoltată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plăcile</a:t>
            </a:r>
            <a:r>
              <a:rPr lang="en-US" sz="2000" dirty="0"/>
              <a:t> NVIDIA </a:t>
            </a:r>
            <a:r>
              <a:rPr lang="en-US" sz="2000" dirty="0" err="1"/>
              <a:t>și</a:t>
            </a:r>
            <a:r>
              <a:rPr lang="en-US" sz="2000" dirty="0"/>
              <a:t>, </a:t>
            </a:r>
            <a:r>
              <a:rPr lang="en-US" sz="2000" dirty="0" err="1"/>
              <a:t>respectiv</a:t>
            </a:r>
            <a:r>
              <a:rPr lang="en-US" sz="2000" dirty="0"/>
              <a:t>, </a:t>
            </a:r>
            <a:r>
              <a:rPr lang="en-US" sz="2000" dirty="0" err="1"/>
              <a:t>CrossFire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AMD.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3" y="3496367"/>
            <a:ext cx="7366000" cy="252492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39431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Socket-</a:t>
            </a:r>
            <a:r>
              <a:rPr lang="en-US" sz="2800" b="1" dirty="0" err="1" smtClean="0">
                <a:latin typeface="PT Sans" panose="020B0503020203020204" pitchFamily="34" charset="-52"/>
              </a:rPr>
              <a:t>uri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709785"/>
            <a:ext cx="6912768" cy="304503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323528" y="1249599"/>
            <a:ext cx="8424936" cy="14593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DVI;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HDMI;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DisplayPort;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D-Sub </a:t>
            </a:r>
            <a:r>
              <a:rPr lang="en-US" b="1" dirty="0" err="1" smtClean="0"/>
              <a:t>si</a:t>
            </a:r>
            <a:r>
              <a:rPr lang="ru-RU" b="1" dirty="0" smtClean="0"/>
              <a:t> </a:t>
            </a:r>
            <a:r>
              <a:rPr lang="en-US" b="1" dirty="0" smtClean="0"/>
              <a:t>VGA;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S-Video.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169614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DVI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0727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249598"/>
            <a:ext cx="85689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DVI (Digital Visual Interface)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cea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comună</a:t>
            </a:r>
            <a:r>
              <a:rPr lang="en-US" sz="2000" dirty="0"/>
              <a:t> </a:t>
            </a:r>
            <a:r>
              <a:rPr lang="en-US" sz="2000" dirty="0" err="1"/>
              <a:t>interfață</a:t>
            </a:r>
            <a:r>
              <a:rPr lang="en-US" sz="2000" dirty="0"/>
              <a:t>, care vine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trei</a:t>
            </a:r>
            <a:r>
              <a:rPr lang="en-US" sz="2000" dirty="0"/>
              <a:t> </a:t>
            </a:r>
            <a:r>
              <a:rPr lang="en-US" sz="2000" dirty="0" err="1"/>
              <a:t>versiuni</a:t>
            </a:r>
            <a:r>
              <a:rPr lang="en-US" sz="2000" dirty="0"/>
              <a:t>: DVI-D (digital), DVI-A (analogic), DVI-I (</a:t>
            </a:r>
            <a:r>
              <a:rPr lang="en-US" sz="2000" dirty="0" err="1"/>
              <a:t>combinat</a:t>
            </a:r>
            <a:r>
              <a:rPr lang="en-US" sz="2000" dirty="0"/>
              <a:t>). </a:t>
            </a:r>
            <a:r>
              <a:rPr lang="en-US" sz="2000" dirty="0" err="1"/>
              <a:t>Plăcile</a:t>
            </a:r>
            <a:r>
              <a:rPr lang="en-US" sz="2000" dirty="0"/>
              <a:t> video discrete au de </a:t>
            </a:r>
            <a:r>
              <a:rPr lang="en-US" sz="2000" dirty="0" err="1"/>
              <a:t>obicei</a:t>
            </a:r>
            <a:r>
              <a:rPr lang="en-US" sz="2000" dirty="0"/>
              <a:t> DVI-I ca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versatile.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564905"/>
            <a:ext cx="4273672" cy="343801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323528" y="2832818"/>
            <a:ext cx="43161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adaptoarelor</a:t>
            </a:r>
            <a:r>
              <a:rPr lang="en-US" sz="2000" dirty="0"/>
              <a:t> </a:t>
            </a:r>
            <a:r>
              <a:rPr lang="en-US" sz="2000" dirty="0" err="1"/>
              <a:t>speciale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alege</a:t>
            </a:r>
            <a:r>
              <a:rPr lang="en-US" sz="2000" dirty="0"/>
              <a:t> o </a:t>
            </a:r>
            <a:r>
              <a:rPr lang="en-US" sz="2000" dirty="0" err="1"/>
              <a:t>formă</a:t>
            </a:r>
            <a:r>
              <a:rPr lang="en-US" sz="2000" dirty="0"/>
              <a:t> </a:t>
            </a:r>
            <a:r>
              <a:rPr lang="en-US" sz="2000" dirty="0" err="1"/>
              <a:t>digitală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analogică</a:t>
            </a:r>
            <a:r>
              <a:rPr lang="en-US" sz="2000" dirty="0"/>
              <a:t> de </a:t>
            </a:r>
            <a:r>
              <a:rPr lang="en-US" sz="2000" dirty="0" err="1"/>
              <a:t>conexiune</a:t>
            </a:r>
            <a:r>
              <a:rPr lang="en-US" sz="2000" dirty="0"/>
              <a:t>.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conecta</a:t>
            </a:r>
            <a:r>
              <a:rPr lang="en-US" sz="2000" dirty="0"/>
              <a:t> </a:t>
            </a:r>
            <a:r>
              <a:rPr lang="en-US" sz="2000" dirty="0" err="1"/>
              <a:t>monitoare</a:t>
            </a:r>
            <a:r>
              <a:rPr lang="en-US" sz="2000" dirty="0"/>
              <a:t> </a:t>
            </a:r>
            <a:r>
              <a:rPr lang="en-US" sz="2000" dirty="0" err="1"/>
              <a:t>foarte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cu o </a:t>
            </a:r>
            <a:r>
              <a:rPr lang="en-US" sz="2000" dirty="0" err="1"/>
              <a:t>rezoluție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de 1920x1080,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utilizați</a:t>
            </a:r>
            <a:r>
              <a:rPr lang="en-US" sz="2000" dirty="0"/>
              <a:t> o </a:t>
            </a:r>
            <a:r>
              <a:rPr lang="en-US" sz="2000" dirty="0" err="1"/>
              <a:t>conexiune</a:t>
            </a:r>
            <a:r>
              <a:rPr lang="en-US" sz="2000" dirty="0"/>
              <a:t> dual-link, DVI Dual-link.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04630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HDMI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249598"/>
            <a:ext cx="85689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HDMI (High Definition Multimedia Interface)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interfață</a:t>
            </a:r>
            <a:r>
              <a:rPr lang="en-US" sz="2000" dirty="0"/>
              <a:t> </a:t>
            </a:r>
            <a:r>
              <a:rPr lang="en-US" sz="2000" dirty="0" err="1"/>
              <a:t>digitală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transmiterea</a:t>
            </a:r>
            <a:r>
              <a:rPr lang="en-US" sz="2000" dirty="0"/>
              <a:t> </a:t>
            </a:r>
            <a:r>
              <a:rPr lang="en-US" sz="2000" dirty="0" err="1"/>
              <a:t>imaginii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sunetului</a:t>
            </a:r>
            <a:r>
              <a:rPr lang="en-US" sz="2000" dirty="0"/>
              <a:t> </a:t>
            </a:r>
            <a:r>
              <a:rPr lang="en-US" sz="2000" dirty="0" err="1"/>
              <a:t>printr</a:t>
            </a:r>
            <a:r>
              <a:rPr lang="en-US" sz="2000" dirty="0"/>
              <a:t>-un </a:t>
            </a:r>
            <a:r>
              <a:rPr lang="en-US" sz="2000" dirty="0" err="1"/>
              <a:t>singur</a:t>
            </a:r>
            <a:r>
              <a:rPr lang="en-US" sz="2000" dirty="0"/>
              <a:t> </a:t>
            </a:r>
            <a:r>
              <a:rPr lang="en-US" sz="2000" dirty="0" err="1"/>
              <a:t>cablu</a:t>
            </a:r>
            <a:r>
              <a:rPr lang="en-US" sz="2000" dirty="0"/>
              <a:t>.</a:t>
            </a:r>
          </a:p>
          <a:p>
            <a:r>
              <a:rPr lang="en-US" sz="2000" dirty="0"/>
              <a:t>S-a </a:t>
            </a:r>
            <a:r>
              <a:rPr lang="en-US" sz="2000" dirty="0" err="1"/>
              <a:t>răspândit</a:t>
            </a:r>
            <a:r>
              <a:rPr lang="en-US" sz="2000" dirty="0"/>
              <a:t>, </a:t>
            </a:r>
            <a:r>
              <a:rPr lang="en-US" sz="2000" dirty="0" err="1"/>
              <a:t>inclusiv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aparatele</a:t>
            </a:r>
            <a:r>
              <a:rPr lang="en-US" sz="2000" dirty="0"/>
              <a:t> </a:t>
            </a:r>
            <a:r>
              <a:rPr lang="en-US" sz="2000" dirty="0" err="1"/>
              <a:t>electrocasnice</a:t>
            </a:r>
            <a:r>
              <a:rPr lang="en-US" sz="2000" dirty="0"/>
              <a:t>. Are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versiuni</a:t>
            </a:r>
            <a:r>
              <a:rPr lang="en-US" sz="2000" dirty="0"/>
              <a:t> care </a:t>
            </a:r>
            <a:r>
              <a:rPr lang="en-US" sz="2000" dirty="0" err="1"/>
              <a:t>diferă</a:t>
            </a:r>
            <a:r>
              <a:rPr lang="en-US" sz="2000" dirty="0"/>
              <a:t> ca </a:t>
            </a:r>
            <a:r>
              <a:rPr lang="en-US" sz="2000" dirty="0" err="1"/>
              <a:t>performanță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funcționalitate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08" y="3188590"/>
            <a:ext cx="4920763" cy="261667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323528" y="3129982"/>
            <a:ext cx="3315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placa</a:t>
            </a:r>
            <a:r>
              <a:rPr lang="en-US" sz="2000" dirty="0"/>
              <a:t> video nu are o </a:t>
            </a:r>
            <a:r>
              <a:rPr lang="en-US" sz="2000" dirty="0" err="1"/>
              <a:t>ieșire</a:t>
            </a:r>
            <a:r>
              <a:rPr lang="en-US" sz="2000" dirty="0"/>
              <a:t> HDMI, </a:t>
            </a:r>
            <a:r>
              <a:rPr lang="en-US" sz="2000" dirty="0" err="1"/>
              <a:t>atunci</a:t>
            </a:r>
            <a:r>
              <a:rPr lang="en-US" sz="2000" dirty="0"/>
              <a:t> </a:t>
            </a:r>
            <a:r>
              <a:rPr lang="en-US" sz="2000" dirty="0" err="1"/>
              <a:t>puteți</a:t>
            </a:r>
            <a:r>
              <a:rPr lang="en-US" sz="2000" dirty="0"/>
              <a:t> </a:t>
            </a:r>
            <a:r>
              <a:rPr lang="en-US" sz="2000" dirty="0" err="1"/>
              <a:t>utiliza</a:t>
            </a:r>
            <a:r>
              <a:rPr lang="en-US" sz="2000" dirty="0"/>
              <a:t> un adaptor DVI-HDMI.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21620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DisplayPort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249598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DisplayPort, o </a:t>
            </a:r>
            <a:r>
              <a:rPr lang="en-US" sz="2000" dirty="0" err="1"/>
              <a:t>altă</a:t>
            </a:r>
            <a:r>
              <a:rPr lang="en-US" sz="2000" dirty="0"/>
              <a:t> </a:t>
            </a:r>
            <a:r>
              <a:rPr lang="en-US" sz="2000" dirty="0" err="1"/>
              <a:t>interfață</a:t>
            </a:r>
            <a:r>
              <a:rPr lang="en-US" sz="2000" dirty="0"/>
              <a:t> media </a:t>
            </a:r>
            <a:r>
              <a:rPr lang="en-US" sz="2000" dirty="0" err="1"/>
              <a:t>digitală</a:t>
            </a:r>
            <a:r>
              <a:rPr lang="en-US" sz="2000" dirty="0"/>
              <a:t> cu un </a:t>
            </a:r>
            <a:r>
              <a:rPr lang="en-US" sz="2000" dirty="0" err="1"/>
              <a:t>conector</a:t>
            </a:r>
            <a:r>
              <a:rPr lang="en-US" sz="2000" dirty="0"/>
              <a:t> original,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concurent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HDMI. Nu </a:t>
            </a:r>
            <a:r>
              <a:rPr lang="en-US" sz="2000" dirty="0" err="1"/>
              <a:t>necesită</a:t>
            </a:r>
            <a:r>
              <a:rPr lang="en-US" sz="2000" dirty="0"/>
              <a:t> </a:t>
            </a:r>
            <a:r>
              <a:rPr lang="en-US" sz="2000" dirty="0" err="1"/>
              <a:t>taxe</a:t>
            </a:r>
            <a:r>
              <a:rPr lang="en-US" sz="2000" dirty="0"/>
              <a:t> de </a:t>
            </a:r>
            <a:r>
              <a:rPr lang="en-US" sz="2000" dirty="0" err="1"/>
              <a:t>licență</a:t>
            </a:r>
            <a:r>
              <a:rPr lang="en-US" sz="2000" dirty="0"/>
              <a:t> de la </a:t>
            </a:r>
            <a:r>
              <a:rPr lang="en-US" sz="2000" dirty="0" err="1"/>
              <a:t>producătorul</a:t>
            </a:r>
            <a:r>
              <a:rPr lang="en-US" sz="2000" dirty="0"/>
              <a:t> de </a:t>
            </a:r>
            <a:r>
              <a:rPr lang="en-US" sz="2000" dirty="0" err="1"/>
              <a:t>echipamente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urmare</a:t>
            </a:r>
            <a:r>
              <a:rPr lang="en-US" sz="2000" dirty="0"/>
              <a:t> are </a:t>
            </a:r>
            <a:r>
              <a:rPr lang="en-US" sz="2000" dirty="0" err="1"/>
              <a:t>susținătorii</a:t>
            </a:r>
            <a:r>
              <a:rPr lang="en-US" sz="2000" dirty="0"/>
              <a:t> </a:t>
            </a:r>
            <a:r>
              <a:rPr lang="en-US" sz="2000" dirty="0" err="1"/>
              <a:t>săi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54" y="2573037"/>
            <a:ext cx="4531700" cy="330058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54727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D-Sub </a:t>
            </a:r>
            <a:r>
              <a:rPr lang="en-US" sz="2800" b="1" dirty="0" err="1" smtClean="0">
                <a:latin typeface="PT Sans" panose="020B0503020203020204" pitchFamily="34" charset="-52"/>
              </a:rPr>
              <a:t>si</a:t>
            </a:r>
            <a:r>
              <a:rPr lang="ru-RU" sz="2800" b="1" dirty="0" smtClean="0">
                <a:latin typeface="PT Sans" panose="020B0503020203020204" pitchFamily="34" charset="-52"/>
              </a:rPr>
              <a:t> </a:t>
            </a:r>
            <a:r>
              <a:rPr lang="en-US" sz="2800" b="1" dirty="0" smtClean="0">
                <a:latin typeface="PT Sans" panose="020B0503020203020204" pitchFamily="34" charset="-52"/>
              </a:rPr>
              <a:t>VGA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249598"/>
            <a:ext cx="51845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D-Sub </a:t>
            </a:r>
            <a:r>
              <a:rPr lang="en-US" sz="2000" dirty="0" err="1"/>
              <a:t>sau</a:t>
            </a:r>
            <a:r>
              <a:rPr lang="en-US" sz="2000" dirty="0"/>
              <a:t> VGA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conectori</a:t>
            </a:r>
            <a:r>
              <a:rPr lang="en-US" sz="2000" dirty="0"/>
              <a:t> de monitor analogic care </a:t>
            </a:r>
            <a:r>
              <a:rPr lang="en-US" sz="2000" dirty="0" err="1"/>
              <a:t>erau</a:t>
            </a:r>
            <a:r>
              <a:rPr lang="en-US" sz="2000" dirty="0"/>
              <a:t> </a:t>
            </a:r>
            <a:r>
              <a:rPr lang="en-US" sz="2000" dirty="0" err="1"/>
              <a:t>omniprezent</a:t>
            </a:r>
            <a:r>
              <a:rPr lang="en-US" sz="2000" dirty="0"/>
              <a:t> </a:t>
            </a:r>
            <a:r>
              <a:rPr lang="en-US" sz="2000" dirty="0" err="1"/>
              <a:t>înainte</a:t>
            </a:r>
            <a:r>
              <a:rPr lang="en-US" sz="2000" dirty="0"/>
              <a:t> de </a:t>
            </a:r>
            <a:r>
              <a:rPr lang="en-US" sz="2000" dirty="0" err="1"/>
              <a:t>apariția</a:t>
            </a:r>
            <a:r>
              <a:rPr lang="en-US" sz="2000" dirty="0"/>
              <a:t> </a:t>
            </a:r>
            <a:r>
              <a:rPr lang="en-US" sz="2000" dirty="0" err="1"/>
              <a:t>interfețelor</a:t>
            </a:r>
            <a:r>
              <a:rPr lang="en-US" sz="2000" dirty="0"/>
              <a:t> </a:t>
            </a:r>
            <a:r>
              <a:rPr lang="en-US" sz="2000" dirty="0" err="1"/>
              <a:t>digitale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aveți</a:t>
            </a:r>
            <a:r>
              <a:rPr lang="en-US" sz="2000" dirty="0"/>
              <a:t> de ales, </a:t>
            </a:r>
            <a:r>
              <a:rPr lang="en-US" sz="2000" dirty="0" err="1"/>
              <a:t>atunci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bine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utilizați</a:t>
            </a:r>
            <a:r>
              <a:rPr lang="en-US" sz="2000" dirty="0"/>
              <a:t> o </a:t>
            </a:r>
            <a:r>
              <a:rPr lang="en-US" sz="2000" dirty="0" err="1"/>
              <a:t>conexiune</a:t>
            </a:r>
            <a:r>
              <a:rPr lang="en-US" sz="2000" dirty="0"/>
              <a:t> </a:t>
            </a:r>
            <a:r>
              <a:rPr lang="en-US" sz="2000" dirty="0" err="1"/>
              <a:t>digitală</a:t>
            </a:r>
            <a:r>
              <a:rPr lang="en-US" sz="2000" dirty="0"/>
              <a:t>.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placa</a:t>
            </a:r>
            <a:r>
              <a:rPr lang="en-US" sz="2000" dirty="0"/>
              <a:t> video are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ieșiri</a:t>
            </a:r>
            <a:r>
              <a:rPr lang="en-US" sz="2000" dirty="0"/>
              <a:t> </a:t>
            </a:r>
            <a:r>
              <a:rPr lang="en-US" sz="2000" dirty="0" err="1"/>
              <a:t>digitale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monitorul</a:t>
            </a:r>
            <a:r>
              <a:rPr lang="en-US" sz="2000" dirty="0"/>
              <a:t> are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intrări</a:t>
            </a:r>
            <a:r>
              <a:rPr lang="en-US" sz="2000" dirty="0"/>
              <a:t> </a:t>
            </a:r>
            <a:r>
              <a:rPr lang="en-US" sz="2000" dirty="0" err="1"/>
              <a:t>analogice</a:t>
            </a:r>
            <a:r>
              <a:rPr lang="en-US" sz="2000" dirty="0"/>
              <a:t>, </a:t>
            </a:r>
            <a:r>
              <a:rPr lang="en-US" sz="2000" dirty="0" err="1"/>
              <a:t>atunci</a:t>
            </a:r>
            <a:r>
              <a:rPr lang="en-US" sz="2000" dirty="0"/>
              <a:t> </a:t>
            </a:r>
            <a:r>
              <a:rPr lang="en-US" sz="2000" dirty="0" err="1"/>
              <a:t>puteți</a:t>
            </a:r>
            <a:r>
              <a:rPr lang="en-US" sz="2000" dirty="0"/>
              <a:t> </a:t>
            </a:r>
            <a:r>
              <a:rPr lang="en-US" sz="2000" dirty="0" err="1"/>
              <a:t>folosi</a:t>
            </a:r>
            <a:r>
              <a:rPr lang="en-US" sz="2000" dirty="0"/>
              <a:t> </a:t>
            </a:r>
            <a:r>
              <a:rPr lang="en-US" sz="2000" dirty="0" err="1"/>
              <a:t>adaptoare</a:t>
            </a:r>
            <a:r>
              <a:rPr lang="en-US" sz="2000" dirty="0"/>
              <a:t> de la </a:t>
            </a:r>
            <a:r>
              <a:rPr lang="en-US" sz="2000" dirty="0" err="1"/>
              <a:t>interfețele</a:t>
            </a:r>
            <a:r>
              <a:rPr lang="en-US" sz="2000" dirty="0"/>
              <a:t> </a:t>
            </a:r>
            <a:r>
              <a:rPr lang="en-US" sz="2000" dirty="0" err="1"/>
              <a:t>digitale</a:t>
            </a:r>
            <a:r>
              <a:rPr lang="en-US" sz="2000" dirty="0"/>
              <a:t> la VGA.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49598"/>
            <a:ext cx="3384376" cy="47089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21680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49599"/>
            <a:ext cx="8496944" cy="1315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O </a:t>
            </a:r>
            <a:r>
              <a:rPr lang="en-US" b="1" dirty="0" err="1"/>
              <a:t>placă</a:t>
            </a:r>
            <a:r>
              <a:rPr lang="en-US" b="1" dirty="0"/>
              <a:t> video </a:t>
            </a:r>
            <a:r>
              <a:rPr lang="en-US" b="1" dirty="0" err="1"/>
              <a:t>este</a:t>
            </a:r>
            <a:r>
              <a:rPr lang="en-US" b="1" dirty="0"/>
              <a:t> un </a:t>
            </a:r>
            <a:r>
              <a:rPr lang="en-US" b="1" dirty="0" err="1"/>
              <a:t>dispozitiv</a:t>
            </a:r>
            <a:r>
              <a:rPr lang="en-US" b="1" dirty="0"/>
              <a:t> care </a:t>
            </a:r>
            <a:r>
              <a:rPr lang="en-US" b="1" dirty="0" err="1"/>
              <a:t>convertește</a:t>
            </a:r>
            <a:r>
              <a:rPr lang="en-US" b="1" dirty="0"/>
              <a:t> o imagine </a:t>
            </a:r>
            <a:r>
              <a:rPr lang="en-US" b="1" dirty="0" err="1"/>
              <a:t>grafică</a:t>
            </a:r>
            <a:r>
              <a:rPr lang="en-US" b="1" dirty="0"/>
              <a:t> care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stocată</a:t>
            </a:r>
            <a:r>
              <a:rPr lang="en-US" b="1" dirty="0"/>
              <a:t> ca </a:t>
            </a:r>
            <a:r>
              <a:rPr lang="en-US" b="1" dirty="0" err="1"/>
              <a:t>conținutul</a:t>
            </a:r>
            <a:r>
              <a:rPr lang="en-US" b="1" dirty="0"/>
              <a:t> </a:t>
            </a:r>
            <a:r>
              <a:rPr lang="en-US" b="1" dirty="0" err="1"/>
              <a:t>memoriei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computer </a:t>
            </a:r>
            <a:r>
              <a:rPr lang="en-US" b="1" dirty="0" err="1"/>
              <a:t>într</a:t>
            </a:r>
            <a:r>
              <a:rPr lang="en-US" b="1" dirty="0"/>
              <a:t>-o </a:t>
            </a:r>
            <a:r>
              <a:rPr lang="en-US" b="1" dirty="0" err="1"/>
              <a:t>formă</a:t>
            </a:r>
            <a:r>
              <a:rPr lang="en-US" b="1" dirty="0"/>
              <a:t> </a:t>
            </a:r>
            <a:r>
              <a:rPr lang="en-US" b="1" dirty="0" err="1"/>
              <a:t>adecvată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afișare</a:t>
            </a:r>
            <a:r>
              <a:rPr lang="en-US" b="1" dirty="0"/>
              <a:t> </a:t>
            </a:r>
            <a:r>
              <a:rPr lang="en-US" b="1" dirty="0" err="1"/>
              <a:t>ulterioară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un </a:t>
            </a:r>
            <a:r>
              <a:rPr lang="en-US" b="1" dirty="0" err="1"/>
              <a:t>ecran</a:t>
            </a:r>
            <a:r>
              <a:rPr lang="en-US" b="1" dirty="0"/>
              <a:t> de monitor.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PT Sans" panose="020B0503020203020204" pitchFamily="34" charset="-52"/>
              </a:rPr>
              <a:t>Definitie</a:t>
            </a:r>
            <a:r>
              <a:rPr lang="en-US" sz="2800" b="1" dirty="0" smtClean="0">
                <a:latin typeface="PT Sans" panose="020B0503020203020204" pitchFamily="34" charset="-52"/>
              </a:rPr>
              <a:t>: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1" y="45498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9759"/>
            <a:ext cx="9144000" cy="335004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98388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S-Video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249598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S-Video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interfață</a:t>
            </a:r>
            <a:r>
              <a:rPr lang="en-US" sz="2000" dirty="0"/>
              <a:t> </a:t>
            </a:r>
            <a:r>
              <a:rPr lang="en-US" sz="2000" dirty="0" err="1"/>
              <a:t>analogică</a:t>
            </a:r>
            <a:r>
              <a:rPr lang="en-US" sz="2000" dirty="0"/>
              <a:t> </a:t>
            </a:r>
            <a:r>
              <a:rPr lang="en-US" sz="2000" dirty="0" err="1"/>
              <a:t>tradițională</a:t>
            </a:r>
            <a:r>
              <a:rPr lang="en-US" sz="2000" dirty="0"/>
              <a:t> care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folosită</a:t>
            </a:r>
            <a:r>
              <a:rPr lang="en-US" sz="2000" dirty="0"/>
              <a:t> anterior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conecta</a:t>
            </a:r>
            <a:r>
              <a:rPr lang="en-US" sz="2000" dirty="0"/>
              <a:t> un computer la </a:t>
            </a:r>
            <a:r>
              <a:rPr lang="en-US" sz="2000" dirty="0" err="1"/>
              <a:t>televizoare</a:t>
            </a:r>
            <a:r>
              <a:rPr lang="en-US" sz="2000" dirty="0"/>
              <a:t> </a:t>
            </a:r>
            <a:r>
              <a:rPr lang="en-US" sz="2000" dirty="0" err="1"/>
              <a:t>analogice</a:t>
            </a:r>
            <a:r>
              <a:rPr lang="en-US" sz="2000" dirty="0"/>
              <a:t>.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/>
              <a:t>trebui</a:t>
            </a:r>
            <a:r>
              <a:rPr lang="en-US" sz="2000" dirty="0"/>
              <a:t> </a:t>
            </a:r>
            <a:r>
              <a:rPr lang="en-US" sz="2000" dirty="0" err="1"/>
              <a:t>folosit</a:t>
            </a:r>
            <a:r>
              <a:rPr lang="en-US" sz="2000" dirty="0"/>
              <a:t> </a:t>
            </a:r>
            <a:r>
              <a:rPr lang="en-US" sz="2000" dirty="0" err="1"/>
              <a:t>numai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televizorul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vechi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nu </a:t>
            </a:r>
            <a:r>
              <a:rPr lang="en-US" sz="2000" dirty="0" err="1"/>
              <a:t>există</a:t>
            </a:r>
            <a:r>
              <a:rPr lang="en-US" sz="2000" dirty="0"/>
              <a:t> </a:t>
            </a:r>
            <a:r>
              <a:rPr lang="en-US" sz="2000" dirty="0" err="1"/>
              <a:t>intrări</a:t>
            </a:r>
            <a:r>
              <a:rPr lang="en-US" sz="2000" dirty="0"/>
              <a:t> </a:t>
            </a:r>
            <a:r>
              <a:rPr lang="en-US" sz="2000" dirty="0" err="1"/>
              <a:t>digitale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95779"/>
            <a:ext cx="8166440" cy="289346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3916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PT Sans" panose="020B0503020203020204" pitchFamily="34" charset="-52"/>
              </a:rPr>
              <a:t>Sisteme</a:t>
            </a:r>
            <a:r>
              <a:rPr lang="en-US" sz="2800" b="1" dirty="0" smtClean="0">
                <a:latin typeface="PT Sans" panose="020B0503020203020204" pitchFamily="34" charset="-52"/>
              </a:rPr>
              <a:t> de </a:t>
            </a:r>
            <a:r>
              <a:rPr lang="en-US" sz="2800" b="1" dirty="0" err="1" smtClean="0">
                <a:latin typeface="PT Sans" panose="020B0503020203020204" pitchFamily="34" charset="-52"/>
              </a:rPr>
              <a:t>racire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249598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Sistemele</a:t>
            </a:r>
            <a:r>
              <a:rPr lang="en-US" sz="2000" dirty="0"/>
              <a:t> de </a:t>
            </a:r>
            <a:r>
              <a:rPr lang="en-US" sz="2000" dirty="0" err="1"/>
              <a:t>răcire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menține</a:t>
            </a:r>
            <a:r>
              <a:rPr lang="en-US" sz="2000" dirty="0"/>
              <a:t> </a:t>
            </a:r>
            <a:r>
              <a:rPr lang="en-US" sz="2000" dirty="0" err="1"/>
              <a:t>temperatura</a:t>
            </a:r>
            <a:r>
              <a:rPr lang="en-US" sz="2000" dirty="0"/>
              <a:t> </a:t>
            </a:r>
            <a:r>
              <a:rPr lang="en-US" sz="2000" dirty="0" err="1"/>
              <a:t>plăcii</a:t>
            </a:r>
            <a:r>
              <a:rPr lang="en-US" sz="2000" dirty="0"/>
              <a:t> video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</a:t>
            </a:r>
            <a:r>
              <a:rPr lang="en-US" sz="2000" dirty="0" err="1"/>
              <a:t>acceptabile</a:t>
            </a:r>
            <a:r>
              <a:rPr lang="en-US" sz="2000" dirty="0"/>
              <a:t>. </a:t>
            </a: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de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tipuri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: active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pasive</a:t>
            </a:r>
            <a:r>
              <a:rPr lang="en-US" sz="2000" dirty="0"/>
              <a:t>.</a:t>
            </a:r>
            <a:endParaRPr lang="ru-RU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96" y="4133271"/>
            <a:ext cx="4764994" cy="18767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3526" y="3526500"/>
            <a:ext cx="38164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Sistemul</a:t>
            </a:r>
            <a:r>
              <a:rPr lang="en-US" sz="2000" dirty="0"/>
              <a:t> de </a:t>
            </a:r>
            <a:r>
              <a:rPr lang="en-US" sz="2000" dirty="0" err="1"/>
              <a:t>răcire</a:t>
            </a:r>
            <a:r>
              <a:rPr lang="en-US" sz="2000" dirty="0"/>
              <a:t> </a:t>
            </a:r>
            <a:r>
              <a:rPr lang="en-US" sz="2000" dirty="0" err="1"/>
              <a:t>activ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completat</a:t>
            </a:r>
            <a:r>
              <a:rPr lang="en-US" sz="2000" dirty="0"/>
              <a:t> de un </a:t>
            </a:r>
            <a:r>
              <a:rPr lang="en-US" sz="2000" dirty="0" err="1"/>
              <a:t>răcitor</a:t>
            </a:r>
            <a:r>
              <a:rPr lang="en-US" sz="2000" dirty="0"/>
              <a:t>, </a:t>
            </a:r>
            <a:r>
              <a:rPr lang="en-US" sz="2000" dirty="0" err="1"/>
              <a:t>deși</a:t>
            </a:r>
            <a:r>
              <a:rPr lang="en-US" sz="2000" dirty="0"/>
              <a:t> </a:t>
            </a:r>
            <a:r>
              <a:rPr lang="en-US" sz="2000" dirty="0" err="1"/>
              <a:t>există</a:t>
            </a:r>
            <a:r>
              <a:rPr lang="en-US" sz="2000" dirty="0"/>
              <a:t> </a:t>
            </a:r>
            <a:r>
              <a:rPr lang="en-US" sz="2000" dirty="0" err="1"/>
              <a:t>carduri</a:t>
            </a:r>
            <a:r>
              <a:rPr lang="en-US" sz="2000" dirty="0"/>
              <a:t> cu </a:t>
            </a:r>
            <a:r>
              <a:rPr lang="en-US" sz="2000" dirty="0" err="1"/>
              <a:t>răcire</a:t>
            </a:r>
            <a:r>
              <a:rPr lang="en-US" sz="2000" dirty="0"/>
              <a:t> cu </a:t>
            </a:r>
            <a:r>
              <a:rPr lang="en-US" sz="2000" dirty="0" err="1"/>
              <a:t>apă</a:t>
            </a:r>
            <a:r>
              <a:rPr lang="en-US" sz="2000" dirty="0"/>
              <a:t>. </a:t>
            </a:r>
            <a:r>
              <a:rPr lang="en-US" sz="2000" dirty="0" err="1"/>
              <a:t>Răcitorul</a:t>
            </a:r>
            <a:r>
              <a:rPr lang="en-US" sz="2000" dirty="0"/>
              <a:t> </a:t>
            </a:r>
            <a:r>
              <a:rPr lang="en-US" sz="2000" dirty="0" err="1"/>
              <a:t>îmbunătățește</a:t>
            </a:r>
            <a:r>
              <a:rPr lang="en-US" sz="2000" dirty="0"/>
              <a:t> </a:t>
            </a:r>
            <a:r>
              <a:rPr lang="en-US" sz="2000" dirty="0" err="1"/>
              <a:t>răcirea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crește</a:t>
            </a:r>
            <a:r>
              <a:rPr lang="en-US" sz="2000" dirty="0"/>
              <a:t> </a:t>
            </a:r>
            <a:r>
              <a:rPr lang="en-US" sz="2000" dirty="0" err="1"/>
              <a:t>consumul</a:t>
            </a:r>
            <a:r>
              <a:rPr lang="en-US" sz="2000" dirty="0"/>
              <a:t> de </a:t>
            </a:r>
            <a:r>
              <a:rPr lang="en-US" sz="2000" dirty="0" err="1"/>
              <a:t>energie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zgomotul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96" y="2260544"/>
            <a:ext cx="4764994" cy="187272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23527" y="2229770"/>
            <a:ext cx="4032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Pasivele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un </a:t>
            </a:r>
            <a:r>
              <a:rPr lang="en-US" sz="2000" dirty="0" err="1"/>
              <a:t>simplu</a:t>
            </a:r>
            <a:r>
              <a:rPr lang="en-US" sz="2000" dirty="0"/>
              <a:t> radiator care </a:t>
            </a:r>
            <a:r>
              <a:rPr lang="en-US" sz="2000" dirty="0" err="1"/>
              <a:t>disipează</a:t>
            </a:r>
            <a:r>
              <a:rPr lang="en-US" sz="2000" dirty="0"/>
              <a:t> </a:t>
            </a:r>
            <a:r>
              <a:rPr lang="en-US" sz="2000" dirty="0" err="1"/>
              <a:t>căldura</a:t>
            </a:r>
            <a:r>
              <a:rPr lang="en-US" sz="2000" dirty="0"/>
              <a:t> </a:t>
            </a:r>
            <a:r>
              <a:rPr lang="en-US" sz="2000" dirty="0" err="1"/>
              <a:t>generată</a:t>
            </a:r>
            <a:r>
              <a:rPr lang="en-US" sz="2000" dirty="0"/>
              <a:t> de card.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97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PT Sans" panose="020B0503020203020204" pitchFamily="34" charset="-52"/>
              </a:rPr>
              <a:t>Dimensiunile</a:t>
            </a:r>
            <a:r>
              <a:rPr lang="en-US" sz="2800" b="1" dirty="0" smtClean="0">
                <a:latin typeface="PT Sans" panose="020B0503020203020204" pitchFamily="34" charset="-52"/>
              </a:rPr>
              <a:t> GPU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249598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șasiul</a:t>
            </a:r>
            <a:r>
              <a:rPr lang="en-US" sz="2000" dirty="0"/>
              <a:t> </a:t>
            </a:r>
            <a:r>
              <a:rPr lang="en-US" sz="2000" dirty="0" err="1"/>
              <a:t>utilizat</a:t>
            </a:r>
            <a:r>
              <a:rPr lang="en-US" sz="2000" dirty="0"/>
              <a:t>,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fizică</a:t>
            </a:r>
            <a:r>
              <a:rPr lang="en-US" sz="2000" dirty="0"/>
              <a:t> a </a:t>
            </a:r>
            <a:r>
              <a:rPr lang="en-US" sz="2000" dirty="0" err="1"/>
              <a:t>plăcii</a:t>
            </a:r>
            <a:r>
              <a:rPr lang="en-US" sz="2000" dirty="0"/>
              <a:t> </a:t>
            </a:r>
            <a:r>
              <a:rPr lang="en-US" sz="2000" dirty="0" err="1"/>
              <a:t>grafice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fi un factor </a:t>
            </a:r>
            <a:r>
              <a:rPr lang="en-US" sz="2000" dirty="0" err="1"/>
              <a:t>limitativ</a:t>
            </a:r>
            <a:r>
              <a:rPr lang="en-US" sz="2000" dirty="0"/>
              <a:t>. </a:t>
            </a:r>
            <a:r>
              <a:rPr lang="en-US" sz="2000" dirty="0" err="1"/>
              <a:t>Plăcile</a:t>
            </a:r>
            <a:r>
              <a:rPr lang="en-US" sz="2000" dirty="0"/>
              <a:t> </a:t>
            </a:r>
            <a:r>
              <a:rPr lang="en-US" sz="2000" dirty="0" err="1"/>
              <a:t>grafice</a:t>
            </a:r>
            <a:r>
              <a:rPr lang="en-US" sz="2000" dirty="0"/>
              <a:t> de </a:t>
            </a:r>
            <a:r>
              <a:rPr lang="en-US" sz="2000" dirty="0" err="1"/>
              <a:t>înaltă</a:t>
            </a:r>
            <a:r>
              <a:rPr lang="en-US" sz="2000" dirty="0"/>
              <a:t> </a:t>
            </a:r>
            <a:r>
              <a:rPr lang="en-US" sz="2000" dirty="0" err="1"/>
              <a:t>performanță</a:t>
            </a:r>
            <a:r>
              <a:rPr lang="en-US" sz="2000" dirty="0"/>
              <a:t> de </a:t>
            </a:r>
            <a:r>
              <a:rPr lang="en-US" sz="2000" dirty="0" err="1"/>
              <a:t>astăzi</a:t>
            </a:r>
            <a:r>
              <a:rPr lang="en-US" sz="2000" dirty="0"/>
              <a:t> pot fi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pur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simplu</a:t>
            </a:r>
            <a:r>
              <a:rPr lang="en-US" sz="2000" dirty="0"/>
              <a:t> pot </a:t>
            </a:r>
            <a:r>
              <a:rPr lang="en-US" sz="2000" dirty="0" err="1"/>
              <a:t>apăsa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hard disk-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carcase</a:t>
            </a:r>
            <a:r>
              <a:rPr lang="en-US" sz="2000" dirty="0"/>
              <a:t> </a:t>
            </a:r>
            <a:r>
              <a:rPr lang="en-US" sz="2000" dirty="0" err="1"/>
              <a:t>înghesuite</a:t>
            </a:r>
            <a:r>
              <a:rPr lang="en-US" sz="2000" dirty="0"/>
              <a:t>. </a:t>
            </a:r>
            <a:r>
              <a:rPr lang="en-US" sz="2000" dirty="0" err="1"/>
              <a:t>În</a:t>
            </a:r>
            <a:r>
              <a:rPr lang="en-US" sz="2000" dirty="0"/>
              <a:t> plus, </a:t>
            </a:r>
            <a:r>
              <a:rPr lang="en-US" sz="2000" dirty="0" err="1"/>
              <a:t>sistemele</a:t>
            </a:r>
            <a:r>
              <a:rPr lang="en-US" sz="2000" dirty="0"/>
              <a:t> de </a:t>
            </a:r>
            <a:r>
              <a:rPr lang="en-US" sz="2000" dirty="0" err="1"/>
              <a:t>răcire</a:t>
            </a:r>
            <a:r>
              <a:rPr lang="en-US" sz="2000" dirty="0"/>
              <a:t> a </a:t>
            </a:r>
            <a:r>
              <a:rPr lang="en-US" sz="2000" dirty="0" err="1"/>
              <a:t>plăcii</a:t>
            </a:r>
            <a:r>
              <a:rPr lang="en-US" sz="2000" dirty="0"/>
              <a:t> video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destul</a:t>
            </a:r>
            <a:r>
              <a:rPr lang="en-US" sz="2000" dirty="0"/>
              <a:t> de </a:t>
            </a:r>
            <a:r>
              <a:rPr lang="en-US" sz="2000" dirty="0" err="1"/>
              <a:t>voluminoase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pot </a:t>
            </a:r>
            <a:r>
              <a:rPr lang="en-US" sz="2000" dirty="0" err="1"/>
              <a:t>ocupa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chiar</a:t>
            </a:r>
            <a:r>
              <a:rPr lang="en-US" sz="2000" dirty="0"/>
              <a:t> </a:t>
            </a:r>
            <a:r>
              <a:rPr lang="en-US" sz="2000" dirty="0" err="1"/>
              <a:t>trei</a:t>
            </a:r>
            <a:r>
              <a:rPr lang="en-US" sz="2000" dirty="0"/>
              <a:t> </a:t>
            </a:r>
            <a:r>
              <a:rPr lang="en-US" sz="2000" dirty="0" err="1"/>
              <a:t>sloturi</a:t>
            </a:r>
            <a:r>
              <a:rPr lang="en-US" sz="2000" dirty="0"/>
              <a:t>.</a:t>
            </a:r>
            <a:endParaRPr lang="ru-RU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4" y="3496367"/>
            <a:ext cx="5652120" cy="246127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91505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44" y="463425"/>
            <a:ext cx="9127359" cy="645700"/>
          </a:xfrm>
          <a:noFill/>
        </p:spPr>
        <p:txBody>
          <a:bodyPr/>
          <a:lstStyle/>
          <a:p>
            <a:pPr algn="ctr"/>
            <a:r>
              <a:rPr lang="en-US" sz="5400" dirty="0" err="1" smtClean="0">
                <a:latin typeface="PT Sans" panose="020B0503020203020204"/>
              </a:rPr>
              <a:t>Placa</a:t>
            </a:r>
            <a:r>
              <a:rPr lang="en-US" sz="5400" dirty="0">
                <a:latin typeface="PT Sans" panose="020B0503020203020204"/>
              </a:rPr>
              <a:t> </a:t>
            </a:r>
            <a:r>
              <a:rPr lang="en-US" sz="5400" dirty="0" smtClean="0">
                <a:latin typeface="PT Sans" panose="020B0503020203020204"/>
              </a:rPr>
              <a:t>video</a:t>
            </a:r>
            <a:endParaRPr lang="ru-RU" sz="5400" dirty="0">
              <a:latin typeface="PT Sans" panose="020B050302020302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20312"/>
            <a:ext cx="6264696" cy="47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98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PT Sans" panose="020B0503020203020204" pitchFamily="34" charset="-52"/>
              </a:rPr>
              <a:t>Tipuri</a:t>
            </a:r>
            <a:r>
              <a:rPr lang="en-US" sz="2800" b="1" dirty="0" smtClean="0">
                <a:latin typeface="PT Sans" panose="020B0503020203020204" pitchFamily="34" charset="-52"/>
              </a:rPr>
              <a:t> de </a:t>
            </a:r>
            <a:r>
              <a:rPr lang="en-US" sz="2800" b="1" dirty="0" err="1" smtClean="0">
                <a:latin typeface="PT Sans" panose="020B0503020203020204" pitchFamily="34" charset="-52"/>
              </a:rPr>
              <a:t>placi</a:t>
            </a:r>
            <a:r>
              <a:rPr lang="en-US" sz="2800" b="1" dirty="0" smtClean="0">
                <a:latin typeface="PT Sans" panose="020B0503020203020204" pitchFamily="34" charset="-52"/>
              </a:rPr>
              <a:t>: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49358"/>
            <a:ext cx="3833267" cy="306381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49358"/>
            <a:ext cx="5128228" cy="313582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11" name="Прямоугольник 10"/>
          <p:cNvSpPr/>
          <p:nvPr/>
        </p:nvSpPr>
        <p:spPr>
          <a:xfrm>
            <a:off x="1229727" y="124959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Integrata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24128" y="1251672"/>
            <a:ext cx="1197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Discreta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6552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GPU </a:t>
            </a:r>
            <a:r>
              <a:rPr lang="en-US" sz="2800" b="1" dirty="0" err="1" smtClean="0">
                <a:latin typeface="PT Sans" panose="020B0503020203020204" pitchFamily="34" charset="-52"/>
              </a:rPr>
              <a:t>integrat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4455" y="1253656"/>
            <a:ext cx="4752528" cy="4411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O </a:t>
            </a:r>
            <a:r>
              <a:rPr lang="en-US" b="1" dirty="0" err="1"/>
              <a:t>placă</a:t>
            </a:r>
            <a:r>
              <a:rPr lang="en-US" b="1" dirty="0"/>
              <a:t> video </a:t>
            </a:r>
            <a:r>
              <a:rPr lang="en-US" b="1" dirty="0" err="1"/>
              <a:t>integrată</a:t>
            </a:r>
            <a:r>
              <a:rPr lang="en-US" b="1" dirty="0"/>
              <a:t> (</a:t>
            </a:r>
            <a:r>
              <a:rPr lang="en-US" b="1" dirty="0" err="1"/>
              <a:t>sau</a:t>
            </a:r>
            <a:r>
              <a:rPr lang="en-US" b="1" dirty="0"/>
              <a:t> o </a:t>
            </a:r>
            <a:r>
              <a:rPr lang="en-US" b="1" dirty="0" err="1"/>
              <a:t>placă</a:t>
            </a:r>
            <a:r>
              <a:rPr lang="en-US" b="1" dirty="0"/>
              <a:t> video </a:t>
            </a:r>
            <a:r>
              <a:rPr lang="en-US" b="1" dirty="0" err="1"/>
              <a:t>integrată</a:t>
            </a:r>
            <a:r>
              <a:rPr lang="en-US" b="1" dirty="0"/>
              <a:t>) </a:t>
            </a:r>
            <a:r>
              <a:rPr lang="en-US" b="1" dirty="0" err="1"/>
              <a:t>este</a:t>
            </a:r>
            <a:r>
              <a:rPr lang="en-US" b="1" dirty="0"/>
              <a:t> o parte </a:t>
            </a:r>
            <a:r>
              <a:rPr lang="en-US" b="1" dirty="0" err="1"/>
              <a:t>integrantă</a:t>
            </a:r>
            <a:r>
              <a:rPr lang="en-US" b="1" dirty="0"/>
              <a:t> a </a:t>
            </a:r>
            <a:r>
              <a:rPr lang="en-US" b="1" dirty="0" err="1"/>
              <a:t>plăcii</a:t>
            </a:r>
            <a:r>
              <a:rPr lang="en-US" b="1" dirty="0"/>
              <a:t> de </a:t>
            </a:r>
            <a:r>
              <a:rPr lang="en-US" b="1" dirty="0" err="1"/>
              <a:t>bază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a </a:t>
            </a:r>
            <a:r>
              <a:rPr lang="en-US" b="1" dirty="0" err="1"/>
              <a:t>unității</a:t>
            </a:r>
            <a:r>
              <a:rPr lang="en-US" b="1" dirty="0"/>
              <a:t> </a:t>
            </a:r>
            <a:r>
              <a:rPr lang="en-US" b="1" dirty="0" err="1"/>
              <a:t>centrale</a:t>
            </a:r>
            <a:r>
              <a:rPr lang="en-US" b="1" dirty="0"/>
              <a:t> de </a:t>
            </a:r>
            <a:r>
              <a:rPr lang="en-US" b="1" dirty="0" err="1"/>
              <a:t>procesare</a:t>
            </a:r>
            <a:r>
              <a:rPr lang="en-US" b="1" dirty="0"/>
              <a:t>, </a:t>
            </a:r>
            <a:r>
              <a:rPr lang="en-US" b="1" dirty="0" err="1"/>
              <a:t>adică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încorporată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ele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Având</a:t>
            </a:r>
            <a:r>
              <a:rPr lang="en-US" b="1" dirty="0"/>
              <a:t> video </a:t>
            </a:r>
            <a:r>
              <a:rPr lang="en-US" b="1" dirty="0" err="1"/>
              <a:t>integrat</a:t>
            </a:r>
            <a:r>
              <a:rPr lang="en-US" b="1" dirty="0"/>
              <a:t> reduce </a:t>
            </a:r>
            <a:r>
              <a:rPr lang="en-US" b="1" dirty="0" err="1"/>
              <a:t>costul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consumul</a:t>
            </a:r>
            <a:r>
              <a:rPr lang="en-US" b="1" dirty="0"/>
              <a:t> de </a:t>
            </a:r>
            <a:r>
              <a:rPr lang="en-US" b="1" dirty="0" err="1"/>
              <a:t>energie</a:t>
            </a:r>
            <a:r>
              <a:rPr lang="en-US" b="1" dirty="0"/>
              <a:t> al </a:t>
            </a:r>
            <a:r>
              <a:rPr lang="en-US" b="1" dirty="0" err="1"/>
              <a:t>computerului</a:t>
            </a:r>
            <a:r>
              <a:rPr lang="en-US" b="1" dirty="0"/>
              <a:t>, </a:t>
            </a:r>
            <a:r>
              <a:rPr lang="en-US" b="1" dirty="0" err="1"/>
              <a:t>dar</a:t>
            </a:r>
            <a:r>
              <a:rPr lang="en-US" b="1" dirty="0"/>
              <a:t> au </a:t>
            </a:r>
            <a:r>
              <a:rPr lang="en-US" b="1" dirty="0" err="1"/>
              <a:t>performanțe</a:t>
            </a:r>
            <a:r>
              <a:rPr lang="en-US" b="1" dirty="0"/>
              <a:t> </a:t>
            </a:r>
            <a:r>
              <a:rPr lang="en-US" b="1" dirty="0" err="1"/>
              <a:t>limitate</a:t>
            </a:r>
            <a:r>
              <a:rPr lang="en-US" b="1" dirty="0"/>
              <a:t> (de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ori</a:t>
            </a:r>
            <a:r>
              <a:rPr lang="en-US" b="1" dirty="0"/>
              <a:t> nu au </a:t>
            </a:r>
            <a:r>
              <a:rPr lang="en-US" b="1" dirty="0" err="1"/>
              <a:t>propria</a:t>
            </a:r>
            <a:r>
              <a:rPr lang="en-US" b="1" dirty="0"/>
              <a:t> </a:t>
            </a:r>
            <a:r>
              <a:rPr lang="en-US" b="1" dirty="0" err="1"/>
              <a:t>memorie</a:t>
            </a:r>
            <a:r>
              <a:rPr lang="en-US" b="1" dirty="0"/>
              <a:t> video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folosesc</a:t>
            </a:r>
            <a:r>
              <a:rPr lang="en-US" b="1" dirty="0"/>
              <a:t> RAM-</a:t>
            </a:r>
            <a:r>
              <a:rPr lang="en-US" b="1" dirty="0" err="1"/>
              <a:t>ul</a:t>
            </a:r>
            <a:r>
              <a:rPr lang="en-US" b="1" dirty="0"/>
              <a:t> </a:t>
            </a:r>
            <a:r>
              <a:rPr lang="en-US" b="1" dirty="0" err="1"/>
              <a:t>computerului</a:t>
            </a:r>
            <a:r>
              <a:rPr lang="en-US" b="1" dirty="0"/>
              <a:t>).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83" y="2055324"/>
            <a:ext cx="3815497" cy="2808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21425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GPU </a:t>
            </a:r>
            <a:r>
              <a:rPr lang="en-US" sz="2800" b="1" dirty="0" err="1" smtClean="0">
                <a:latin typeface="PT Sans" panose="020B0503020203020204" pitchFamily="34" charset="-52"/>
              </a:rPr>
              <a:t>discret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22" y="1907251"/>
            <a:ext cx="3488858" cy="33123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324454" y="1249599"/>
            <a:ext cx="4967626" cy="4627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O </a:t>
            </a:r>
            <a:r>
              <a:rPr lang="en-US" b="1" dirty="0" err="1"/>
              <a:t>placă</a:t>
            </a:r>
            <a:r>
              <a:rPr lang="en-US" b="1" dirty="0"/>
              <a:t> </a:t>
            </a:r>
            <a:r>
              <a:rPr lang="en-US" b="1" dirty="0" err="1"/>
              <a:t>grafică</a:t>
            </a:r>
            <a:r>
              <a:rPr lang="en-US" b="1" dirty="0"/>
              <a:t> </a:t>
            </a:r>
            <a:r>
              <a:rPr lang="en-US" b="1" dirty="0" err="1"/>
              <a:t>discretă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o </a:t>
            </a:r>
            <a:r>
              <a:rPr lang="en-US" b="1" dirty="0" err="1"/>
              <a:t>placă</a:t>
            </a:r>
            <a:r>
              <a:rPr lang="en-US" b="1" dirty="0"/>
              <a:t> de </a:t>
            </a:r>
            <a:r>
              <a:rPr lang="en-US" b="1" dirty="0" err="1"/>
              <a:t>expansiune</a:t>
            </a:r>
            <a:r>
              <a:rPr lang="en-US" b="1" dirty="0"/>
              <a:t> </a:t>
            </a:r>
            <a:r>
              <a:rPr lang="en-US" b="1" dirty="0" err="1"/>
              <a:t>separată</a:t>
            </a:r>
            <a:r>
              <a:rPr lang="en-US" b="1" dirty="0"/>
              <a:t> </a:t>
            </a:r>
            <a:r>
              <a:rPr lang="en-US" b="1" dirty="0" err="1"/>
              <a:t>instalată</a:t>
            </a:r>
            <a:r>
              <a:rPr lang="en-US" b="1" dirty="0"/>
              <a:t> </a:t>
            </a:r>
            <a:r>
              <a:rPr lang="en-US" b="1" dirty="0" err="1"/>
              <a:t>într</a:t>
            </a:r>
            <a:r>
              <a:rPr lang="en-US" b="1" dirty="0"/>
              <a:t>-un slot special de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placa</a:t>
            </a:r>
            <a:r>
              <a:rPr lang="en-US" b="1" dirty="0"/>
              <a:t> de </a:t>
            </a:r>
            <a:r>
              <a:rPr lang="en-US" b="1" dirty="0" err="1"/>
              <a:t>bază</a:t>
            </a:r>
            <a:r>
              <a:rPr lang="en-US" b="1" dirty="0"/>
              <a:t>. Are tot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ai</a:t>
            </a:r>
            <a:r>
              <a:rPr lang="en-US" b="1" dirty="0"/>
              <a:t> </a:t>
            </a:r>
            <a:r>
              <a:rPr lang="en-US" b="1" dirty="0" err="1"/>
              <a:t>nevoie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finaliza</a:t>
            </a:r>
            <a:r>
              <a:rPr lang="en-US" b="1" dirty="0"/>
              <a:t> </a:t>
            </a:r>
            <a:r>
              <a:rPr lang="en-US" b="1" dirty="0" err="1"/>
              <a:t>lucrarea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Datorită</a:t>
            </a:r>
            <a:r>
              <a:rPr lang="en-US" b="1" dirty="0"/>
              <a:t> </a:t>
            </a:r>
            <a:r>
              <a:rPr lang="en-US" b="1" dirty="0" err="1"/>
              <a:t>acestui</a:t>
            </a:r>
            <a:r>
              <a:rPr lang="en-US" b="1" dirty="0"/>
              <a:t> </a:t>
            </a:r>
            <a:r>
              <a:rPr lang="en-US" b="1" dirty="0" err="1"/>
              <a:t>fapt</a:t>
            </a:r>
            <a:r>
              <a:rPr lang="en-US" b="1" dirty="0"/>
              <a:t>, </a:t>
            </a:r>
            <a:r>
              <a:rPr lang="en-US" b="1" dirty="0" err="1"/>
              <a:t>poate</a:t>
            </a:r>
            <a:r>
              <a:rPr lang="en-US" b="1" dirty="0"/>
              <a:t> </a:t>
            </a:r>
            <a:r>
              <a:rPr lang="en-US" b="1" dirty="0" err="1"/>
              <a:t>avea</a:t>
            </a:r>
            <a:r>
              <a:rPr lang="en-US" b="1" dirty="0"/>
              <a:t> </a:t>
            </a:r>
            <a:r>
              <a:rPr lang="en-US" b="1" dirty="0" err="1"/>
              <a:t>performanțe</a:t>
            </a:r>
            <a:r>
              <a:rPr lang="en-US" b="1" dirty="0"/>
              <a:t> </a:t>
            </a:r>
            <a:r>
              <a:rPr lang="en-US" b="1" dirty="0" err="1"/>
              <a:t>ridicate</a:t>
            </a:r>
            <a:r>
              <a:rPr lang="en-US" b="1" dirty="0"/>
              <a:t>, </a:t>
            </a:r>
            <a:r>
              <a:rPr lang="en-US" b="1" dirty="0" err="1" smtClean="0"/>
              <a:t>permitandui</a:t>
            </a:r>
            <a:r>
              <a:rPr lang="en-US" b="1" dirty="0" smtClean="0"/>
              <a:t> </a:t>
            </a:r>
            <a:r>
              <a:rPr lang="en-US" b="1" dirty="0" err="1"/>
              <a:t>să</a:t>
            </a:r>
            <a:r>
              <a:rPr lang="en-US" b="1" dirty="0"/>
              <a:t> fie </a:t>
            </a:r>
            <a:r>
              <a:rPr lang="en-US" b="1" dirty="0" err="1"/>
              <a:t>folosit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aplicații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jocuri</a:t>
            </a:r>
            <a:r>
              <a:rPr lang="en-US" b="1" dirty="0"/>
              <a:t> </a:t>
            </a:r>
            <a:r>
              <a:rPr lang="en-US" b="1" dirty="0" err="1"/>
              <a:t>grafice</a:t>
            </a:r>
            <a:r>
              <a:rPr lang="en-US" b="1" dirty="0"/>
              <a:t> „</a:t>
            </a:r>
            <a:r>
              <a:rPr lang="en-US" b="1" dirty="0" err="1"/>
              <a:t>grele</a:t>
            </a:r>
            <a:r>
              <a:rPr lang="en-US" b="1" dirty="0"/>
              <a:t>”.</a:t>
            </a:r>
          </a:p>
          <a:p>
            <a:pPr marL="0" indent="0">
              <a:buNone/>
            </a:pPr>
            <a:r>
              <a:rPr lang="en-US" b="1" dirty="0" err="1"/>
              <a:t>Principalele</a:t>
            </a:r>
            <a:r>
              <a:rPr lang="en-US" b="1" dirty="0"/>
              <a:t> </a:t>
            </a:r>
            <a:r>
              <a:rPr lang="en-US" b="1" dirty="0" err="1"/>
              <a:t>dezavantaje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costul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consumul</a:t>
            </a:r>
            <a:r>
              <a:rPr lang="en-US" b="1" dirty="0"/>
              <a:t> de </a:t>
            </a:r>
            <a:r>
              <a:rPr lang="en-US" b="1" dirty="0" err="1"/>
              <a:t>energie</a:t>
            </a:r>
            <a:r>
              <a:rPr lang="en-US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627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29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-52"/>
              </a:rPr>
              <a:t>BRAND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17414"/>
            <a:ext cx="4608512" cy="317065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00067"/>
            <a:ext cx="5792743" cy="318799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9" name="Прямоугольник 8"/>
          <p:cNvSpPr/>
          <p:nvPr/>
        </p:nvSpPr>
        <p:spPr>
          <a:xfrm>
            <a:off x="1756070" y="1249599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AMD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12160" y="1249599"/>
            <a:ext cx="1048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NVIDIA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19524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PT Sans" panose="020B0503020203020204" pitchFamily="34" charset="-52"/>
              </a:rPr>
              <a:t>Principalele</a:t>
            </a:r>
            <a:r>
              <a:rPr lang="en-US" sz="2800" b="1" dirty="0" smtClean="0">
                <a:latin typeface="PT Sans" panose="020B0503020203020204" pitchFamily="34" charset="-52"/>
              </a:rPr>
              <a:t> </a:t>
            </a:r>
            <a:r>
              <a:rPr lang="en-US" sz="2800" b="1" dirty="0" err="1" smtClean="0">
                <a:latin typeface="PT Sans" panose="020B0503020203020204" pitchFamily="34" charset="-52"/>
              </a:rPr>
              <a:t>caracteristici</a:t>
            </a:r>
            <a:r>
              <a:rPr lang="en-US" sz="2800" b="1" dirty="0" smtClean="0">
                <a:latin typeface="PT Sans" panose="020B0503020203020204" pitchFamily="34" charset="-52"/>
              </a:rPr>
              <a:t>: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3528" y="1249599"/>
            <a:ext cx="8424936" cy="4627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Interfață</a:t>
            </a:r>
            <a:r>
              <a:rPr lang="en-US" b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viteza</a:t>
            </a:r>
            <a:r>
              <a:rPr lang="en-US" b="1" dirty="0"/>
              <a:t> </a:t>
            </a:r>
            <a:r>
              <a:rPr lang="en-US" b="1" dirty="0" smtClean="0"/>
              <a:t>de </a:t>
            </a:r>
            <a:r>
              <a:rPr lang="en-US" b="1" dirty="0"/>
              <a:t>GPU;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Frecvența</a:t>
            </a:r>
            <a:r>
              <a:rPr lang="en-US" b="1" dirty="0"/>
              <a:t> </a:t>
            </a:r>
            <a:r>
              <a:rPr lang="en-US" b="1" dirty="0" err="1"/>
              <a:t>memoriei</a:t>
            </a:r>
            <a:r>
              <a:rPr lang="en-US" b="1" dirty="0"/>
              <a:t> video;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Cantitatea</a:t>
            </a:r>
            <a:r>
              <a:rPr lang="en-US" b="1" dirty="0"/>
              <a:t> de </a:t>
            </a:r>
            <a:r>
              <a:rPr lang="en-US" b="1" dirty="0" err="1"/>
              <a:t>memorie</a:t>
            </a:r>
            <a:r>
              <a:rPr lang="en-US" b="1" dirty="0"/>
              <a:t> video;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Tipul</a:t>
            </a:r>
            <a:r>
              <a:rPr lang="en-US" b="1" dirty="0"/>
              <a:t> </a:t>
            </a:r>
            <a:r>
              <a:rPr lang="en-US" b="1" dirty="0" err="1"/>
              <a:t>memoriei</a:t>
            </a:r>
            <a:r>
              <a:rPr lang="en-US" b="1" dirty="0"/>
              <a:t> video;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Lățimea</a:t>
            </a:r>
            <a:r>
              <a:rPr lang="en-US" b="1" dirty="0"/>
              <a:t> (</a:t>
            </a:r>
            <a:r>
              <a:rPr lang="en-US" b="1" dirty="0" err="1"/>
              <a:t>adâncimea</a:t>
            </a:r>
            <a:r>
              <a:rPr lang="en-US" b="1" dirty="0"/>
              <a:t> de </a:t>
            </a:r>
            <a:r>
              <a:rPr lang="en-US" b="1" dirty="0" err="1"/>
              <a:t>biți</a:t>
            </a:r>
            <a:r>
              <a:rPr lang="en-US" b="1" dirty="0"/>
              <a:t>) a </a:t>
            </a:r>
            <a:r>
              <a:rPr lang="en-US" b="1" dirty="0" err="1"/>
              <a:t>magistralei</a:t>
            </a:r>
            <a:r>
              <a:rPr lang="en-US" b="1" dirty="0"/>
              <a:t> de </a:t>
            </a:r>
            <a:r>
              <a:rPr lang="en-US" b="1" dirty="0" err="1"/>
              <a:t>memorie</a:t>
            </a:r>
            <a:r>
              <a:rPr lang="en-US" b="1" dirty="0"/>
              <a:t> video;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Suport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tehnologia</a:t>
            </a:r>
            <a:r>
              <a:rPr lang="en-US" b="1" dirty="0"/>
              <a:t> SLI / </a:t>
            </a:r>
            <a:r>
              <a:rPr lang="en-US" b="1" dirty="0" err="1"/>
              <a:t>CrossFire</a:t>
            </a:r>
            <a:r>
              <a:rPr lang="en-US" b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conectori</a:t>
            </a:r>
            <a:r>
              <a:rPr lang="en-US" b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Sistem</a:t>
            </a:r>
            <a:r>
              <a:rPr lang="en-US" b="1" dirty="0"/>
              <a:t> de </a:t>
            </a:r>
            <a:r>
              <a:rPr lang="en-US" b="1" dirty="0" err="1"/>
              <a:t>răcire</a:t>
            </a:r>
            <a:r>
              <a:rPr lang="en-US" b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Dimensiunile</a:t>
            </a:r>
            <a:r>
              <a:rPr lang="en-US" b="1" dirty="0"/>
              <a:t> </a:t>
            </a:r>
            <a:r>
              <a:rPr lang="en-US" b="1" dirty="0" err="1"/>
              <a:t>plăcii</a:t>
            </a:r>
            <a:r>
              <a:rPr lang="en-US" b="1" dirty="0"/>
              <a:t> video.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059820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PT Sans" panose="020B0503020203020204" pitchFamily="34" charset="-52"/>
              </a:rPr>
              <a:t>Interfata</a:t>
            </a:r>
            <a:r>
              <a:rPr lang="en-US" sz="2800" b="1" dirty="0" smtClean="0">
                <a:latin typeface="PT Sans" panose="020B0503020203020204" pitchFamily="34" charset="-52"/>
              </a:rPr>
              <a:t>: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249599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Interfață</a:t>
            </a:r>
            <a:r>
              <a:rPr lang="en-US" sz="2000" b="1" dirty="0"/>
              <a:t> - </a:t>
            </a:r>
            <a:r>
              <a:rPr lang="en-US" sz="2000" b="1" dirty="0" err="1"/>
              <a:t>servește</a:t>
            </a:r>
            <a:r>
              <a:rPr lang="en-US" sz="2000" b="1" dirty="0"/>
              <a:t> la </a:t>
            </a:r>
            <a:r>
              <a:rPr lang="en-US" sz="2000" b="1" dirty="0" err="1"/>
              <a:t>transferul</a:t>
            </a:r>
            <a:r>
              <a:rPr lang="en-US" sz="2000" b="1" dirty="0"/>
              <a:t> de date </a:t>
            </a:r>
            <a:r>
              <a:rPr lang="en-US" sz="2000" b="1" dirty="0" err="1"/>
              <a:t>între</a:t>
            </a:r>
            <a:r>
              <a:rPr lang="en-US" sz="2000" b="1" dirty="0"/>
              <a:t> </a:t>
            </a:r>
            <a:r>
              <a:rPr lang="en-US" sz="2000" b="1" dirty="0" err="1"/>
              <a:t>acceleratorul</a:t>
            </a:r>
            <a:r>
              <a:rPr lang="en-US" sz="2000" b="1" dirty="0"/>
              <a:t> 3D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procesorul</a:t>
            </a:r>
            <a:r>
              <a:rPr lang="en-US" sz="2000" b="1" dirty="0"/>
              <a:t> central.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prezent</a:t>
            </a:r>
            <a:r>
              <a:rPr lang="en-US" sz="2000" b="1" dirty="0"/>
              <a:t>, </a:t>
            </a:r>
            <a:r>
              <a:rPr lang="en-US" sz="2000" b="1" dirty="0" err="1"/>
              <a:t>magistrala</a:t>
            </a:r>
            <a:r>
              <a:rPr lang="en-US" sz="2000" b="1" dirty="0"/>
              <a:t> PCI Express (PCI-E) de </a:t>
            </a:r>
            <a:r>
              <a:rPr lang="en-US" sz="2000" b="1" dirty="0" err="1"/>
              <a:t>diferite</a:t>
            </a:r>
            <a:r>
              <a:rPr lang="en-US" sz="2000" b="1" dirty="0"/>
              <a:t> </a:t>
            </a:r>
            <a:r>
              <a:rPr lang="en-US" sz="2000" b="1" dirty="0" err="1"/>
              <a:t>versiuni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standardul</a:t>
            </a:r>
            <a:r>
              <a:rPr lang="en-US" sz="2000" b="1" dirty="0"/>
              <a:t>.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2384574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PCI-E 1.0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PCI-E 2.0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PCI-E 3.0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400237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Diferitele</a:t>
            </a:r>
            <a:r>
              <a:rPr lang="en-US" sz="2000" dirty="0"/>
              <a:t> </a:t>
            </a:r>
            <a:r>
              <a:rPr lang="en-US" sz="2000" dirty="0" err="1"/>
              <a:t>versiuni</a:t>
            </a:r>
            <a:r>
              <a:rPr lang="en-US" sz="2000" dirty="0"/>
              <a:t> ale </a:t>
            </a:r>
            <a:r>
              <a:rPr lang="en-US" sz="2000" dirty="0" err="1"/>
              <a:t>interfeței</a:t>
            </a:r>
            <a:r>
              <a:rPr lang="en-US" sz="2000" dirty="0"/>
              <a:t> PCI Express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compatibile</a:t>
            </a:r>
            <a:r>
              <a:rPr lang="en-US" sz="2000" dirty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versiune</a:t>
            </a:r>
            <a:r>
              <a:rPr lang="en-US" sz="2000" dirty="0"/>
              <a:t> </a:t>
            </a:r>
            <a:r>
              <a:rPr lang="en-US" sz="2000" dirty="0" err="1"/>
              <a:t>ulterioară</a:t>
            </a:r>
            <a:r>
              <a:rPr lang="en-US" sz="2000" dirty="0"/>
              <a:t> a </a:t>
            </a:r>
            <a:r>
              <a:rPr lang="en-US" sz="2000" dirty="0" err="1"/>
              <a:t>interfeței</a:t>
            </a:r>
            <a:r>
              <a:rPr lang="en-US" sz="2000" dirty="0"/>
              <a:t> are o </a:t>
            </a:r>
            <a:r>
              <a:rPr lang="en-US" sz="2000" dirty="0" err="1"/>
              <a:t>lățime</a:t>
            </a:r>
            <a:r>
              <a:rPr lang="en-US" sz="2000" dirty="0"/>
              <a:t> de </a:t>
            </a:r>
            <a:r>
              <a:rPr lang="en-US" sz="2000" dirty="0" err="1"/>
              <a:t>bandă</a:t>
            </a:r>
            <a:r>
              <a:rPr lang="en-US" sz="2000" dirty="0"/>
              <a:t> de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ori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mare.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adaptorul</a:t>
            </a:r>
            <a:r>
              <a:rPr lang="en-US" sz="2000" dirty="0"/>
              <a:t> video are o </a:t>
            </a:r>
            <a:r>
              <a:rPr lang="en-US" sz="2000" dirty="0" err="1"/>
              <a:t>interfață</a:t>
            </a:r>
            <a:r>
              <a:rPr lang="en-US" sz="2000" dirty="0"/>
              <a:t> PCI-E 2.0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instalat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-un slot PCI-E 1.0, </a:t>
            </a:r>
            <a:r>
              <a:rPr lang="en-US" sz="2000" dirty="0" err="1"/>
              <a:t>atunci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funcționa</a:t>
            </a:r>
            <a:r>
              <a:rPr lang="en-US" sz="2000" dirty="0"/>
              <a:t> ca PCI-E 1.0.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7203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547260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PT Sans" panose="020B0503020203020204" pitchFamily="34" charset="-52"/>
              </a:rPr>
              <a:t>Frecventa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T Sans" panose="020B0503020203020204" pitchFamily="34" charset="-52"/>
              </a:rPr>
              <a:t>Placa</a:t>
            </a:r>
            <a:r>
              <a:rPr lang="en-US" sz="2400" b="1" dirty="0" smtClean="0">
                <a:latin typeface="PT Sans" panose="020B0503020203020204" pitchFamily="34" charset="-52"/>
              </a:rPr>
              <a:t> video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49599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Frecvența</a:t>
            </a:r>
            <a:r>
              <a:rPr lang="en-US" sz="2000" b="1" dirty="0" smtClean="0"/>
              <a:t> </a:t>
            </a:r>
            <a:r>
              <a:rPr lang="en-US" sz="2000" b="1" dirty="0"/>
              <a:t>a </a:t>
            </a:r>
            <a:r>
              <a:rPr lang="en-US" sz="2000" b="1" dirty="0" err="1"/>
              <a:t>procesorului</a:t>
            </a:r>
            <a:r>
              <a:rPr lang="en-US" sz="2000" b="1" dirty="0"/>
              <a:t> video - </a:t>
            </a:r>
            <a:r>
              <a:rPr lang="en-US" sz="2000" b="1" dirty="0" err="1"/>
              <a:t>afectează</a:t>
            </a:r>
            <a:r>
              <a:rPr lang="en-US" sz="2000" b="1" dirty="0"/>
              <a:t> </a:t>
            </a:r>
            <a:r>
              <a:rPr lang="en-US" sz="2000" b="1" dirty="0" err="1"/>
              <a:t>foarte</a:t>
            </a:r>
            <a:r>
              <a:rPr lang="en-US" sz="2000" b="1" dirty="0"/>
              <a:t> </a:t>
            </a:r>
            <a:r>
              <a:rPr lang="en-US" sz="2000" b="1" dirty="0" err="1"/>
              <a:t>mult</a:t>
            </a:r>
            <a:r>
              <a:rPr lang="en-US" sz="2000" b="1" dirty="0"/>
              <a:t> </a:t>
            </a:r>
            <a:r>
              <a:rPr lang="en-US" sz="2000" b="1" dirty="0" err="1"/>
              <a:t>performanța</a:t>
            </a:r>
            <a:r>
              <a:rPr lang="en-US" sz="2000" b="1" dirty="0"/>
              <a:t> </a:t>
            </a:r>
            <a:r>
              <a:rPr lang="en-US" sz="2000" b="1" dirty="0" err="1"/>
              <a:t>adaptorului</a:t>
            </a:r>
            <a:r>
              <a:rPr lang="en-US" sz="2000" b="1" dirty="0"/>
              <a:t> video, cu </a:t>
            </a:r>
            <a:r>
              <a:rPr lang="en-US" sz="2000" b="1" dirty="0" err="1"/>
              <a:t>cât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mare, cu </a:t>
            </a:r>
            <a:r>
              <a:rPr lang="en-US" sz="2000" b="1" dirty="0" err="1"/>
              <a:t>atât</a:t>
            </a:r>
            <a:r>
              <a:rPr lang="en-US" sz="2000" b="1" dirty="0"/>
              <a:t> </a:t>
            </a:r>
            <a:r>
              <a:rPr lang="en-US" sz="2000" b="1" dirty="0" err="1"/>
              <a:t>funcționează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</a:t>
            </a:r>
            <a:r>
              <a:rPr lang="en-US" sz="2000" b="1" dirty="0" err="1"/>
              <a:t>repede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cu </a:t>
            </a:r>
            <a:r>
              <a:rPr lang="en-US" sz="2000" b="1" dirty="0" err="1"/>
              <a:t>atât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mare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disiparea</a:t>
            </a:r>
            <a:r>
              <a:rPr lang="en-US" sz="2000" b="1" dirty="0"/>
              <a:t> </a:t>
            </a:r>
            <a:r>
              <a:rPr lang="en-US" sz="2000" b="1" dirty="0" err="1"/>
              <a:t>căldurii</a:t>
            </a:r>
            <a:r>
              <a:rPr lang="en-US" sz="2000" b="1" dirty="0"/>
              <a:t>. </a:t>
            </a:r>
            <a:r>
              <a:rPr lang="en-US" sz="2000" b="1" dirty="0" err="1"/>
              <a:t>Frecvența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măsurată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megaherți</a:t>
            </a:r>
            <a:r>
              <a:rPr lang="en-US" sz="2000" b="1" dirty="0"/>
              <a:t>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386064" cy="2850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Прямоугольник 2"/>
          <p:cNvSpPr/>
          <p:nvPr/>
        </p:nvSpPr>
        <p:spPr>
          <a:xfrm>
            <a:off x="323528" y="2601243"/>
            <a:ext cx="40324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 </a:t>
            </a:r>
            <a:r>
              <a:rPr lang="en-US" sz="2000" dirty="0" err="1"/>
              <a:t>aceea</a:t>
            </a:r>
            <a:r>
              <a:rPr lang="en-US" sz="2000" dirty="0"/>
              <a:t>, </a:t>
            </a:r>
            <a:r>
              <a:rPr lang="en-US" sz="2000" dirty="0" err="1"/>
              <a:t>creșterea</a:t>
            </a:r>
            <a:r>
              <a:rPr lang="en-US" sz="2000" dirty="0"/>
              <a:t> </a:t>
            </a:r>
            <a:r>
              <a:rPr lang="en-US" sz="2000" dirty="0" err="1"/>
              <a:t>frecvenței</a:t>
            </a:r>
            <a:r>
              <a:rPr lang="en-US" sz="2000" dirty="0"/>
              <a:t> de </a:t>
            </a:r>
            <a:r>
              <a:rPr lang="en-US" sz="2000" dirty="0" err="1"/>
              <a:t>operare</a:t>
            </a:r>
            <a:r>
              <a:rPr lang="en-US" sz="2000" dirty="0"/>
              <a:t> a GPU-</a:t>
            </a:r>
            <a:r>
              <a:rPr lang="en-US" sz="2000" dirty="0" err="1"/>
              <a:t>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modalitățile</a:t>
            </a:r>
            <a:r>
              <a:rPr lang="en-US" sz="2000" dirty="0"/>
              <a:t> de </a:t>
            </a:r>
            <a:r>
              <a:rPr lang="en-US" sz="2000" dirty="0" err="1"/>
              <a:t>overclockare</a:t>
            </a:r>
            <a:r>
              <a:rPr lang="en-US" sz="2000" dirty="0"/>
              <a:t> a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plăci</a:t>
            </a:r>
            <a:r>
              <a:rPr lang="en-US" sz="2000" dirty="0"/>
              <a:t> video.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9778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1695</TotalTime>
  <Words>1178</Words>
  <Application>Microsoft Office PowerPoint</Application>
  <PresentationFormat>Экран (4:3)</PresentationFormat>
  <Paragraphs>119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PT Sans</vt:lpstr>
      <vt:lpstr>Wingdings</vt:lpstr>
      <vt:lpstr>Wingdings 3</vt:lpstr>
      <vt:lpstr>Ион</vt:lpstr>
      <vt:lpstr>Placa video (GPU)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Placa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Материнская плата</dc:title>
  <dc:creator>Вадим</dc:creator>
  <cp:lastModifiedBy>User</cp:lastModifiedBy>
  <cp:revision>207</cp:revision>
  <dcterms:created xsi:type="dcterms:W3CDTF">2015-11-11T17:31:48Z</dcterms:created>
  <dcterms:modified xsi:type="dcterms:W3CDTF">2022-03-28T05:53:31Z</dcterms:modified>
</cp:coreProperties>
</file>