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CDE43-8A74-496B-9946-1B9B40DADE25}" v="223" dt="2022-11-05T06:34:22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97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02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85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20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24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48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32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4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7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9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4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3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2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9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20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3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is.md/ro/content/semn%C4%83tura-electronic%C4%83-intrebar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gis.md/cautare/getResults?doc_id=112497&amp;lang=r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gis.md/cautare/getResults?doc_id=112497&amp;lang=r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gis.md/cautare/getResults?doc_id=112497&amp;lang=r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gis.md/cautare/getResults?doc_id=112497&amp;lang=r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gis.md/cautare/getResults?doc_id=112497&amp;lang=r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gis.md/cautare/getResults?doc_id=112497&amp;lang=r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3926" y="1000067"/>
            <a:ext cx="9144000" cy="2387600"/>
          </a:xfrm>
        </p:spPr>
        <p:txBody>
          <a:bodyPr/>
          <a:lstStyle/>
          <a:p>
            <a:r>
              <a:rPr lang="ru-RU" dirty="0" err="1">
                <a:cs typeface="Calibri Light"/>
              </a:rPr>
              <a:t>Semnătură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electronică</a:t>
            </a:r>
            <a:endParaRPr lang="ru-RU" dirty="0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6433667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latin typeface="Times New Roman"/>
                <a:cs typeface="Calibri"/>
              </a:rPr>
              <a:t>Elaborat:Vacarciuc</a:t>
            </a:r>
            <a:r>
              <a:rPr lang="ru-RU" dirty="0">
                <a:latin typeface="Times New Roman"/>
                <a:cs typeface="Calibri"/>
              </a:rPr>
              <a:t> </a:t>
            </a:r>
            <a:r>
              <a:rPr lang="ru-RU" dirty="0" err="1">
                <a:latin typeface="Times New Roman"/>
                <a:cs typeface="Calibri"/>
              </a:rPr>
              <a:t>Nicolai</a:t>
            </a:r>
            <a:endParaRPr lang="ru-RU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3EB21-5ABB-714A-36F7-43B9407C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390650"/>
            <a:ext cx="10018713" cy="1752599"/>
          </a:xfrm>
        </p:spPr>
        <p:txBody>
          <a:bodyPr/>
          <a:lstStyle/>
          <a:p>
            <a:pPr algn="l"/>
            <a:r>
              <a:rPr lang="ru-RU" dirty="0" err="1">
                <a:latin typeface="Times New Roman"/>
                <a:cs typeface="Times New Roman"/>
              </a:rPr>
              <a:t>Biografie</a:t>
            </a:r>
            <a:r>
              <a:rPr lang="ru-RU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0990A5-7799-91F7-F870-36FDD5948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/>
              </a:rPr>
              <a:t>*click*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758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AF85D-7CF7-5369-55D3-69215DF4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Times New Roman"/>
                <a:cs typeface="Times New Roman"/>
              </a:rPr>
              <a:t>Cuprins</a:t>
            </a:r>
            <a:r>
              <a:rPr lang="ru-RU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8BB80F-9BA0-5DDD-BD86-3D307F710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435" y="2285999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Times New Roman"/>
                <a:cs typeface="Times New Roman"/>
              </a:rPr>
              <a:t>1. </a:t>
            </a:r>
            <a:r>
              <a:rPr lang="ru-RU" dirty="0" err="1">
                <a:latin typeface="Times New Roman"/>
                <a:cs typeface="Times New Roman"/>
              </a:rPr>
              <a:t>Ce</a:t>
            </a:r>
            <a:r>
              <a:rPr lang="ru-RU" dirty="0">
                <a:latin typeface="Times New Roman"/>
                <a:cs typeface="Times New Roman"/>
              </a:rPr>
              <a:t> </a:t>
            </a:r>
            <a:r>
              <a:rPr lang="ru-RU" dirty="0" err="1">
                <a:latin typeface="Times New Roman"/>
                <a:cs typeface="Times New Roman"/>
              </a:rPr>
              <a:t>este</a:t>
            </a:r>
            <a:r>
              <a:rPr lang="ru-RU" dirty="0">
                <a:latin typeface="Times New Roman"/>
                <a:cs typeface="Times New Roman"/>
              </a:rPr>
              <a:t> o </a:t>
            </a:r>
            <a:r>
              <a:rPr lang="ru-RU" dirty="0" err="1">
                <a:latin typeface="Times New Roman"/>
                <a:cs typeface="Times New Roman"/>
              </a:rPr>
              <a:t>semnatura</a:t>
            </a:r>
            <a:r>
              <a:rPr lang="ru-RU" dirty="0">
                <a:latin typeface="Times New Roman"/>
                <a:cs typeface="Times New Roman"/>
              </a:rPr>
              <a:t> </a:t>
            </a:r>
            <a:r>
              <a:rPr lang="ru-RU" dirty="0" err="1">
                <a:latin typeface="Times New Roman"/>
                <a:cs typeface="Times New Roman"/>
              </a:rPr>
              <a:t>electronica</a:t>
            </a:r>
            <a:r>
              <a:rPr lang="ru-RU" dirty="0">
                <a:latin typeface="Times New Roman"/>
                <a:cs typeface="Times New Roman"/>
              </a:rPr>
              <a:t>?</a:t>
            </a:r>
          </a:p>
          <a:p>
            <a:pPr>
              <a:buClr>
                <a:srgbClr val="1287C3"/>
              </a:buClr>
            </a:pPr>
            <a:r>
              <a:rPr lang="ru-RU" dirty="0">
                <a:latin typeface="Times New Roman"/>
                <a:cs typeface="Times New Roman"/>
              </a:rPr>
              <a:t>2. </a:t>
            </a:r>
            <a:r>
              <a:rPr lang="ru-RU" dirty="0">
                <a:latin typeface="Times New Roman"/>
                <a:ea typeface="+mn-lt"/>
                <a:cs typeface="+mn-lt"/>
              </a:rPr>
              <a:t>Care </a:t>
            </a:r>
            <a:r>
              <a:rPr lang="ru-RU" dirty="0" err="1">
                <a:latin typeface="Times New Roman"/>
                <a:ea typeface="+mn-lt"/>
                <a:cs typeface="+mn-lt"/>
              </a:rPr>
              <a:t>tipuri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de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semnături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electronice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sunt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reglementate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de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legislația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națională</a:t>
            </a:r>
            <a:r>
              <a:rPr lang="ru-RU" dirty="0">
                <a:latin typeface="Times New Roman"/>
                <a:ea typeface="+mn-lt"/>
                <a:cs typeface="+mn-lt"/>
              </a:rPr>
              <a:t>?</a:t>
            </a:r>
          </a:p>
          <a:p>
            <a:pPr>
              <a:buClr>
                <a:srgbClr val="1287C3"/>
              </a:buClr>
            </a:pPr>
            <a:r>
              <a:rPr lang="ru-RU" dirty="0">
                <a:latin typeface="Times New Roman"/>
                <a:cs typeface="Times New Roman"/>
              </a:rPr>
              <a:t>3.</a:t>
            </a:r>
            <a:r>
              <a:rPr lang="ru-RU" dirty="0">
                <a:latin typeface="Times New Roman"/>
                <a:ea typeface="+mn-lt"/>
                <a:cs typeface="+mn-lt"/>
              </a:rPr>
              <a:t> </a:t>
            </a:r>
            <a:r>
              <a:rPr lang="ru-RU" dirty="0" err="1">
                <a:latin typeface="Times New Roman"/>
                <a:ea typeface="+mn-lt"/>
                <a:cs typeface="+mn-lt"/>
              </a:rPr>
              <a:t>Ce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este</a:t>
            </a:r>
            <a:r>
              <a:rPr lang="ru-RU" dirty="0">
                <a:latin typeface="Times New Roman"/>
                <a:ea typeface="+mn-lt"/>
                <a:cs typeface="+mn-lt"/>
              </a:rPr>
              <a:t> o </a:t>
            </a:r>
            <a:r>
              <a:rPr lang="ru-RU" dirty="0" err="1">
                <a:latin typeface="Times New Roman"/>
                <a:ea typeface="+mn-lt"/>
                <a:cs typeface="+mn-lt"/>
              </a:rPr>
              <a:t>semnătură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electronică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simplă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și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unde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poate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fi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utilizată</a:t>
            </a:r>
            <a:r>
              <a:rPr lang="ru-RU" dirty="0">
                <a:latin typeface="Times New Roman"/>
                <a:ea typeface="+mn-lt"/>
                <a:cs typeface="+mn-lt"/>
              </a:rPr>
              <a:t>?</a:t>
            </a:r>
          </a:p>
          <a:p>
            <a:pPr>
              <a:buClr>
                <a:srgbClr val="1287C3"/>
              </a:buClr>
            </a:pPr>
            <a:r>
              <a:rPr lang="ru-RU" dirty="0">
                <a:latin typeface="Times New Roman"/>
                <a:ea typeface="+mn-lt"/>
                <a:cs typeface="+mn-lt"/>
              </a:rPr>
              <a:t>4. Care </a:t>
            </a:r>
            <a:r>
              <a:rPr lang="ru-RU" dirty="0" err="1">
                <a:latin typeface="Times New Roman"/>
                <a:ea typeface="+mn-lt"/>
                <a:cs typeface="+mn-lt"/>
              </a:rPr>
              <a:t>sunt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cerințele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tehnice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pentru</a:t>
            </a:r>
            <a:r>
              <a:rPr lang="ru-RU" dirty="0">
                <a:latin typeface="Times New Roman"/>
                <a:ea typeface="+mn-lt"/>
                <a:cs typeface="+mn-lt"/>
              </a:rPr>
              <a:t> o </a:t>
            </a:r>
            <a:r>
              <a:rPr lang="ru-RU" dirty="0" err="1">
                <a:latin typeface="Times New Roman"/>
                <a:ea typeface="+mn-lt"/>
                <a:cs typeface="+mn-lt"/>
              </a:rPr>
              <a:t>semnătură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electronică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simplă</a:t>
            </a:r>
            <a:r>
              <a:rPr lang="ru-RU" dirty="0">
                <a:latin typeface="Times New Roman"/>
                <a:ea typeface="+mn-lt"/>
                <a:cs typeface="+mn-lt"/>
              </a:rPr>
              <a:t>?</a:t>
            </a:r>
          </a:p>
          <a:p>
            <a:pPr>
              <a:buClr>
                <a:srgbClr val="1287C3"/>
              </a:buClr>
            </a:pPr>
            <a:r>
              <a:rPr lang="ru-RU" dirty="0">
                <a:latin typeface="Times New Roman"/>
                <a:ea typeface="+mn-lt"/>
                <a:cs typeface="+mn-lt"/>
              </a:rPr>
              <a:t>5. </a:t>
            </a:r>
            <a:r>
              <a:rPr lang="ru-RU" err="1">
                <a:latin typeface="Times New Roman"/>
                <a:ea typeface="+mn-lt"/>
                <a:cs typeface="+mn-lt"/>
              </a:rPr>
              <a:t>Cine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err="1">
                <a:latin typeface="Times New Roman"/>
                <a:ea typeface="+mn-lt"/>
                <a:cs typeface="+mn-lt"/>
              </a:rPr>
              <a:t>poate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err="1">
                <a:latin typeface="Times New Roman"/>
                <a:ea typeface="+mn-lt"/>
                <a:cs typeface="+mn-lt"/>
              </a:rPr>
              <a:t>emite</a:t>
            </a:r>
            <a:r>
              <a:rPr lang="ru-RU" dirty="0">
                <a:latin typeface="Times New Roman"/>
                <a:ea typeface="+mn-lt"/>
                <a:cs typeface="+mn-lt"/>
              </a:rPr>
              <a:t> o </a:t>
            </a:r>
            <a:r>
              <a:rPr lang="ru-RU" err="1">
                <a:latin typeface="Times New Roman"/>
                <a:ea typeface="+mn-lt"/>
                <a:cs typeface="+mn-lt"/>
              </a:rPr>
              <a:t>semnătură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err="1">
                <a:latin typeface="Times New Roman"/>
                <a:ea typeface="+mn-lt"/>
                <a:cs typeface="+mn-lt"/>
              </a:rPr>
              <a:t>electronică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err="1">
                <a:latin typeface="Times New Roman"/>
                <a:ea typeface="+mn-lt"/>
                <a:cs typeface="+mn-lt"/>
              </a:rPr>
              <a:t>simplă</a:t>
            </a:r>
            <a:r>
              <a:rPr lang="ru-RU" dirty="0">
                <a:latin typeface="Times New Roman"/>
                <a:ea typeface="+mn-lt"/>
                <a:cs typeface="+mn-lt"/>
              </a:rPr>
              <a:t>?</a:t>
            </a:r>
          </a:p>
          <a:p>
            <a:pPr>
              <a:buClr>
                <a:srgbClr val="1287C3"/>
              </a:buClr>
            </a:pPr>
            <a:r>
              <a:rPr lang="ru-RU" dirty="0">
                <a:latin typeface="Times New Roman"/>
                <a:ea typeface="+mn-lt"/>
                <a:cs typeface="+mn-lt"/>
              </a:rPr>
              <a:t>6. </a:t>
            </a:r>
            <a:r>
              <a:rPr lang="ru-RU" err="1">
                <a:latin typeface="Times New Roman"/>
                <a:ea typeface="+mn-lt"/>
                <a:cs typeface="+mn-lt"/>
              </a:rPr>
              <a:t>Cum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err="1">
                <a:latin typeface="Times New Roman"/>
                <a:ea typeface="+mn-lt"/>
                <a:cs typeface="+mn-lt"/>
              </a:rPr>
              <a:t>se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err="1">
                <a:latin typeface="Times New Roman"/>
                <a:ea typeface="+mn-lt"/>
                <a:cs typeface="+mn-lt"/>
              </a:rPr>
              <a:t>verifică</a:t>
            </a:r>
            <a:r>
              <a:rPr lang="ru-RU" dirty="0">
                <a:latin typeface="Times New Roman"/>
                <a:ea typeface="+mn-lt"/>
                <a:cs typeface="+mn-lt"/>
              </a:rPr>
              <a:t> o </a:t>
            </a:r>
            <a:r>
              <a:rPr lang="ru-RU" err="1">
                <a:latin typeface="Times New Roman"/>
                <a:ea typeface="+mn-lt"/>
                <a:cs typeface="+mn-lt"/>
              </a:rPr>
              <a:t>semnătură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err="1">
                <a:latin typeface="Times New Roman"/>
                <a:ea typeface="+mn-lt"/>
                <a:cs typeface="+mn-lt"/>
              </a:rPr>
              <a:t>electronică</a:t>
            </a:r>
            <a:r>
              <a:rPr lang="ru-RU" dirty="0">
                <a:latin typeface="Times New Roman"/>
                <a:ea typeface="+mn-lt"/>
                <a:cs typeface="+mn-lt"/>
              </a:rPr>
              <a:t>?</a:t>
            </a:r>
          </a:p>
          <a:p>
            <a:pPr>
              <a:buClr>
                <a:srgbClr val="1287C3"/>
              </a:buClr>
            </a:pPr>
            <a:r>
              <a:rPr lang="ru-RU" dirty="0">
                <a:latin typeface="Times New Roman"/>
                <a:cs typeface="Times New Roman"/>
              </a:rPr>
              <a:t>7</a:t>
            </a:r>
            <a:r>
              <a:rPr lang="ru-RU" dirty="0">
                <a:latin typeface="Times New Roman"/>
                <a:ea typeface="+mn-lt"/>
                <a:cs typeface="+mn-lt"/>
              </a:rPr>
              <a:t>. Care </a:t>
            </a:r>
            <a:r>
              <a:rPr lang="ru-RU" err="1">
                <a:latin typeface="Times New Roman"/>
                <a:ea typeface="+mn-lt"/>
                <a:cs typeface="+mn-lt"/>
              </a:rPr>
              <a:t>sunt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err="1">
                <a:latin typeface="Times New Roman"/>
                <a:ea typeface="+mn-lt"/>
                <a:cs typeface="+mn-lt"/>
              </a:rPr>
              <a:t>cerințele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err="1">
                <a:latin typeface="Times New Roman"/>
                <a:ea typeface="+mn-lt"/>
                <a:cs typeface="+mn-lt"/>
              </a:rPr>
              <a:t>pentru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err="1">
                <a:latin typeface="Times New Roman"/>
                <a:ea typeface="+mn-lt"/>
                <a:cs typeface="+mn-lt"/>
              </a:rPr>
              <a:t>un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err="1">
                <a:latin typeface="Times New Roman"/>
                <a:ea typeface="+mn-lt"/>
                <a:cs typeface="+mn-lt"/>
              </a:rPr>
              <a:t>document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err="1">
                <a:latin typeface="Times New Roman"/>
                <a:ea typeface="+mn-lt"/>
                <a:cs typeface="+mn-lt"/>
              </a:rPr>
              <a:t>electronic</a:t>
            </a:r>
            <a:r>
              <a:rPr lang="ru-RU" dirty="0">
                <a:latin typeface="Times New Roman"/>
                <a:ea typeface="+mn-lt"/>
                <a:cs typeface="+mn-lt"/>
              </a:rPr>
              <a:t>?</a:t>
            </a:r>
            <a:endParaRPr lang="ru-RU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925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070CF-B1F9-430F-F1E6-409411B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algn="l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ru-RU" dirty="0">
                <a:latin typeface="Times New Roman"/>
                <a:ea typeface="+mj-lt"/>
                <a:cs typeface="+mj-lt"/>
              </a:rPr>
              <a:t>1. </a:t>
            </a:r>
            <a:r>
              <a:rPr lang="ru-RU" dirty="0" err="1">
                <a:latin typeface="Times New Roman"/>
                <a:ea typeface="+mj-lt"/>
                <a:cs typeface="+mj-lt"/>
              </a:rPr>
              <a:t>Ce</a:t>
            </a:r>
            <a:r>
              <a:rPr lang="ru-RU" dirty="0">
                <a:latin typeface="Times New Roman"/>
                <a:ea typeface="+mj-lt"/>
                <a:cs typeface="+mj-lt"/>
              </a:rPr>
              <a:t> </a:t>
            </a:r>
            <a:r>
              <a:rPr lang="ru-RU" dirty="0" err="1">
                <a:latin typeface="Times New Roman"/>
                <a:ea typeface="+mj-lt"/>
                <a:cs typeface="+mj-lt"/>
              </a:rPr>
              <a:t>este</a:t>
            </a:r>
            <a:r>
              <a:rPr lang="ru-RU" dirty="0">
                <a:latin typeface="Times New Roman"/>
                <a:ea typeface="+mj-lt"/>
                <a:cs typeface="+mj-lt"/>
              </a:rPr>
              <a:t> o </a:t>
            </a:r>
            <a:r>
              <a:rPr lang="ru-RU" dirty="0" err="1">
                <a:latin typeface="Times New Roman"/>
                <a:ea typeface="+mj-lt"/>
                <a:cs typeface="+mj-lt"/>
              </a:rPr>
              <a:t>semnatura</a:t>
            </a:r>
            <a:r>
              <a:rPr lang="ru-RU" dirty="0">
                <a:latin typeface="Times New Roman"/>
                <a:ea typeface="+mj-lt"/>
                <a:cs typeface="+mj-lt"/>
              </a:rPr>
              <a:t> </a:t>
            </a:r>
            <a:r>
              <a:rPr lang="ru-RU" dirty="0" err="1">
                <a:latin typeface="Times New Roman"/>
                <a:ea typeface="+mj-lt"/>
                <a:cs typeface="+mj-lt"/>
              </a:rPr>
              <a:t>electronica</a:t>
            </a:r>
            <a:r>
              <a:rPr lang="ru-RU" dirty="0">
                <a:latin typeface="Times New Roman"/>
                <a:ea typeface="+mj-lt"/>
                <a:cs typeface="+mj-lt"/>
              </a:rPr>
              <a:t>?</a:t>
            </a:r>
            <a:endParaRPr lang="en-US">
              <a:latin typeface="Times New Roman"/>
              <a:ea typeface="+mj-lt"/>
              <a:cs typeface="+mj-lt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8D19F2-33F5-1921-9B69-051723026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err="1">
                <a:latin typeface="Times New Roman"/>
                <a:ea typeface="+mn-lt"/>
                <a:cs typeface="+mn-lt"/>
              </a:rPr>
              <a:t>Conform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art</a:t>
            </a:r>
            <a:r>
              <a:rPr lang="ru-RU" b="1" dirty="0">
                <a:latin typeface="Times New Roman"/>
                <a:ea typeface="+mn-lt"/>
                <a:cs typeface="+mn-lt"/>
              </a:rPr>
              <a:t>. 2 </a:t>
            </a:r>
            <a:r>
              <a:rPr lang="ru-RU" b="1" err="1">
                <a:latin typeface="Times New Roman"/>
                <a:ea typeface="+mn-lt"/>
                <a:cs typeface="+mn-lt"/>
              </a:rPr>
              <a:t>al</a:t>
            </a:r>
            <a:r>
              <a:rPr lang="ru-RU" b="1" dirty="0">
                <a:latin typeface="Times New Roman"/>
                <a:ea typeface="+mn-lt"/>
                <a:cs typeface="+mn-lt"/>
              </a:rPr>
              <a:t> </a:t>
            </a:r>
            <a:r>
              <a:rPr lang="ru-RU" b="1" u="sng" dirty="0">
                <a:latin typeface="Times New Roman"/>
                <a:ea typeface="+mn-lt"/>
                <a:cs typeface="+mn-lt"/>
                <a:hlinkClick r:id="rId2"/>
              </a:rPr>
              <a:t>Legii nr. 91/2014 </a:t>
            </a:r>
            <a:r>
              <a:rPr lang="ru-RU" b="1" err="1">
                <a:latin typeface="Times New Roman"/>
                <a:ea typeface="+mn-lt"/>
                <a:cs typeface="+mn-lt"/>
              </a:rPr>
              <a:t>privind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semnătura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electronică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și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documentul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electronic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err="1">
                <a:latin typeface="Times New Roman"/>
                <a:ea typeface="+mn-lt"/>
                <a:cs typeface="+mn-lt"/>
              </a:rPr>
              <a:t>semnătura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electronică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reprezintă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date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în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formă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electronică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err="1">
                <a:latin typeface="Times New Roman"/>
                <a:ea typeface="+mn-lt"/>
                <a:cs typeface="+mn-lt"/>
              </a:rPr>
              <a:t>care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sunt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atașate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la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sau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logic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asociate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cu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alte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date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în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formă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electronică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și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care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sunt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utilizate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ca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metodă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de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autentificare</a:t>
            </a:r>
            <a:r>
              <a:rPr lang="ru-RU" b="1" dirty="0">
                <a:latin typeface="Times New Roman"/>
                <a:ea typeface="+mn-lt"/>
                <a:cs typeface="+mn-lt"/>
              </a:rPr>
              <a:t>.</a:t>
            </a:r>
            <a:endParaRPr lang="ru-RU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763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1012B4-01EA-8DA7-A92F-DAB40055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algn="l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ru-RU" dirty="0">
                <a:latin typeface="Times New Roman"/>
                <a:ea typeface="+mj-lt"/>
                <a:cs typeface="+mj-lt"/>
              </a:rPr>
              <a:t>2. </a:t>
            </a:r>
            <a:r>
              <a:rPr lang="ru-RU" dirty="0">
                <a:latin typeface="Times New Roman"/>
                <a:cs typeface="Times New Roman"/>
              </a:rPr>
              <a:t>Care </a:t>
            </a:r>
            <a:r>
              <a:rPr lang="ru-RU" err="1">
                <a:latin typeface="Times New Roman"/>
                <a:cs typeface="Times New Roman"/>
              </a:rPr>
              <a:t>tipuri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err="1">
                <a:latin typeface="Times New Roman"/>
                <a:cs typeface="Times New Roman"/>
              </a:rPr>
              <a:t>de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err="1">
                <a:latin typeface="Times New Roman"/>
                <a:cs typeface="Times New Roman"/>
              </a:rPr>
              <a:t>semnături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err="1">
                <a:latin typeface="Times New Roman"/>
                <a:cs typeface="Times New Roman"/>
              </a:rPr>
              <a:t>electronice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err="1">
                <a:latin typeface="Times New Roman"/>
                <a:cs typeface="Times New Roman"/>
              </a:rPr>
              <a:t>sunt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err="1">
                <a:latin typeface="Times New Roman"/>
                <a:cs typeface="Times New Roman"/>
              </a:rPr>
              <a:t>reglementate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err="1">
                <a:latin typeface="Times New Roman"/>
                <a:cs typeface="Times New Roman"/>
              </a:rPr>
              <a:t>de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err="1">
                <a:latin typeface="Times New Roman"/>
                <a:cs typeface="Times New Roman"/>
              </a:rPr>
              <a:t>legislația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err="1">
                <a:latin typeface="Times New Roman"/>
                <a:cs typeface="Times New Roman"/>
              </a:rPr>
              <a:t>națională</a:t>
            </a:r>
            <a:r>
              <a:rPr lang="ru-RU" dirty="0">
                <a:latin typeface="Times New Roman"/>
                <a:cs typeface="Times New Roman"/>
              </a:rPr>
              <a:t>?</a:t>
            </a:r>
            <a:endParaRPr lang="en-US">
              <a:latin typeface="Times New Roman"/>
              <a:ea typeface="+mj-lt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09A04E-41A4-71AA-92FD-7D54D17B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err="1">
                <a:latin typeface="Times New Roman"/>
                <a:ea typeface="+mn-lt"/>
                <a:cs typeface="+mn-lt"/>
              </a:rPr>
              <a:t>Conform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art</a:t>
            </a:r>
            <a:r>
              <a:rPr lang="ru-RU" b="1" dirty="0">
                <a:latin typeface="Times New Roman"/>
                <a:ea typeface="+mn-lt"/>
                <a:cs typeface="+mn-lt"/>
              </a:rPr>
              <a:t>. 4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alin</a:t>
            </a:r>
            <a:r>
              <a:rPr lang="ru-RU" b="1" dirty="0">
                <a:latin typeface="Times New Roman"/>
                <a:ea typeface="+mn-lt"/>
                <a:cs typeface="+mn-lt"/>
              </a:rPr>
              <a:t>. (1)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al</a:t>
            </a:r>
            <a:r>
              <a:rPr lang="ru-RU" b="1" dirty="0">
                <a:latin typeface="Times New Roman"/>
                <a:ea typeface="+mn-lt"/>
                <a:cs typeface="+mn-lt"/>
              </a:rPr>
              <a:t> </a:t>
            </a:r>
            <a:r>
              <a:rPr lang="ru-RU" b="1" u="sng" dirty="0">
                <a:latin typeface="Times New Roman"/>
                <a:ea typeface="+mn-lt"/>
                <a:cs typeface="+mn-lt"/>
                <a:hlinkClick r:id="rId2"/>
              </a:rPr>
              <a:t>Legii nr. 91/2014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tipurile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de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semnături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electronice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ale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căror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principii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și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mecanisme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de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utilizare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sunt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reglementate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de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prezenta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lege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sunt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următoarele</a:t>
            </a:r>
            <a:r>
              <a:rPr lang="ru-RU" b="1" dirty="0">
                <a:latin typeface="Times New Roman"/>
                <a:ea typeface="+mn-lt"/>
                <a:cs typeface="+mn-lt"/>
              </a:rPr>
              <a:t>:</a:t>
            </a:r>
            <a:endParaRPr lang="ru-RU">
              <a:latin typeface="Times New Roman"/>
              <a:cs typeface="Times New Roman"/>
            </a:endParaRPr>
          </a:p>
          <a:p>
            <a:pPr>
              <a:buClr>
                <a:srgbClr val="1287C3"/>
              </a:buClr>
            </a:pPr>
            <a:r>
              <a:rPr lang="ru-RU" b="1" dirty="0">
                <a:latin typeface="Times New Roman"/>
                <a:ea typeface="+mn-lt"/>
                <a:cs typeface="+mn-lt"/>
              </a:rPr>
              <a:t>a)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semnătura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electronică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simplă</a:t>
            </a:r>
            <a:r>
              <a:rPr lang="ru-RU" b="1" dirty="0">
                <a:latin typeface="Times New Roman"/>
                <a:ea typeface="+mn-lt"/>
                <a:cs typeface="+mn-lt"/>
              </a:rPr>
              <a:t>;</a:t>
            </a:r>
            <a:endParaRPr lang="ru-RU">
              <a:latin typeface="Times New Roman"/>
              <a:cs typeface="Times New Roman"/>
            </a:endParaRPr>
          </a:p>
          <a:p>
            <a:pPr>
              <a:buClr>
                <a:srgbClr val="1287C3"/>
              </a:buClr>
            </a:pPr>
            <a:r>
              <a:rPr lang="ru-RU" b="1" dirty="0">
                <a:latin typeface="Times New Roman"/>
                <a:ea typeface="+mn-lt"/>
                <a:cs typeface="+mn-lt"/>
              </a:rPr>
              <a:t>b)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semnătura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electronică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avansată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necalificată</a:t>
            </a:r>
            <a:r>
              <a:rPr lang="ru-RU" b="1" dirty="0">
                <a:latin typeface="Times New Roman"/>
                <a:ea typeface="+mn-lt"/>
                <a:cs typeface="+mn-lt"/>
              </a:rPr>
              <a:t>;</a:t>
            </a:r>
            <a:endParaRPr lang="ru-RU">
              <a:latin typeface="Times New Roman"/>
              <a:cs typeface="Times New Roman"/>
            </a:endParaRPr>
          </a:p>
          <a:p>
            <a:pPr>
              <a:buClr>
                <a:srgbClr val="1287C3"/>
              </a:buClr>
            </a:pPr>
            <a:r>
              <a:rPr lang="ru-RU" b="1" dirty="0">
                <a:latin typeface="Times New Roman"/>
                <a:ea typeface="+mn-lt"/>
                <a:cs typeface="+mn-lt"/>
              </a:rPr>
              <a:t>c)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semnătura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electronică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avansată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calificată</a:t>
            </a:r>
            <a:r>
              <a:rPr lang="ru-RU" b="1" dirty="0">
                <a:latin typeface="Times New Roman"/>
                <a:ea typeface="+mn-lt"/>
                <a:cs typeface="+mn-lt"/>
              </a:rPr>
              <a:t>.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Clr>
                <a:srgbClr val="1287C3"/>
              </a:buClr>
              <a:buNone/>
            </a:pPr>
            <a:br>
              <a:rPr lang="en-US" dirty="0"/>
            </a:b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444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3417C-E3CC-8D1F-3D21-99E4A0DE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algn="l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ru-RU" dirty="0">
                <a:latin typeface="Times New Roman"/>
                <a:ea typeface="+mj-lt"/>
                <a:cs typeface="+mj-lt"/>
              </a:rPr>
              <a:t>3.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dirty="0" err="1">
                <a:latin typeface="Times New Roman"/>
                <a:cs typeface="Times New Roman"/>
              </a:rPr>
              <a:t>Ce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dirty="0" err="1">
                <a:latin typeface="Times New Roman"/>
                <a:cs typeface="Times New Roman"/>
              </a:rPr>
              <a:t>este</a:t>
            </a:r>
            <a:r>
              <a:rPr lang="ru-RU" dirty="0">
                <a:latin typeface="Times New Roman"/>
                <a:cs typeface="Times New Roman"/>
              </a:rPr>
              <a:t> o </a:t>
            </a:r>
            <a:r>
              <a:rPr lang="ru-RU" dirty="0" err="1">
                <a:latin typeface="Times New Roman"/>
                <a:cs typeface="Times New Roman"/>
              </a:rPr>
              <a:t>semnătură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dirty="0" err="1">
                <a:latin typeface="Times New Roman"/>
                <a:cs typeface="Times New Roman"/>
              </a:rPr>
              <a:t>electronică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dirty="0" err="1">
                <a:latin typeface="Times New Roman"/>
                <a:cs typeface="Times New Roman"/>
              </a:rPr>
              <a:t>simplă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dirty="0" err="1">
                <a:latin typeface="Times New Roman"/>
                <a:cs typeface="Times New Roman"/>
              </a:rPr>
              <a:t>și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dirty="0" err="1">
                <a:latin typeface="Times New Roman"/>
                <a:cs typeface="Times New Roman"/>
              </a:rPr>
              <a:t>unde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dirty="0" err="1">
                <a:latin typeface="Times New Roman"/>
                <a:cs typeface="Times New Roman"/>
              </a:rPr>
              <a:t>poate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dirty="0" err="1">
                <a:latin typeface="Times New Roman"/>
                <a:cs typeface="Times New Roman"/>
              </a:rPr>
              <a:t>fi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dirty="0" err="1">
                <a:latin typeface="Times New Roman"/>
                <a:cs typeface="Times New Roman"/>
              </a:rPr>
              <a:t>utilizată</a:t>
            </a:r>
            <a:r>
              <a:rPr lang="ru-RU" dirty="0">
                <a:latin typeface="Times New Roman"/>
                <a:cs typeface="Times New Roman"/>
              </a:rPr>
              <a:t>?</a:t>
            </a:r>
            <a:endParaRPr lang="en-US">
              <a:latin typeface="Times New Roman"/>
              <a:ea typeface="+mj-lt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A0E789-64D1-0C8E-3727-01B70D661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err="1">
                <a:latin typeface="Times New Roman"/>
                <a:ea typeface="+mn-lt"/>
                <a:cs typeface="+mn-lt"/>
              </a:rPr>
              <a:t>Conform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art</a:t>
            </a:r>
            <a:r>
              <a:rPr lang="ru-RU" b="1" dirty="0">
                <a:latin typeface="Times New Roman"/>
                <a:ea typeface="+mn-lt"/>
                <a:cs typeface="+mn-lt"/>
              </a:rPr>
              <a:t>. 4 </a:t>
            </a:r>
            <a:r>
              <a:rPr lang="ru-RU" b="1" err="1">
                <a:latin typeface="Times New Roman"/>
                <a:ea typeface="+mn-lt"/>
                <a:cs typeface="+mn-lt"/>
              </a:rPr>
              <a:t>alin</a:t>
            </a:r>
            <a:r>
              <a:rPr lang="ru-RU" b="1" dirty="0">
                <a:latin typeface="Times New Roman"/>
                <a:ea typeface="+mn-lt"/>
                <a:cs typeface="+mn-lt"/>
              </a:rPr>
              <a:t>. (2) </a:t>
            </a:r>
            <a:r>
              <a:rPr lang="ru-RU" b="1" err="1">
                <a:latin typeface="Times New Roman"/>
                <a:ea typeface="+mn-lt"/>
                <a:cs typeface="+mn-lt"/>
              </a:rPr>
              <a:t>al</a:t>
            </a:r>
            <a:r>
              <a:rPr lang="ru-RU" b="1" dirty="0">
                <a:latin typeface="Times New Roman"/>
                <a:ea typeface="+mn-lt"/>
                <a:cs typeface="+mn-lt"/>
              </a:rPr>
              <a:t> </a:t>
            </a:r>
            <a:r>
              <a:rPr lang="ru-RU" b="1" u="sng" dirty="0">
                <a:latin typeface="Times New Roman"/>
                <a:ea typeface="+mn-lt"/>
                <a:cs typeface="+mn-lt"/>
                <a:hlinkClick r:id="rId2"/>
              </a:rPr>
              <a:t>Legii nr. 91/2014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err="1">
                <a:latin typeface="Times New Roman"/>
                <a:ea typeface="+mn-lt"/>
                <a:cs typeface="+mn-lt"/>
              </a:rPr>
              <a:t>semnătura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electronică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simplă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este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semnătura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electronică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utilizată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ca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metodă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de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autentificare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err="1">
                <a:latin typeface="Times New Roman"/>
                <a:ea typeface="+mn-lt"/>
                <a:cs typeface="+mn-lt"/>
              </a:rPr>
              <a:t>fără</a:t>
            </a:r>
            <a:r>
              <a:rPr lang="ru-RU" b="1" dirty="0">
                <a:latin typeface="Times New Roman"/>
                <a:ea typeface="+mn-lt"/>
                <a:cs typeface="+mn-lt"/>
              </a:rPr>
              <a:t> a </a:t>
            </a:r>
            <a:r>
              <a:rPr lang="ru-RU" b="1" err="1">
                <a:latin typeface="Times New Roman"/>
                <a:ea typeface="+mn-lt"/>
                <a:cs typeface="+mn-lt"/>
              </a:rPr>
              <a:t>face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trimitere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exclusiv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la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semnatar</a:t>
            </a:r>
            <a:r>
              <a:rPr lang="ru-RU" b="1" dirty="0">
                <a:latin typeface="Times New Roman"/>
                <a:ea typeface="+mn-lt"/>
                <a:cs typeface="+mn-lt"/>
              </a:rPr>
              <a:t>. </a:t>
            </a:r>
            <a:r>
              <a:rPr lang="ru-RU" b="1" err="1">
                <a:latin typeface="Times New Roman"/>
                <a:ea typeface="+mn-lt"/>
                <a:cs typeface="+mn-lt"/>
              </a:rPr>
              <a:t>Semnătura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electronica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simplă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poate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fi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utilizată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pentru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semnarea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documentelor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electronice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în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raporturile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juridice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dintre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persoanele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fizice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și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juridice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de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drept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privat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err="1">
                <a:latin typeface="Times New Roman"/>
                <a:ea typeface="+mn-lt"/>
                <a:cs typeface="+mn-lt"/>
              </a:rPr>
              <a:t>cu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excepțiile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stabilite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de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art</a:t>
            </a:r>
            <a:r>
              <a:rPr lang="ru-RU" b="1" dirty="0">
                <a:latin typeface="Times New Roman"/>
                <a:ea typeface="+mn-lt"/>
                <a:cs typeface="+mn-lt"/>
              </a:rPr>
              <a:t>. 11 </a:t>
            </a:r>
            <a:r>
              <a:rPr lang="ru-RU" b="1" err="1">
                <a:latin typeface="Times New Roman"/>
                <a:ea typeface="+mn-lt"/>
                <a:cs typeface="+mn-lt"/>
              </a:rPr>
              <a:t>al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legii</a:t>
            </a:r>
            <a:r>
              <a:rPr lang="ru-RU" b="1" dirty="0">
                <a:latin typeface="Times New Roman"/>
                <a:ea typeface="+mn-lt"/>
                <a:cs typeface="+mn-lt"/>
              </a:rPr>
              <a:t>.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549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E97F6-8E8F-9CEB-031D-A602A82E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809625"/>
            <a:ext cx="10018713" cy="1752599"/>
          </a:xfrm>
        </p:spPr>
        <p:txBody>
          <a:bodyPr>
            <a:normAutofit/>
          </a:bodyPr>
          <a:lstStyle/>
          <a:p>
            <a:pPr algn="l">
              <a:spcBef>
                <a:spcPct val="20000"/>
              </a:spcBef>
              <a:spcAft>
                <a:spcPts val="600"/>
              </a:spcAft>
            </a:pPr>
            <a:r>
              <a:rPr lang="ru-RU" dirty="0">
                <a:latin typeface="Times New Roman"/>
                <a:cs typeface="Times New Roman"/>
              </a:rPr>
              <a:t>4. Care </a:t>
            </a:r>
            <a:r>
              <a:rPr lang="ru-RU" dirty="0" err="1">
                <a:latin typeface="Times New Roman"/>
                <a:cs typeface="Times New Roman"/>
              </a:rPr>
              <a:t>sunt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dirty="0" err="1">
                <a:latin typeface="Times New Roman"/>
                <a:cs typeface="Times New Roman"/>
              </a:rPr>
              <a:t>cerințele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dirty="0" err="1">
                <a:latin typeface="Times New Roman"/>
                <a:cs typeface="Times New Roman"/>
              </a:rPr>
              <a:t>tehnice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dirty="0" err="1">
                <a:latin typeface="Times New Roman"/>
                <a:cs typeface="Times New Roman"/>
              </a:rPr>
              <a:t>pentru</a:t>
            </a:r>
            <a:r>
              <a:rPr lang="ru-RU" dirty="0">
                <a:latin typeface="Times New Roman"/>
                <a:cs typeface="Times New Roman"/>
              </a:rPr>
              <a:t> o </a:t>
            </a:r>
            <a:r>
              <a:rPr lang="ru-RU" dirty="0" err="1">
                <a:latin typeface="Times New Roman"/>
                <a:cs typeface="Times New Roman"/>
              </a:rPr>
              <a:t>semnătură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dirty="0" err="1">
                <a:latin typeface="Times New Roman"/>
                <a:cs typeface="Times New Roman"/>
              </a:rPr>
              <a:t>electronică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dirty="0" err="1">
                <a:latin typeface="Times New Roman"/>
                <a:cs typeface="Times New Roman"/>
              </a:rPr>
              <a:t>simplă</a:t>
            </a:r>
            <a:r>
              <a:rPr lang="ru-RU" dirty="0">
                <a:latin typeface="Times New Roman"/>
                <a:cs typeface="Times New Roman"/>
              </a:rPr>
              <a:t>?</a:t>
            </a:r>
            <a:endParaRPr lang="en-US">
              <a:latin typeface="Times New Roman"/>
              <a:ea typeface="+mj-lt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C9F300-6FC9-8CBC-E54D-CDCD709DC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 err="1">
                <a:latin typeface="Times New Roman"/>
                <a:ea typeface="+mn-lt"/>
                <a:cs typeface="+mn-lt"/>
              </a:rPr>
              <a:t>Conform</a:t>
            </a:r>
            <a:r>
              <a:rPr lang="ru-RU" b="1" dirty="0">
                <a:latin typeface="Times New Roman"/>
                <a:ea typeface="+mn-lt"/>
                <a:cs typeface="+mn-lt"/>
              </a:rPr>
              <a:t> art.8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alin</a:t>
            </a:r>
            <a:r>
              <a:rPr lang="ru-RU" b="1" dirty="0">
                <a:latin typeface="Times New Roman"/>
                <a:ea typeface="+mn-lt"/>
                <a:cs typeface="+mn-lt"/>
              </a:rPr>
              <a:t>. (2)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al</a:t>
            </a:r>
            <a:r>
              <a:rPr lang="ru-RU" b="1" dirty="0">
                <a:latin typeface="Times New Roman"/>
                <a:ea typeface="+mn-lt"/>
                <a:cs typeface="+mn-lt"/>
              </a:rPr>
              <a:t> </a:t>
            </a:r>
            <a:r>
              <a:rPr lang="ru-RU" b="1" u="sng" dirty="0">
                <a:latin typeface="Times New Roman"/>
                <a:ea typeface="+mn-lt"/>
                <a:cs typeface="+mn-lt"/>
                <a:hlinkClick r:id="rId2"/>
              </a:rPr>
              <a:t>Legii nr.91/2014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la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crearea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semnăturii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electronice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simple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părțile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bazează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prevederile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acordului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încheiat</a:t>
            </a:r>
            <a:r>
              <a:rPr lang="ru-RU" b="1" dirty="0">
                <a:latin typeface="Times New Roman"/>
                <a:ea typeface="+mn-lt"/>
                <a:cs typeface="+mn-lt"/>
              </a:rPr>
              <a:t>.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Totodată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conform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art</a:t>
            </a:r>
            <a:r>
              <a:rPr lang="ru-RU" b="1" dirty="0">
                <a:latin typeface="Times New Roman"/>
                <a:ea typeface="+mn-lt"/>
                <a:cs typeface="+mn-lt"/>
              </a:rPr>
              <a:t>. 9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alin</a:t>
            </a:r>
            <a:r>
              <a:rPr lang="ru-RU" b="1" dirty="0">
                <a:latin typeface="Times New Roman"/>
                <a:ea typeface="+mn-lt"/>
                <a:cs typeface="+mn-lt"/>
              </a:rPr>
              <a:t> (2)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al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legii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menționate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la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verificarea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semnăturii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electronice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simple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părțile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bazează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prevederile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acordului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încheiat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care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trebuie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prevadă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modalitatea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de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confirmare</a:t>
            </a:r>
            <a:r>
              <a:rPr lang="ru-RU" b="1" dirty="0">
                <a:latin typeface="Times New Roman"/>
                <a:ea typeface="+mn-lt"/>
                <a:cs typeface="+mn-lt"/>
              </a:rPr>
              <a:t> a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integrității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documentului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electronic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semnat</a:t>
            </a:r>
            <a:r>
              <a:rPr lang="ru-RU" b="1" dirty="0">
                <a:latin typeface="Times New Roman"/>
                <a:ea typeface="+mn-lt"/>
                <a:cs typeface="+mn-lt"/>
              </a:rPr>
              <a:t>.</a:t>
            </a:r>
            <a:endParaRPr lang="ru-RU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001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E6D43-6052-154F-5E1D-EF23E7FB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186" y="695325"/>
            <a:ext cx="10018713" cy="1752599"/>
          </a:xfrm>
        </p:spPr>
        <p:txBody>
          <a:bodyPr/>
          <a:lstStyle/>
          <a:p>
            <a:pPr algn="l">
              <a:spcBef>
                <a:spcPct val="20000"/>
              </a:spcBef>
              <a:spcAft>
                <a:spcPts val="600"/>
              </a:spcAft>
            </a:pPr>
            <a:r>
              <a:rPr lang="ru-RU" dirty="0">
                <a:latin typeface="Times New Roman"/>
                <a:cs typeface="Times New Roman"/>
              </a:rPr>
              <a:t>5. </a:t>
            </a:r>
            <a:r>
              <a:rPr lang="ru-RU" err="1">
                <a:latin typeface="Times New Roman"/>
                <a:cs typeface="Times New Roman"/>
              </a:rPr>
              <a:t>Cine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err="1">
                <a:latin typeface="Times New Roman"/>
                <a:cs typeface="Times New Roman"/>
              </a:rPr>
              <a:t>poate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err="1">
                <a:latin typeface="Times New Roman"/>
                <a:cs typeface="Times New Roman"/>
              </a:rPr>
              <a:t>emite</a:t>
            </a:r>
            <a:r>
              <a:rPr lang="ru-RU" dirty="0">
                <a:latin typeface="Times New Roman"/>
                <a:cs typeface="Times New Roman"/>
              </a:rPr>
              <a:t> o </a:t>
            </a:r>
            <a:r>
              <a:rPr lang="ru-RU" err="1">
                <a:latin typeface="Times New Roman"/>
                <a:cs typeface="Times New Roman"/>
              </a:rPr>
              <a:t>semnătură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err="1">
                <a:latin typeface="Times New Roman"/>
                <a:cs typeface="Times New Roman"/>
              </a:rPr>
              <a:t>electronică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err="1">
                <a:latin typeface="Times New Roman"/>
                <a:cs typeface="Times New Roman"/>
              </a:rPr>
              <a:t>simplă</a:t>
            </a:r>
            <a:r>
              <a:rPr lang="ru-RU" dirty="0">
                <a:latin typeface="Times New Roman"/>
                <a:cs typeface="Times New Roman"/>
              </a:rPr>
              <a:t>?</a:t>
            </a:r>
            <a:endParaRPr lang="en-US">
              <a:latin typeface="Times New Roman"/>
              <a:ea typeface="+mj-lt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249D41-BD63-C43E-E68B-E2D78AD1D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ru-RU" b="1" dirty="0" err="1">
                <a:latin typeface="Times New Roman"/>
                <a:ea typeface="+mn-lt"/>
                <a:cs typeface="+mn-lt"/>
              </a:rPr>
              <a:t>Semnătura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electronică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simplă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poate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fi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creată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de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orice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persoană</a:t>
            </a:r>
            <a:r>
              <a:rPr lang="ru-RU" b="1" dirty="0">
                <a:latin typeface="Times New Roman"/>
                <a:ea typeface="+mn-lt"/>
                <a:cs typeface="+mn-lt"/>
              </a:rPr>
              <a:t>. Art. 8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alin</a:t>
            </a:r>
            <a:r>
              <a:rPr lang="ru-RU" b="1" dirty="0">
                <a:latin typeface="Times New Roman"/>
                <a:ea typeface="+mn-lt"/>
                <a:cs typeface="+mn-lt"/>
              </a:rPr>
              <a:t>. (2)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al</a:t>
            </a:r>
            <a:r>
              <a:rPr lang="ru-RU" b="1" dirty="0">
                <a:latin typeface="Times New Roman"/>
                <a:ea typeface="+mn-lt"/>
                <a:cs typeface="+mn-lt"/>
              </a:rPr>
              <a:t> </a:t>
            </a:r>
            <a:r>
              <a:rPr lang="ru-RU" b="1" u="sng" dirty="0">
                <a:latin typeface="Times New Roman"/>
                <a:ea typeface="+mn-lt"/>
                <a:cs typeface="+mn-lt"/>
                <a:hlinkClick r:id="rId2"/>
              </a:rPr>
              <a:t>Legii 91/2014</a:t>
            </a:r>
            <a:r>
              <a:rPr lang="ru-RU" b="1" dirty="0">
                <a:latin typeface="Times New Roman"/>
                <a:ea typeface="+mn-lt"/>
                <a:cs typeface="+mn-lt"/>
              </a:rPr>
              <a:t> 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stabilește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că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la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crearea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semnăturii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electronice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simple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părțile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bazează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prevederile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acordului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încheiat</a:t>
            </a:r>
            <a:r>
              <a:rPr lang="ru-RU" b="1" dirty="0">
                <a:latin typeface="Times New Roman"/>
                <a:ea typeface="+mn-lt"/>
                <a:cs typeface="+mn-lt"/>
              </a:rPr>
              <a:t>.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Totodată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potrivit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art</a:t>
            </a:r>
            <a:r>
              <a:rPr lang="ru-RU" b="1" dirty="0">
                <a:latin typeface="Times New Roman"/>
                <a:ea typeface="+mn-lt"/>
                <a:cs typeface="+mn-lt"/>
              </a:rPr>
              <a:t>. 13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alin</a:t>
            </a:r>
            <a:r>
              <a:rPr lang="ru-RU" b="1" dirty="0">
                <a:latin typeface="Times New Roman"/>
                <a:ea typeface="+mn-lt"/>
                <a:cs typeface="+mn-lt"/>
              </a:rPr>
              <a:t>. (2)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din</a:t>
            </a:r>
            <a:r>
              <a:rPr lang="ru-RU" b="1" dirty="0">
                <a:latin typeface="Times New Roman"/>
                <a:ea typeface="+mn-lt"/>
                <a:cs typeface="+mn-lt"/>
              </a:rPr>
              <a:t> </a:t>
            </a:r>
            <a:r>
              <a:rPr lang="ru-RU" b="1" u="sng" dirty="0">
                <a:latin typeface="Times New Roman"/>
                <a:ea typeface="+mn-lt"/>
                <a:cs typeface="+mn-lt"/>
                <a:hlinkClick r:id="rId2"/>
              </a:rPr>
              <a:t>Legea nr. 91/2014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documentul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electronic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semnat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cu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semnătură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electronică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simplă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sau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cu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semnătură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electronică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avansată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necalificată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este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asimilat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după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efectele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sale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cu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documentul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analog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suport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de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hârtie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semnat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cu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semnătură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olografă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doar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în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cazurile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stabilite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expres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de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actele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normative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sau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de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acordul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părților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privind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aplicarea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semnăturilor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electronice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cu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respectarea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condițiilor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stipulate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la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art</a:t>
            </a:r>
            <a:r>
              <a:rPr lang="ru-RU" b="1" dirty="0">
                <a:latin typeface="Times New Roman"/>
                <a:ea typeface="+mn-lt"/>
                <a:cs typeface="+mn-lt"/>
              </a:rPr>
              <a:t>. 16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alin</a:t>
            </a:r>
            <a:r>
              <a:rPr lang="ru-RU" b="1" dirty="0">
                <a:latin typeface="Times New Roman"/>
                <a:ea typeface="+mn-lt"/>
                <a:cs typeface="+mn-lt"/>
              </a:rPr>
              <a:t>.(1)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din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Lege</a:t>
            </a:r>
            <a:r>
              <a:rPr lang="ru-RU" b="1" dirty="0">
                <a:latin typeface="Times New Roman"/>
                <a:ea typeface="+mn-lt"/>
                <a:cs typeface="+mn-lt"/>
              </a:rPr>
              <a:t>.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Prin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urmare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având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în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vedere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faptul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că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semnătura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electronică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simplă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nu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bazează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pe</a:t>
            </a:r>
            <a:r>
              <a:rPr lang="ru-RU" b="1" dirty="0">
                <a:latin typeface="Times New Roman"/>
                <a:ea typeface="+mn-lt"/>
                <a:cs typeface="+mn-lt"/>
              </a:rPr>
              <a:t> o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infrastructură</a:t>
            </a:r>
            <a:r>
              <a:rPr lang="ru-RU" b="1" dirty="0">
                <a:latin typeface="Times New Roman"/>
                <a:ea typeface="+mn-lt"/>
                <a:cs typeface="+mn-lt"/>
              </a:rPr>
              <a:t> a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cheilor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publice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nu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conține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în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sine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date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de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identificare</a:t>
            </a:r>
            <a:r>
              <a:rPr lang="ru-RU" b="1" dirty="0">
                <a:latin typeface="Times New Roman"/>
                <a:ea typeface="+mn-lt"/>
                <a:cs typeface="+mn-lt"/>
              </a:rPr>
              <a:t> a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semnatarului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putere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juridică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similară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semnăturii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olografe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aceasta</a:t>
            </a:r>
            <a:r>
              <a:rPr lang="ru-RU" b="1" dirty="0">
                <a:latin typeface="Times New Roman"/>
                <a:ea typeface="+mn-lt"/>
                <a:cs typeface="+mn-lt"/>
              </a:rPr>
              <a:t> o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va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obține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doar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în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cazul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existenței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între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părți</a:t>
            </a:r>
            <a:r>
              <a:rPr lang="ru-RU" b="1" dirty="0">
                <a:latin typeface="Times New Roman"/>
                <a:ea typeface="+mn-lt"/>
                <a:cs typeface="+mn-lt"/>
              </a:rPr>
              <a:t> a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unui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act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juridic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bilateral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care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va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reglementa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utilizarea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semnăturii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electronice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simple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forma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și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efectele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acesteia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care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va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constitui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și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baza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probantă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în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cazul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apariției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litigiilor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între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părți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privind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recunoașterea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semnăturii</a:t>
            </a:r>
            <a:r>
              <a:rPr lang="ru-RU" b="1" dirty="0">
                <a:latin typeface="Times New Roman"/>
                <a:ea typeface="+mn-lt"/>
                <a:cs typeface="+mn-lt"/>
              </a:rPr>
              <a:t>.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30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38AE9-B1BD-71D0-3B36-7DA95B45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786" y="704850"/>
            <a:ext cx="10018713" cy="1752599"/>
          </a:xfrm>
        </p:spPr>
        <p:txBody>
          <a:bodyPr/>
          <a:lstStyle/>
          <a:p>
            <a:pPr algn="l">
              <a:spcBef>
                <a:spcPct val="20000"/>
              </a:spcBef>
              <a:spcAft>
                <a:spcPts val="600"/>
              </a:spcAft>
            </a:pPr>
            <a:r>
              <a:rPr lang="ru-RU" dirty="0">
                <a:latin typeface="Times New Roman"/>
                <a:cs typeface="Times New Roman"/>
              </a:rPr>
              <a:t>6. </a:t>
            </a:r>
            <a:r>
              <a:rPr lang="ru-RU" dirty="0" err="1">
                <a:latin typeface="Times New Roman"/>
                <a:cs typeface="Times New Roman"/>
              </a:rPr>
              <a:t>Cum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dirty="0" err="1">
                <a:latin typeface="Times New Roman"/>
                <a:cs typeface="Times New Roman"/>
              </a:rPr>
              <a:t>se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dirty="0" err="1">
                <a:latin typeface="Times New Roman"/>
                <a:cs typeface="Times New Roman"/>
              </a:rPr>
              <a:t>verifică</a:t>
            </a:r>
            <a:r>
              <a:rPr lang="ru-RU" dirty="0">
                <a:latin typeface="Times New Roman"/>
                <a:cs typeface="Times New Roman"/>
              </a:rPr>
              <a:t> o </a:t>
            </a:r>
            <a:r>
              <a:rPr lang="ru-RU" dirty="0" err="1">
                <a:latin typeface="Times New Roman"/>
                <a:cs typeface="Times New Roman"/>
              </a:rPr>
              <a:t>semnătură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dirty="0" err="1">
                <a:latin typeface="Times New Roman"/>
                <a:cs typeface="Times New Roman"/>
              </a:rPr>
              <a:t>electronică</a:t>
            </a:r>
            <a:r>
              <a:rPr lang="ru-RU" dirty="0">
                <a:latin typeface="Times New Roman"/>
                <a:cs typeface="Times New Roman"/>
              </a:rPr>
              <a:t>?</a:t>
            </a:r>
            <a:endParaRPr lang="en-US">
              <a:latin typeface="Times New Roman"/>
              <a:ea typeface="+mj-lt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E843C8-2A5D-15E3-01C9-25C34E398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err="1">
                <a:latin typeface="Times New Roman"/>
                <a:ea typeface="+mn-lt"/>
                <a:cs typeface="+mn-lt"/>
              </a:rPr>
              <a:t>Verificarea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autenticității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semnăturii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electronice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se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efectuează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prin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intermediul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dispozitivului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de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verificare</a:t>
            </a:r>
            <a:r>
              <a:rPr lang="ru-RU" b="1" dirty="0">
                <a:latin typeface="Times New Roman"/>
                <a:ea typeface="+mn-lt"/>
                <a:cs typeface="+mn-lt"/>
              </a:rPr>
              <a:t> a </a:t>
            </a:r>
            <a:r>
              <a:rPr lang="ru-RU" b="1" err="1">
                <a:latin typeface="Times New Roman"/>
                <a:ea typeface="+mn-lt"/>
                <a:cs typeface="+mn-lt"/>
              </a:rPr>
              <a:t>semnăturii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electronice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și</a:t>
            </a:r>
            <a:r>
              <a:rPr lang="ru-RU" b="1" dirty="0">
                <a:latin typeface="Times New Roman"/>
                <a:ea typeface="+mn-lt"/>
                <a:cs typeface="+mn-lt"/>
              </a:rPr>
              <a:t>/</a:t>
            </a:r>
            <a:r>
              <a:rPr lang="ru-RU" b="1" err="1">
                <a:latin typeface="Times New Roman"/>
                <a:ea typeface="+mn-lt"/>
                <a:cs typeface="+mn-lt"/>
              </a:rPr>
              <a:t>sau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al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produsului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asociat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semnăturii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electronice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err="1">
                <a:latin typeface="Times New Roman"/>
                <a:ea typeface="+mn-lt"/>
                <a:cs typeface="+mn-lt"/>
              </a:rPr>
              <a:t>cu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utilizarea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datelor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de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verificare</a:t>
            </a:r>
            <a:r>
              <a:rPr lang="ru-RU" b="1" dirty="0">
                <a:latin typeface="Times New Roman"/>
                <a:ea typeface="+mn-lt"/>
                <a:cs typeface="+mn-lt"/>
              </a:rPr>
              <a:t> a </a:t>
            </a:r>
            <a:r>
              <a:rPr lang="ru-RU" b="1" err="1">
                <a:latin typeface="Times New Roman"/>
                <a:ea typeface="+mn-lt"/>
                <a:cs typeface="+mn-lt"/>
              </a:rPr>
              <a:t>semnăturii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electronice</a:t>
            </a:r>
            <a:r>
              <a:rPr lang="ru-RU" b="1" dirty="0">
                <a:latin typeface="Times New Roman"/>
                <a:ea typeface="+mn-lt"/>
                <a:cs typeface="+mn-lt"/>
              </a:rPr>
              <a:t>.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4364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CDA10A-634F-9674-E6BB-C08ED888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6" y="657225"/>
            <a:ext cx="10018713" cy="1752599"/>
          </a:xfrm>
        </p:spPr>
        <p:txBody>
          <a:bodyPr>
            <a:normAutofit fontScale="90000"/>
          </a:bodyPr>
          <a:lstStyle/>
          <a:p>
            <a:pPr algn="l">
              <a:spcBef>
                <a:spcPct val="20000"/>
              </a:spcBef>
              <a:spcAft>
                <a:spcPts val="600"/>
              </a:spcAft>
            </a:pPr>
            <a:r>
              <a:rPr lang="ru-RU" dirty="0">
                <a:latin typeface="Times New Roman"/>
                <a:ea typeface="+mj-lt"/>
                <a:cs typeface="+mj-lt"/>
              </a:rPr>
              <a:t>7</a:t>
            </a:r>
            <a:r>
              <a:rPr lang="ru-RU" dirty="0">
                <a:latin typeface="Times New Roman"/>
                <a:cs typeface="Times New Roman"/>
              </a:rPr>
              <a:t>. Care </a:t>
            </a:r>
            <a:r>
              <a:rPr lang="ru-RU" dirty="0" err="1">
                <a:latin typeface="Times New Roman"/>
                <a:cs typeface="Times New Roman"/>
              </a:rPr>
              <a:t>sunt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dirty="0" err="1">
                <a:latin typeface="Times New Roman"/>
                <a:cs typeface="Times New Roman"/>
              </a:rPr>
              <a:t>cerințele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dirty="0" err="1">
                <a:latin typeface="Times New Roman"/>
                <a:cs typeface="Times New Roman"/>
              </a:rPr>
              <a:t>pentru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dirty="0" err="1">
                <a:latin typeface="Times New Roman"/>
                <a:cs typeface="Times New Roman"/>
              </a:rPr>
              <a:t>un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dirty="0" err="1">
                <a:latin typeface="Times New Roman"/>
                <a:cs typeface="Times New Roman"/>
              </a:rPr>
              <a:t>document</a:t>
            </a:r>
            <a:r>
              <a:rPr lang="ru-RU" dirty="0">
                <a:latin typeface="Times New Roman"/>
                <a:cs typeface="Times New Roman"/>
              </a:rPr>
              <a:t> </a:t>
            </a:r>
            <a:r>
              <a:rPr lang="ru-RU" dirty="0" err="1">
                <a:latin typeface="Times New Roman"/>
                <a:cs typeface="Times New Roman"/>
              </a:rPr>
              <a:t>electronic</a:t>
            </a:r>
            <a:r>
              <a:rPr lang="ru-RU" dirty="0">
                <a:latin typeface="Times New Roman"/>
                <a:cs typeface="Times New Roman"/>
              </a:rPr>
              <a:t>?</a:t>
            </a:r>
            <a:endParaRPr lang="ru-RU">
              <a:latin typeface="Times New Roman"/>
              <a:ea typeface="+mj-lt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8FEE09-4DE2-2503-ECF6-9A6B8B6A1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b="1" dirty="0" err="1">
                <a:latin typeface="Times New Roman"/>
                <a:ea typeface="+mn-lt"/>
                <a:cs typeface="+mn-lt"/>
              </a:rPr>
              <a:t>Potrivit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art</a:t>
            </a:r>
            <a:r>
              <a:rPr lang="ru-RU" b="1" dirty="0">
                <a:latin typeface="Times New Roman"/>
                <a:ea typeface="+mn-lt"/>
                <a:cs typeface="+mn-lt"/>
              </a:rPr>
              <a:t>. 15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al</a:t>
            </a:r>
            <a:r>
              <a:rPr lang="ru-RU" b="1" dirty="0">
                <a:latin typeface="Times New Roman"/>
                <a:ea typeface="+mn-lt"/>
                <a:cs typeface="+mn-lt"/>
              </a:rPr>
              <a:t> </a:t>
            </a:r>
            <a:r>
              <a:rPr lang="ru-RU" b="1" u="sng" dirty="0">
                <a:latin typeface="Times New Roman"/>
                <a:ea typeface="+mn-lt"/>
                <a:cs typeface="+mn-lt"/>
                <a:hlinkClick r:id="rId2"/>
              </a:rPr>
              <a:t>Legii nr. 91/2014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documentul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electronic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trebuie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corespundă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următoarelor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cerințe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principale</a:t>
            </a:r>
            <a:r>
              <a:rPr lang="ru-RU" b="1" dirty="0">
                <a:latin typeface="Times New Roman"/>
                <a:ea typeface="+mn-lt"/>
                <a:cs typeface="+mn-lt"/>
              </a:rPr>
              <a:t>: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fie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creat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prelucrat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expediat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recepționat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păstrat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modificat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și</a:t>
            </a:r>
            <a:r>
              <a:rPr lang="ru-RU" b="1" dirty="0">
                <a:latin typeface="Times New Roman"/>
                <a:ea typeface="+mn-lt"/>
                <a:cs typeface="+mn-lt"/>
              </a:rPr>
              <a:t>/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sau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nimicit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cu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ajutorul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mijloacelor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tehnice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și</a:t>
            </a:r>
            <a:r>
              <a:rPr lang="ru-RU" b="1" dirty="0">
                <a:latin typeface="Times New Roman"/>
                <a:ea typeface="+mn-lt"/>
                <a:cs typeface="+mn-lt"/>
              </a:rPr>
              <a:t>/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sau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de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program</a:t>
            </a:r>
            <a:r>
              <a:rPr lang="ru-RU" b="1" dirty="0">
                <a:latin typeface="Times New Roman"/>
                <a:ea typeface="+mn-lt"/>
                <a:cs typeface="+mn-lt"/>
              </a:rPr>
              <a:t>;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conțină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pentru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confirmarea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autenticității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acestuia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una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sau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mai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multe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semnături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electronice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corespund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condițiilor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și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cerințelor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stabilite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de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prezenta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lege</a:t>
            </a:r>
            <a:r>
              <a:rPr lang="ru-RU" b="1" dirty="0">
                <a:latin typeface="Times New Roman"/>
                <a:ea typeface="+mn-lt"/>
                <a:cs typeface="+mn-lt"/>
              </a:rPr>
              <a:t>;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fie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creat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și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utilizat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prin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metode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și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într</a:t>
            </a:r>
            <a:r>
              <a:rPr lang="ru-RU" b="1" dirty="0">
                <a:latin typeface="Times New Roman"/>
                <a:ea typeface="+mn-lt"/>
                <a:cs typeface="+mn-lt"/>
              </a:rPr>
              <a:t>-o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formă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ce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ar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permite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identificarea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semnatarului</a:t>
            </a:r>
            <a:r>
              <a:rPr lang="ru-RU" b="1" dirty="0">
                <a:latin typeface="Times New Roman"/>
                <a:ea typeface="+mn-lt"/>
                <a:cs typeface="+mn-lt"/>
              </a:rPr>
              <a:t>;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fie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afișat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într</a:t>
            </a:r>
            <a:r>
              <a:rPr lang="ru-RU" b="1" dirty="0">
                <a:latin typeface="Times New Roman"/>
                <a:ea typeface="+mn-lt"/>
                <a:cs typeface="+mn-lt"/>
              </a:rPr>
              <a:t>-o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formă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perceptibilă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și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permită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utilizarea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sa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repetată</a:t>
            </a:r>
            <a:r>
              <a:rPr lang="ru-RU" b="1" dirty="0">
                <a:latin typeface="Times New Roman"/>
                <a:ea typeface="+mn-lt"/>
                <a:cs typeface="+mn-lt"/>
              </a:rPr>
              <a:t>.</a:t>
            </a:r>
            <a:br>
              <a:rPr lang="en-US" dirty="0">
                <a:latin typeface="Times New Roman"/>
              </a:rPr>
            </a:b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8217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Parallax</vt:lpstr>
      <vt:lpstr>Semnătură electronică</vt:lpstr>
      <vt:lpstr>Cuprins:</vt:lpstr>
      <vt:lpstr>1. Ce este o semnatura electronica? </vt:lpstr>
      <vt:lpstr>2. Care tipuri de semnături electronice sunt reglementate de legislația națională? </vt:lpstr>
      <vt:lpstr>3. Ce este o semnătură electronică simplă și unde poate fi utilizată? </vt:lpstr>
      <vt:lpstr>4. Care sunt cerințele tehnice pentru o semnătură electronică simplă? </vt:lpstr>
      <vt:lpstr>5. Cine poate emite o semnătură electronică simplă? </vt:lpstr>
      <vt:lpstr>6. Cum se verifică o semnătură electronică? </vt:lpstr>
      <vt:lpstr>7. Care sunt cerințele pentru un document electronic? </vt:lpstr>
      <vt:lpstr>Biografie: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81</cp:revision>
  <dcterms:created xsi:type="dcterms:W3CDTF">2022-11-05T06:18:55Z</dcterms:created>
  <dcterms:modified xsi:type="dcterms:W3CDTF">2022-11-05T06:34:31Z</dcterms:modified>
</cp:coreProperties>
</file>