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Nick...." userId="d62c633f8376b229" providerId="LiveId" clId="{297CDC44-06A9-4750-AED1-D4D990DF7F0F}"/>
    <pc:docChg chg="undo custSel addSld modSld">
      <pc:chgData name="....Nick.... ....Nick...." userId="d62c633f8376b229" providerId="LiveId" clId="{297CDC44-06A9-4750-AED1-D4D990DF7F0F}" dt="2021-11-03T17:40:57.171" v="235" actId="1076"/>
      <pc:docMkLst>
        <pc:docMk/>
      </pc:docMkLst>
      <pc:sldChg chg="modSp new mod">
        <pc:chgData name="....Nick.... ....Nick...." userId="d62c633f8376b229" providerId="LiveId" clId="{297CDC44-06A9-4750-AED1-D4D990DF7F0F}" dt="2021-11-03T17:24:44.803" v="81" actId="1076"/>
        <pc:sldMkLst>
          <pc:docMk/>
          <pc:sldMk cId="941204902" sldId="256"/>
        </pc:sldMkLst>
        <pc:spChg chg="mod">
          <ac:chgData name="....Nick.... ....Nick...." userId="d62c633f8376b229" providerId="LiveId" clId="{297CDC44-06A9-4750-AED1-D4D990DF7F0F}" dt="2021-11-03T17:24:44.803" v="81" actId="1076"/>
          <ac:spMkLst>
            <pc:docMk/>
            <pc:sldMk cId="941204902" sldId="256"/>
            <ac:spMk id="2" creationId="{1A7DFE5C-1397-46C0-AD9D-DBAEAAAD01A3}"/>
          </ac:spMkLst>
        </pc:spChg>
        <pc:spChg chg="mod">
          <ac:chgData name="....Nick.... ....Nick...." userId="d62c633f8376b229" providerId="LiveId" clId="{297CDC44-06A9-4750-AED1-D4D990DF7F0F}" dt="2021-11-03T17:19:29.436" v="80" actId="1076"/>
          <ac:spMkLst>
            <pc:docMk/>
            <pc:sldMk cId="941204902" sldId="256"/>
            <ac:spMk id="3" creationId="{68AAA3FA-B99E-49A4-8D06-B51F7A8A7CD7}"/>
          </ac:spMkLst>
        </pc:spChg>
      </pc:sldChg>
      <pc:sldChg chg="modSp new mod">
        <pc:chgData name="....Nick.... ....Nick...." userId="d62c633f8376b229" providerId="LiveId" clId="{297CDC44-06A9-4750-AED1-D4D990DF7F0F}" dt="2021-11-03T17:28:47.548" v="93" actId="1076"/>
        <pc:sldMkLst>
          <pc:docMk/>
          <pc:sldMk cId="1913115635" sldId="257"/>
        </pc:sldMkLst>
        <pc:spChg chg="mod">
          <ac:chgData name="....Nick.... ....Nick...." userId="d62c633f8376b229" providerId="LiveId" clId="{297CDC44-06A9-4750-AED1-D4D990DF7F0F}" dt="2021-11-03T17:24:58.220" v="84" actId="20577"/>
          <ac:spMkLst>
            <pc:docMk/>
            <pc:sldMk cId="1913115635" sldId="257"/>
            <ac:spMk id="2" creationId="{29E4B94F-472D-493F-A86A-528515A9412B}"/>
          </ac:spMkLst>
        </pc:spChg>
        <pc:spChg chg="mod">
          <ac:chgData name="....Nick.... ....Nick...." userId="d62c633f8376b229" providerId="LiveId" clId="{297CDC44-06A9-4750-AED1-D4D990DF7F0F}" dt="2021-11-03T17:28:47.548" v="93" actId="1076"/>
          <ac:spMkLst>
            <pc:docMk/>
            <pc:sldMk cId="1913115635" sldId="257"/>
            <ac:spMk id="3" creationId="{FB30ED3F-24D1-4659-8E21-ADB685181F6A}"/>
          </ac:spMkLst>
        </pc:spChg>
      </pc:sldChg>
      <pc:sldChg chg="modSp new mod">
        <pc:chgData name="....Nick.... ....Nick...." userId="d62c633f8376b229" providerId="LiveId" clId="{297CDC44-06A9-4750-AED1-D4D990DF7F0F}" dt="2021-11-03T17:29:58.269" v="132" actId="20577"/>
        <pc:sldMkLst>
          <pc:docMk/>
          <pc:sldMk cId="1621987208" sldId="258"/>
        </pc:sldMkLst>
        <pc:spChg chg="mod">
          <ac:chgData name="....Nick.... ....Nick...." userId="d62c633f8376b229" providerId="LiveId" clId="{297CDC44-06A9-4750-AED1-D4D990DF7F0F}" dt="2021-11-03T17:29:05.079" v="95"/>
          <ac:spMkLst>
            <pc:docMk/>
            <pc:sldMk cId="1621987208" sldId="258"/>
            <ac:spMk id="2" creationId="{520DC777-A75D-47DB-8E84-6014E29522C8}"/>
          </ac:spMkLst>
        </pc:spChg>
        <pc:spChg chg="mod">
          <ac:chgData name="....Nick.... ....Nick...." userId="d62c633f8376b229" providerId="LiveId" clId="{297CDC44-06A9-4750-AED1-D4D990DF7F0F}" dt="2021-11-03T17:29:58.269" v="132" actId="20577"/>
          <ac:spMkLst>
            <pc:docMk/>
            <pc:sldMk cId="1621987208" sldId="258"/>
            <ac:spMk id="3" creationId="{37047530-28E2-497E-8985-88CB8F8715F6}"/>
          </ac:spMkLst>
        </pc:spChg>
      </pc:sldChg>
      <pc:sldChg chg="modSp new mod">
        <pc:chgData name="....Nick.... ....Nick...." userId="d62c633f8376b229" providerId="LiveId" clId="{297CDC44-06A9-4750-AED1-D4D990DF7F0F}" dt="2021-11-03T17:34:23.852" v="146" actId="2711"/>
        <pc:sldMkLst>
          <pc:docMk/>
          <pc:sldMk cId="3656725055" sldId="259"/>
        </pc:sldMkLst>
        <pc:spChg chg="mod">
          <ac:chgData name="....Nick.... ....Nick...." userId="d62c633f8376b229" providerId="LiveId" clId="{297CDC44-06A9-4750-AED1-D4D990DF7F0F}" dt="2021-11-03T17:34:23.852" v="146" actId="2711"/>
          <ac:spMkLst>
            <pc:docMk/>
            <pc:sldMk cId="3656725055" sldId="259"/>
            <ac:spMk id="2" creationId="{B188A8EE-E82B-4FF1-8333-88D183B79FBC}"/>
          </ac:spMkLst>
        </pc:spChg>
        <pc:spChg chg="mod">
          <ac:chgData name="....Nick.... ....Nick...." userId="d62c633f8376b229" providerId="LiveId" clId="{297CDC44-06A9-4750-AED1-D4D990DF7F0F}" dt="2021-11-03T17:33:02.187" v="139" actId="1076"/>
          <ac:spMkLst>
            <pc:docMk/>
            <pc:sldMk cId="3656725055" sldId="259"/>
            <ac:spMk id="3" creationId="{E683D34C-C3CF-4C01-8207-9B95274CE0D9}"/>
          </ac:spMkLst>
        </pc:spChg>
      </pc:sldChg>
      <pc:sldChg chg="addSp delSp modSp new mod">
        <pc:chgData name="....Nick.... ....Nick...." userId="d62c633f8376b229" providerId="LiveId" clId="{297CDC44-06A9-4750-AED1-D4D990DF7F0F}" dt="2021-11-03T17:38:37.487" v="173" actId="2711"/>
        <pc:sldMkLst>
          <pc:docMk/>
          <pc:sldMk cId="1335832506" sldId="260"/>
        </pc:sldMkLst>
        <pc:spChg chg="mod">
          <ac:chgData name="....Nick.... ....Nick...." userId="d62c633f8376b229" providerId="LiveId" clId="{297CDC44-06A9-4750-AED1-D4D990DF7F0F}" dt="2021-11-03T17:36:36.364" v="152" actId="2711"/>
          <ac:spMkLst>
            <pc:docMk/>
            <pc:sldMk cId="1335832506" sldId="260"/>
            <ac:spMk id="2" creationId="{23045E4B-9C9A-46F9-9FE5-C7F232855F15}"/>
          </ac:spMkLst>
        </pc:spChg>
        <pc:spChg chg="add del mod">
          <ac:chgData name="....Nick.... ....Nick...." userId="d62c633f8376b229" providerId="LiveId" clId="{297CDC44-06A9-4750-AED1-D4D990DF7F0F}" dt="2021-11-03T17:38:37.487" v="173" actId="2711"/>
          <ac:spMkLst>
            <pc:docMk/>
            <pc:sldMk cId="1335832506" sldId="260"/>
            <ac:spMk id="3" creationId="{9EE072C1-6F02-44DF-8E7A-2F22CBD6EB8E}"/>
          </ac:spMkLst>
        </pc:spChg>
        <pc:spChg chg="add del">
          <ac:chgData name="....Nick.... ....Nick...." userId="d62c633f8376b229" providerId="LiveId" clId="{297CDC44-06A9-4750-AED1-D4D990DF7F0F}" dt="2021-11-03T17:37:19.741" v="160"/>
          <ac:spMkLst>
            <pc:docMk/>
            <pc:sldMk cId="1335832506" sldId="260"/>
            <ac:spMk id="4" creationId="{04389FBC-CDCE-47FD-90A4-40DB515E6748}"/>
          </ac:spMkLst>
        </pc:spChg>
        <pc:picChg chg="add del">
          <ac:chgData name="....Nick.... ....Nick...." userId="d62c633f8376b229" providerId="LiveId" clId="{297CDC44-06A9-4750-AED1-D4D990DF7F0F}" dt="2021-11-03T17:37:19.741" v="160"/>
          <ac:picMkLst>
            <pc:docMk/>
            <pc:sldMk cId="1335832506" sldId="260"/>
            <ac:picMk id="1026" creationId="{4FDC81B9-ADDE-4369-808E-56C1CC7D354C}"/>
          </ac:picMkLst>
        </pc:picChg>
        <pc:picChg chg="add del">
          <ac:chgData name="....Nick.... ....Nick...." userId="d62c633f8376b229" providerId="LiveId" clId="{297CDC44-06A9-4750-AED1-D4D990DF7F0F}" dt="2021-11-03T17:37:19.741" v="160"/>
          <ac:picMkLst>
            <pc:docMk/>
            <pc:sldMk cId="1335832506" sldId="260"/>
            <ac:picMk id="1027" creationId="{B575ED76-B42B-4CA0-8A59-23DD96818A66}"/>
          </ac:picMkLst>
        </pc:picChg>
        <pc:picChg chg="add del">
          <ac:chgData name="....Nick.... ....Nick...." userId="d62c633f8376b229" providerId="LiveId" clId="{297CDC44-06A9-4750-AED1-D4D990DF7F0F}" dt="2021-11-03T17:37:19.741" v="160"/>
          <ac:picMkLst>
            <pc:docMk/>
            <pc:sldMk cId="1335832506" sldId="260"/>
            <ac:picMk id="1028" creationId="{32EC36D6-4FF3-46E5-ABF8-0A846A1C5656}"/>
          </ac:picMkLst>
        </pc:picChg>
        <pc:picChg chg="add del mod">
          <ac:chgData name="....Nick.... ....Nick...." userId="d62c633f8376b229" providerId="LiveId" clId="{297CDC44-06A9-4750-AED1-D4D990DF7F0F}" dt="2021-11-03T17:37:19.741" v="160"/>
          <ac:picMkLst>
            <pc:docMk/>
            <pc:sldMk cId="1335832506" sldId="260"/>
            <ac:picMk id="1029" creationId="{7C9D65FB-0EBB-42E1-99D8-4E9E1E89723E}"/>
          </ac:picMkLst>
        </pc:picChg>
      </pc:sldChg>
      <pc:sldChg chg="addSp modSp new mod">
        <pc:chgData name="....Nick.... ....Nick...." userId="d62c633f8376b229" providerId="LiveId" clId="{297CDC44-06A9-4750-AED1-D4D990DF7F0F}" dt="2021-11-03T17:40:25.147" v="208" actId="1076"/>
        <pc:sldMkLst>
          <pc:docMk/>
          <pc:sldMk cId="1516421568" sldId="261"/>
        </pc:sldMkLst>
        <pc:spChg chg="mod">
          <ac:chgData name="....Nick.... ....Nick...." userId="d62c633f8376b229" providerId="LiveId" clId="{297CDC44-06A9-4750-AED1-D4D990DF7F0F}" dt="2021-11-03T17:39:16.932" v="178" actId="20577"/>
          <ac:spMkLst>
            <pc:docMk/>
            <pc:sldMk cId="1516421568" sldId="261"/>
            <ac:spMk id="2" creationId="{090FCEF5-ED7D-4725-A2F6-0A2D62E3CC4D}"/>
          </ac:spMkLst>
        </pc:spChg>
        <pc:spChg chg="mod">
          <ac:chgData name="....Nick.... ....Nick...." userId="d62c633f8376b229" providerId="LiveId" clId="{297CDC44-06A9-4750-AED1-D4D990DF7F0F}" dt="2021-11-03T17:39:53.773" v="200" actId="20577"/>
          <ac:spMkLst>
            <pc:docMk/>
            <pc:sldMk cId="1516421568" sldId="261"/>
            <ac:spMk id="3" creationId="{FF7C684E-BEAA-4D9F-8F6A-9B8AF10C2BE0}"/>
          </ac:spMkLst>
        </pc:spChg>
        <pc:picChg chg="add mod">
          <ac:chgData name="....Nick.... ....Nick...." userId="d62c633f8376b229" providerId="LiveId" clId="{297CDC44-06A9-4750-AED1-D4D990DF7F0F}" dt="2021-11-03T17:40:13.106" v="203" actId="1076"/>
          <ac:picMkLst>
            <pc:docMk/>
            <pc:sldMk cId="1516421568" sldId="261"/>
            <ac:picMk id="2050" creationId="{75271481-78C3-4CA1-AA95-258D04B38D58}"/>
          </ac:picMkLst>
        </pc:picChg>
        <pc:picChg chg="add mod">
          <ac:chgData name="....Nick.... ....Nick...." userId="d62c633f8376b229" providerId="LiveId" clId="{297CDC44-06A9-4750-AED1-D4D990DF7F0F}" dt="2021-11-03T17:40:25.147" v="208" actId="1076"/>
          <ac:picMkLst>
            <pc:docMk/>
            <pc:sldMk cId="1516421568" sldId="261"/>
            <ac:picMk id="2052" creationId="{3CF300DC-3172-4D0B-B933-6E1A186B7A46}"/>
          </ac:picMkLst>
        </pc:picChg>
      </pc:sldChg>
      <pc:sldChg chg="delSp modSp new mod">
        <pc:chgData name="....Nick.... ....Nick...." userId="d62c633f8376b229" providerId="LiveId" clId="{297CDC44-06A9-4750-AED1-D4D990DF7F0F}" dt="2021-11-03T17:40:57.171" v="235" actId="1076"/>
        <pc:sldMkLst>
          <pc:docMk/>
          <pc:sldMk cId="1290656546" sldId="262"/>
        </pc:sldMkLst>
        <pc:spChg chg="mod">
          <ac:chgData name="....Nick.... ....Nick...." userId="d62c633f8376b229" providerId="LiveId" clId="{297CDC44-06A9-4750-AED1-D4D990DF7F0F}" dt="2021-11-03T17:40:57.171" v="235" actId="1076"/>
          <ac:spMkLst>
            <pc:docMk/>
            <pc:sldMk cId="1290656546" sldId="262"/>
            <ac:spMk id="2" creationId="{ED81A129-CC0B-4E32-B832-B8C3FFCD63D5}"/>
          </ac:spMkLst>
        </pc:spChg>
        <pc:spChg chg="del">
          <ac:chgData name="....Nick.... ....Nick...." userId="d62c633f8376b229" providerId="LiveId" clId="{297CDC44-06A9-4750-AED1-D4D990DF7F0F}" dt="2021-11-03T17:40:53.516" v="234" actId="21"/>
          <ac:spMkLst>
            <pc:docMk/>
            <pc:sldMk cId="1290656546" sldId="262"/>
            <ac:spMk id="3" creationId="{6C089FE1-3BD4-43A3-BA18-CF2132725FED}"/>
          </ac:spMkLst>
        </pc:spChg>
      </pc:sldChg>
      <pc:sldMasterChg chg="addSldLayout">
        <pc:chgData name="....Nick.... ....Nick...." userId="d62c633f8376b229" providerId="LiveId" clId="{297CDC44-06A9-4750-AED1-D4D990DF7F0F}" dt="2021-11-03T17:17:36.790" v="0" actId="680"/>
        <pc:sldMasterMkLst>
          <pc:docMk/>
          <pc:sldMasterMk cId="222039694" sldId="2147483648"/>
        </pc:sldMasterMkLst>
        <pc:sldLayoutChg chg="add">
          <pc:chgData name="....Nick.... ....Nick...." userId="d62c633f8376b229" providerId="LiveId" clId="{297CDC44-06A9-4750-AED1-D4D990DF7F0F}" dt="2021-11-03T17:17:36.790" v="0" actId="680"/>
          <pc:sldLayoutMkLst>
            <pc:docMk/>
            <pc:sldMasterMk cId="222039694" sldId="2147483648"/>
            <pc:sldLayoutMk cId="1915616966"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7940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89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200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762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07694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010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427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32704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00212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64523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94943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57797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93316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576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60499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84783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02832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5/7/2023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3140321789"/>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E5C-1397-46C0-AD9D-DBAEAAAD01A3}"/>
              </a:ext>
            </a:extLst>
          </p:cNvPr>
          <p:cNvSpPr>
            <a:spLocks noGrp="1"/>
          </p:cNvSpPr>
          <p:nvPr>
            <p:ph type="ctrTitle"/>
          </p:nvPr>
        </p:nvSpPr>
        <p:spPr>
          <a:xfrm>
            <a:off x="1375983" y="1910942"/>
            <a:ext cx="9440034" cy="1828801"/>
          </a:xfrm>
        </p:spPr>
        <p:txBody>
          <a:bodyPr/>
          <a:lstStyle/>
          <a:p>
            <a:r>
              <a:rPr lang="ro-MD" dirty="0"/>
              <a:t>Algoritm de inversare a unei matrice</a:t>
            </a:r>
            <a:endParaRPr lang="ru-RU" dirty="0"/>
          </a:p>
        </p:txBody>
      </p:sp>
      <p:sp>
        <p:nvSpPr>
          <p:cNvPr id="3" name="Subtitle 2">
            <a:extLst>
              <a:ext uri="{FF2B5EF4-FFF2-40B4-BE49-F238E27FC236}">
                <a16:creationId xmlns:a16="http://schemas.microsoft.com/office/drawing/2014/main" id="{68AAA3FA-B99E-49A4-8D06-B51F7A8A7CD7}"/>
              </a:ext>
            </a:extLst>
          </p:cNvPr>
          <p:cNvSpPr>
            <a:spLocks noGrp="1"/>
          </p:cNvSpPr>
          <p:nvPr>
            <p:ph type="subTitle" idx="1"/>
          </p:nvPr>
        </p:nvSpPr>
        <p:spPr>
          <a:xfrm>
            <a:off x="5249966" y="6333066"/>
            <a:ext cx="9440034" cy="1049867"/>
          </a:xfrm>
        </p:spPr>
        <p:txBody>
          <a:bodyPr/>
          <a:lstStyle/>
          <a:p>
            <a:r>
              <a:rPr lang="ro-MD" dirty="0"/>
              <a:t>Elaborat</a:t>
            </a:r>
            <a:r>
              <a:rPr lang="en-US" dirty="0"/>
              <a:t>:</a:t>
            </a:r>
            <a:r>
              <a:rPr lang="en-US" dirty="0" err="1"/>
              <a:t>Vacarciuc</a:t>
            </a:r>
            <a:r>
              <a:rPr lang="en-US" dirty="0"/>
              <a:t> Nicolai C-P-204-11</a:t>
            </a:r>
            <a:endParaRPr lang="ru-RU" dirty="0"/>
          </a:p>
        </p:txBody>
      </p:sp>
    </p:spTree>
    <p:extLst>
      <p:ext uri="{BB962C8B-B14F-4D97-AF65-F5344CB8AC3E}">
        <p14:creationId xmlns:p14="http://schemas.microsoft.com/office/powerpoint/2010/main" val="94120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B94F-472D-493F-A86A-528515A9412B}"/>
              </a:ext>
            </a:extLst>
          </p:cNvPr>
          <p:cNvSpPr>
            <a:spLocks noGrp="1"/>
          </p:cNvSpPr>
          <p:nvPr>
            <p:ph type="title"/>
          </p:nvPr>
        </p:nvSpPr>
        <p:spPr/>
        <p:txBody>
          <a:bodyPr/>
          <a:lstStyle/>
          <a:p>
            <a:r>
              <a:rPr lang="en-US" dirty="0"/>
              <a:t>Ce </a:t>
            </a:r>
            <a:r>
              <a:rPr lang="en-US" dirty="0" err="1"/>
              <a:t>este</a:t>
            </a:r>
            <a:r>
              <a:rPr lang="en-US" dirty="0"/>
              <a:t> </a:t>
            </a:r>
            <a:r>
              <a:rPr lang="en-US" dirty="0" err="1"/>
              <a:t>matricea</a:t>
            </a:r>
            <a:r>
              <a:rPr lang="en-US" dirty="0"/>
              <a:t> </a:t>
            </a:r>
            <a:r>
              <a:rPr lang="en-US" dirty="0" err="1"/>
              <a:t>inversă</a:t>
            </a:r>
            <a:r>
              <a:rPr lang="en-US" dirty="0"/>
              <a:t>?</a:t>
            </a:r>
            <a:endParaRPr lang="ru-RU" dirty="0"/>
          </a:p>
        </p:txBody>
      </p:sp>
      <p:sp>
        <p:nvSpPr>
          <p:cNvPr id="3" name="Content Placeholder 2">
            <a:extLst>
              <a:ext uri="{FF2B5EF4-FFF2-40B4-BE49-F238E27FC236}">
                <a16:creationId xmlns:a16="http://schemas.microsoft.com/office/drawing/2014/main" id="{FB30ED3F-24D1-4659-8E21-ADB685181F6A}"/>
              </a:ext>
            </a:extLst>
          </p:cNvPr>
          <p:cNvSpPr>
            <a:spLocks noGrp="1"/>
          </p:cNvSpPr>
          <p:nvPr>
            <p:ph idx="1"/>
          </p:nvPr>
        </p:nvSpPr>
        <p:spPr>
          <a:xfrm>
            <a:off x="913795" y="2189649"/>
            <a:ext cx="10353762" cy="4058751"/>
          </a:xfrm>
        </p:spPr>
        <p:txBody>
          <a:bodyPr/>
          <a:lstStyle/>
          <a:p>
            <a:r>
              <a:rPr lang="en-US" dirty="0">
                <a:latin typeface="Times New Roman" panose="02020603050405020304" pitchFamily="18" charset="0"/>
                <a:cs typeface="Times New Roman" panose="02020603050405020304" pitchFamily="18" charset="0"/>
              </a:rPr>
              <a:t>Algebra </a:t>
            </a:r>
            <a:r>
              <a:rPr lang="en-US" dirty="0" err="1">
                <a:latin typeface="Times New Roman" panose="02020603050405020304" pitchFamily="18" charset="0"/>
                <a:cs typeface="Times New Roman" panose="02020603050405020304" pitchFamily="18" charset="0"/>
              </a:rPr>
              <a:t>liniară</a:t>
            </a:r>
            <a:r>
              <a:rPr lang="en-US" dirty="0">
                <a:latin typeface="Times New Roman" panose="02020603050405020304" pitchFamily="18" charset="0"/>
                <a:cs typeface="Times New Roman" panose="02020603050405020304" pitchFamily="18" charset="0"/>
              </a:rPr>
              <a:t> are </a:t>
            </a:r>
            <a:r>
              <a:rPr lang="en-US" dirty="0" err="1">
                <a:latin typeface="Times New Roman" panose="02020603050405020304" pitchFamily="18" charset="0"/>
                <a:cs typeface="Times New Roman" panose="02020603050405020304" pitchFamily="18" charset="0"/>
              </a:rPr>
              <a:t>matrici</a:t>
            </a:r>
            <a:r>
              <a:rPr lang="en-US" dirty="0">
                <a:latin typeface="Times New Roman" panose="02020603050405020304" pitchFamily="18" charset="0"/>
                <a:cs typeface="Times New Roman" panose="02020603050405020304" pitchFamily="18" charset="0"/>
              </a:rPr>
              <a:t> inverse.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proprietățile</a:t>
            </a:r>
            <a:r>
              <a:rPr lang="en-US" dirty="0">
                <a:latin typeface="Times New Roman" panose="02020603050405020304" pitchFamily="18" charset="0"/>
                <a:cs typeface="Times New Roman" panose="02020603050405020304" pitchFamily="18" charset="0"/>
              </a:rPr>
              <a:t> lor,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seamănă</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numere</a:t>
            </a:r>
            <a:r>
              <a:rPr lang="en-US" dirty="0">
                <a:latin typeface="Times New Roman" panose="02020603050405020304" pitchFamily="18" charset="0"/>
                <a:cs typeface="Times New Roman" panose="02020603050405020304" pitchFamily="18" charset="0"/>
              </a:rPr>
              <a:t> inverse: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înmulți</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matrice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obișnuită</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inversul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identitate</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identitate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ca o </a:t>
            </a:r>
            <a:r>
              <a:rPr lang="en-US" dirty="0" err="1">
                <a:latin typeface="Times New Roman" panose="02020603050405020304" pitchFamily="18" charset="0"/>
                <a:cs typeface="Times New Roman" panose="02020603050405020304" pitchFamily="18" charset="0"/>
              </a:rPr>
              <a:t>unitate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numere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înmulți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unul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inițial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înmulțiți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identitate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obțineți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originală</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identitate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formată</a:t>
            </a:r>
            <a:r>
              <a:rPr lang="en-US" dirty="0">
                <a:latin typeface="Times New Roman" panose="02020603050405020304" pitchFamily="18" charset="0"/>
                <a:cs typeface="Times New Roman" panose="02020603050405020304" pitchFamily="18" charset="0"/>
              </a:rPr>
              <a:t> din </a:t>
            </a:r>
            <a:r>
              <a:rPr lang="en-US" dirty="0" err="1">
                <a:latin typeface="Times New Roman" panose="02020603050405020304" pitchFamily="18" charset="0"/>
                <a:cs typeface="Times New Roman" panose="02020603050405020304" pitchFamily="18" charset="0"/>
              </a:rPr>
              <a:t>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zerouri</a:t>
            </a:r>
            <a:r>
              <a:rPr lang="en-US" dirty="0">
                <a:latin typeface="Times New Roman" panose="02020603050405020304" pitchFamily="18" charset="0"/>
                <a:cs typeface="Times New Roman" panose="02020603050405020304" pitchFamily="18" charset="0"/>
              </a:rPr>
              <a:t>: pe </a:t>
            </a:r>
            <a:r>
              <a:rPr lang="en-US" dirty="0" err="1">
                <a:latin typeface="Times New Roman" panose="02020603050405020304" pitchFamily="18" charset="0"/>
                <a:cs typeface="Times New Roman" panose="02020603050405020304" pitchFamily="18" charset="0"/>
              </a:rPr>
              <a:t>diagonală</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celelalte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elemente</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zerouri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unitare</a:t>
            </a:r>
            <a:r>
              <a:rPr lang="en-US" dirty="0">
                <a:latin typeface="Times New Roman" panose="02020603050405020304" pitchFamily="18" charset="0"/>
                <a:cs typeface="Times New Roman" panose="02020603050405020304" pitchFamily="18" charset="0"/>
              </a:rPr>
              <a:t> nu sunt </a:t>
            </a:r>
            <a:r>
              <a:rPr lang="en-US" dirty="0" err="1">
                <a:latin typeface="Times New Roman" panose="02020603050405020304" pitchFamily="18" charset="0"/>
                <a:cs typeface="Times New Roman" panose="02020603050405020304" pitchFamily="18" charset="0"/>
              </a:rPr>
              <a:t>folosite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calcularea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matricelor</a:t>
            </a:r>
            <a:r>
              <a:rPr lang="en-US" dirty="0">
                <a:latin typeface="Times New Roman" panose="02020603050405020304" pitchFamily="18" charset="0"/>
                <a:cs typeface="Times New Roman" panose="02020603050405020304" pitchFamily="18" charset="0"/>
              </a:rPr>
              <a:t> inverse, </a:t>
            </a:r>
            <a:r>
              <a:rPr lang="en-US" dirty="0" err="1">
                <a:latin typeface="Times New Roman" panose="02020603050405020304" pitchFamily="18" charset="0"/>
                <a:cs typeface="Times New Roman" panose="02020603050405020304" pitchFamily="18" charset="0"/>
              </a:rPr>
              <a:t>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fără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nu se </a:t>
            </a:r>
            <a:r>
              <a:rPr lang="en-US" dirty="0" err="1">
                <a:latin typeface="Times New Roman" panose="02020603050405020304" pitchFamily="18" charset="0"/>
                <a:cs typeface="Times New Roman" panose="02020603050405020304" pitchFamily="18" charset="0"/>
              </a:rPr>
              <a:t>vor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rezolva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ecuații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matriceale</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1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C777-A75D-47DB-8E84-6014E29522C8}"/>
              </a:ext>
            </a:extLst>
          </p:cNvPr>
          <p:cNvSpPr>
            <a:spLocks noGrp="1"/>
          </p:cNvSpPr>
          <p:nvPr>
            <p:ph type="title"/>
          </p:nvPr>
        </p:nvSpPr>
        <p:spPr/>
        <p:txBody>
          <a:bodyPr/>
          <a:lstStyle/>
          <a:p>
            <a:r>
              <a:rPr lang="en-US" dirty="0"/>
              <a:t>Cum se </a:t>
            </a:r>
            <a:r>
              <a:rPr lang="en-US" dirty="0" err="1"/>
              <a:t>calculează</a:t>
            </a:r>
            <a:r>
              <a:rPr lang="en-US" dirty="0"/>
              <a:t> </a:t>
            </a:r>
            <a:r>
              <a:rPr lang="en-US" dirty="0" err="1"/>
              <a:t>inversul</a:t>
            </a:r>
            <a:r>
              <a:rPr lang="en-US" dirty="0"/>
              <a:t> </a:t>
            </a:r>
            <a:r>
              <a:rPr lang="en-US" dirty="0" err="1"/>
              <a:t>unei</a:t>
            </a:r>
            <a:r>
              <a:rPr lang="en-US" dirty="0"/>
              <a:t> </a:t>
            </a:r>
            <a:r>
              <a:rPr lang="en-US" dirty="0" err="1"/>
              <a:t>matrice</a:t>
            </a:r>
            <a:endParaRPr lang="ru-RU" dirty="0"/>
          </a:p>
        </p:txBody>
      </p:sp>
      <p:sp>
        <p:nvSpPr>
          <p:cNvPr id="3" name="Content Placeholder 2">
            <a:extLst>
              <a:ext uri="{FF2B5EF4-FFF2-40B4-BE49-F238E27FC236}">
                <a16:creationId xmlns:a16="http://schemas.microsoft.com/office/drawing/2014/main" id="{37047530-28E2-497E-8985-88CB8F8715F6}"/>
              </a:ext>
            </a:extLst>
          </p:cNvPr>
          <p:cNvSpPr>
            <a:spLocks noGrp="1"/>
          </p:cNvSpPr>
          <p:nvPr>
            <p:ph idx="1"/>
          </p:nvPr>
        </p:nvSpPr>
        <p:spPr>
          <a:xfrm>
            <a:off x="913795" y="1892705"/>
            <a:ext cx="10353762" cy="4058751"/>
          </a:xfrm>
        </p:spPr>
        <p:txBody>
          <a:bodyPr>
            <a:normAutofit/>
          </a:bodyPr>
          <a:lstStyle/>
          <a:p>
            <a:r>
              <a:rPr lang="en-US" sz="2400" dirty="0" err="1">
                <a:latin typeface="Times New Roman" panose="02020603050405020304" pitchFamily="18" charset="0"/>
                <a:cs typeface="Times New Roman" panose="02020603050405020304" pitchFamily="18" charset="0"/>
              </a:rPr>
              <a:t>Pentru</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calcula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matricea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inversă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trebuie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efectuați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Pentru</a:t>
            </a:r>
            <a:r>
              <a:rPr lang="en-US" sz="2400" dirty="0">
                <a:latin typeface="Times New Roman" panose="02020603050405020304" pitchFamily="18" charset="0"/>
                <a:cs typeface="Times New Roman" panose="02020603050405020304" pitchFamily="18" charset="0"/>
              </a:rPr>
              <a:t> moment, </a:t>
            </a:r>
            <a:r>
              <a:rPr lang="en-US" sz="2400" dirty="0" err="1">
                <a:latin typeface="Times New Roman" panose="02020603050405020304" pitchFamily="18" charset="0"/>
                <a:cs typeface="Times New Roman" panose="02020603050405020304" pitchFamily="18" charset="0"/>
              </a:rPr>
              <a:t>atrageti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atentia</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termenii</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494100" indent="-457200">
              <a:buFont typeface="+mj-lt"/>
              <a:buAutoNum type="arabicPeriod"/>
            </a:pPr>
            <a:r>
              <a:rPr lang="en-US" sz="2400" dirty="0" err="1">
                <a:latin typeface="Times New Roman" panose="02020603050405020304" pitchFamily="18" charset="0"/>
                <a:cs typeface="Times New Roman" panose="02020603050405020304" pitchFamily="18" charset="0"/>
              </a:rPr>
              <a:t>Împărțiți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unitatea</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determinantul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matricei</a:t>
            </a:r>
            <a:r>
              <a:rPr lang="en-US" sz="2400" dirty="0">
                <a:latin typeface="Times New Roman" panose="02020603050405020304" pitchFamily="18" charset="0"/>
                <a:cs typeface="Times New Roman" panose="02020603050405020304" pitchFamily="18" charset="0"/>
              </a:rPr>
              <a:t>.</a:t>
            </a:r>
          </a:p>
          <a:p>
            <a:pPr marL="494100" indent="-457200">
              <a:buFont typeface="+mj-lt"/>
              <a:buAutoNum type="arabicPeriod"/>
            </a:pPr>
            <a:r>
              <a:rPr lang="en-US" sz="2400" dirty="0" err="1">
                <a:latin typeface="Times New Roman" panose="02020603050405020304" pitchFamily="18" charset="0"/>
                <a:cs typeface="Times New Roman" panose="02020603050405020304" pitchFamily="18" charset="0"/>
              </a:rPr>
              <a:t>Aflați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matricea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transpusă</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complementelor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algebrice</a:t>
            </a:r>
            <a:r>
              <a:rPr lang="en-US" sz="2400" dirty="0">
                <a:latin typeface="Times New Roman" panose="02020603050405020304" pitchFamily="18" charset="0"/>
                <a:cs typeface="Times New Roman" panose="02020603050405020304" pitchFamily="18" charset="0"/>
              </a:rPr>
              <a:t>.</a:t>
            </a:r>
          </a:p>
          <a:p>
            <a:pPr marL="494100" indent="-457200">
              <a:buFont typeface="+mj-lt"/>
              <a:buAutoNum type="arabicPeriod"/>
            </a:pPr>
            <a:r>
              <a:rPr lang="en-US" sz="2400" dirty="0" err="1">
                <a:latin typeface="Times New Roman" panose="02020603050405020304" pitchFamily="18" charset="0"/>
                <a:cs typeface="Times New Roman" panose="02020603050405020304" pitchFamily="18" charset="0"/>
              </a:rPr>
              <a:t>Înmulțiți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valorile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obținute</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9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A8EE-E82B-4FF1-8333-88D183B79FBC}"/>
              </a:ext>
            </a:extLst>
          </p:cNvPr>
          <p:cNvSpPr>
            <a:spLocks noGrp="1"/>
          </p:cNvSpPr>
          <p:nvPr>
            <p:ph type="title"/>
          </p:nvPr>
        </p:nvSpPr>
        <p:spPr/>
        <p:txBody>
          <a:bodyPr>
            <a:normAutofit fontScale="90000"/>
          </a:bodyPr>
          <a:lstStyle/>
          <a:p>
            <a:r>
              <a:rPr lang="it-IT" dirty="0">
                <a:latin typeface="Times New Roman" panose="02020603050405020304" pitchFamily="18" charset="0"/>
                <a:cs typeface="Times New Roman" panose="02020603050405020304" pitchFamily="18" charset="0"/>
              </a:rPr>
              <a:t>Prima acțiune: împărțiți 1 la determinantul matricei</a:t>
            </a:r>
            <a:endParaRPr lang="ru-R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83D34C-C3CF-4C01-8207-9B95274CE0D9}"/>
              </a:ext>
            </a:extLst>
          </p:cNvPr>
          <p:cNvSpPr>
            <a:spLocks noGrp="1"/>
          </p:cNvSpPr>
          <p:nvPr>
            <p:ph idx="1"/>
          </p:nvPr>
        </p:nvSpPr>
        <p:spPr>
          <a:xfrm>
            <a:off x="913795" y="1657034"/>
            <a:ext cx="10353762" cy="4058751"/>
          </a:xfrm>
        </p:spPr>
        <p:txBody>
          <a:bodyPr>
            <a:noAutofit/>
          </a:bodyPr>
          <a:lstStyle/>
          <a:p>
            <a:r>
              <a:rPr lang="en-US" sz="1400" dirty="0">
                <a:latin typeface="Times New Roman" panose="02020603050405020304" pitchFamily="18" charset="0"/>
                <a:cs typeface="Times New Roman" panose="02020603050405020304" pitchFamily="18" charset="0"/>
              </a:rPr>
              <a:t>Un determinant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un </a:t>
            </a:r>
            <a:r>
              <a:rPr lang="en-US" sz="1400" dirty="0" err="1">
                <a:latin typeface="Times New Roman" panose="02020603050405020304" pitchFamily="18" charset="0"/>
                <a:cs typeface="Times New Roman" panose="02020603050405020304" pitchFamily="18" charset="0"/>
              </a:rPr>
              <a:t>număr</a:t>
            </a:r>
            <a:r>
              <a:rPr lang="en-US" sz="1400" dirty="0">
                <a:latin typeface="Times New Roman" panose="02020603050405020304" pitchFamily="18" charset="0"/>
                <a:cs typeface="Times New Roman" panose="02020603050405020304" pitchFamily="18" charset="0"/>
              </a:rPr>
              <a:t> special care „</a:t>
            </a:r>
            <a:r>
              <a:rPr lang="en-US" sz="1400" dirty="0" err="1">
                <a:latin typeface="Times New Roman" panose="02020603050405020304" pitchFamily="18" charset="0"/>
                <a:cs typeface="Times New Roman" panose="02020603050405020304" pitchFamily="18" charset="0"/>
              </a:rPr>
              <a:t>definește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proprietățile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unei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matrice</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Ordinea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care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calculat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determinantul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depinde</a:t>
            </a:r>
            <a:r>
              <a:rPr lang="en-US" sz="1400" dirty="0">
                <a:latin typeface="Times New Roman" panose="02020603050405020304" pitchFamily="18" charset="0"/>
                <a:cs typeface="Times New Roman" panose="02020603050405020304" pitchFamily="18" charset="0"/>
              </a:rPr>
              <a:t> de </a:t>
            </a:r>
            <a:r>
              <a:rPr lang="en-US" sz="1400" dirty="0" err="1">
                <a:latin typeface="Times New Roman" panose="02020603050405020304" pitchFamily="18" charset="0"/>
                <a:cs typeface="Times New Roman" panose="02020603050405020304" pitchFamily="18" charset="0"/>
              </a:rPr>
              <a:t>mărimea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matricei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căreia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corespunde</a:t>
            </a:r>
            <a:r>
              <a:rPr lang="en-US" sz="1400" dirty="0">
                <a:latin typeface="Times New Roman" panose="02020603050405020304" pitchFamily="18" charset="0"/>
                <a:cs typeface="Times New Roman" panose="02020603050405020304" pitchFamily="18" charset="0"/>
              </a:rPr>
              <a:t> - cu </a:t>
            </a:r>
            <a:r>
              <a:rPr lang="en-US" sz="1400" dirty="0" err="1">
                <a:latin typeface="Times New Roman" panose="02020603050405020304" pitchFamily="18" charset="0"/>
                <a:cs typeface="Times New Roman" panose="02020603050405020304" pitchFamily="18" charset="0"/>
              </a:rPr>
              <a:t>cât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matricea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mai</a:t>
            </a:r>
            <a:r>
              <a:rPr lang="en-US" sz="1400" dirty="0">
                <a:latin typeface="Times New Roman" panose="02020603050405020304" pitchFamily="18" charset="0"/>
                <a:cs typeface="Times New Roman" panose="02020603050405020304" pitchFamily="18" charset="0"/>
              </a:rPr>
              <a:t> mare, cu </a:t>
            </a:r>
            <a:r>
              <a:rPr lang="en-US" sz="1400" dirty="0" err="1">
                <a:latin typeface="Times New Roman" panose="02020603050405020304" pitchFamily="18" charset="0"/>
                <a:cs typeface="Times New Roman" panose="02020603050405020304" pitchFamily="18" charset="0"/>
              </a:rPr>
              <a:t>atât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dificil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citiți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determinantul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Tocmai</a:t>
            </a:r>
            <a:r>
              <a:rPr lang="en-US" sz="1400" dirty="0">
                <a:latin typeface="Times New Roman" panose="02020603050405020304" pitchFamily="18" charset="0"/>
                <a:cs typeface="Times New Roman" panose="02020603050405020304" pitchFamily="18" charset="0"/>
              </a:rPr>
              <a:t> ne </a:t>
            </a:r>
            <a:r>
              <a:rPr lang="en-US" sz="1400" dirty="0" err="1">
                <a:latin typeface="Times New Roman" panose="02020603050405020304" pitchFamily="18" charset="0"/>
                <a:cs typeface="Times New Roman" panose="02020603050405020304" pitchFamily="18" charset="0"/>
              </a:rPr>
              <a:t>cunoaștem</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matrice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așa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că</a:t>
            </a:r>
            <a:r>
              <a:rPr lang="en-US" sz="1400" dirty="0">
                <a:latin typeface="Times New Roman" panose="02020603050405020304" pitchFamily="18" charset="0"/>
                <a:cs typeface="Times New Roman" panose="02020603050405020304" pitchFamily="18" charset="0"/>
              </a:rPr>
              <a:t> ne </a:t>
            </a:r>
            <a:r>
              <a:rPr lang="en-US" sz="1400" dirty="0" err="1">
                <a:latin typeface="Times New Roman" panose="02020603050405020304" pitchFamily="18" charset="0"/>
                <a:cs typeface="Times New Roman" panose="02020603050405020304" pitchFamily="18" charset="0"/>
              </a:rPr>
              <a:t>vom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concentra</a:t>
            </a:r>
            <a:r>
              <a:rPr lang="en-US" sz="1400" dirty="0">
                <a:latin typeface="Times New Roman" panose="02020603050405020304" pitchFamily="18" charset="0"/>
                <a:cs typeface="Times New Roman" panose="02020603050405020304" pitchFamily="18" charset="0"/>
              </a:rPr>
              <a:t> pe </a:t>
            </a:r>
            <a:r>
              <a:rPr lang="en-US" sz="1400" dirty="0" err="1">
                <a:latin typeface="Times New Roman" panose="02020603050405020304" pitchFamily="18" charset="0"/>
                <a:cs typeface="Times New Roman" panose="02020603050405020304" pitchFamily="18" charset="0"/>
              </a:rPr>
              <a:t>determinanții</a:t>
            </a:r>
            <a:r>
              <a:rPr lang="en-US" sz="1400" dirty="0">
                <a:latin typeface="Times New Roman" panose="02020603050405020304" pitchFamily="18" charset="0"/>
                <a:cs typeface="Times New Roman" panose="02020603050405020304" pitchFamily="18" charset="0"/>
              </a:rPr>
              <a:t> de </a:t>
            </a:r>
            <a:r>
              <a:rPr lang="en-US" sz="1400" dirty="0" err="1">
                <a:latin typeface="Times New Roman" panose="02020603050405020304" pitchFamily="18" charset="0"/>
                <a:cs typeface="Times New Roman" panose="02020603050405020304" pitchFamily="18" charset="0"/>
              </a:rPr>
              <a:t>ordinul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trei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aceștia</a:t>
            </a:r>
            <a:r>
              <a:rPr lang="en-US" sz="1400" dirty="0">
                <a:latin typeface="Times New Roman" panose="02020603050405020304" pitchFamily="18" charset="0"/>
                <a:cs typeface="Times New Roman" panose="02020603050405020304" pitchFamily="18" charset="0"/>
              </a:rPr>
              <a:t> sunt </a:t>
            </a:r>
            <a:r>
              <a:rPr lang="en-US" sz="1400" dirty="0" err="1">
                <a:latin typeface="Times New Roman" panose="02020603050405020304" pitchFamily="18" charset="0"/>
                <a:cs typeface="Times New Roman" panose="02020603050405020304" pitchFamily="18" charset="0"/>
              </a:rPr>
              <a:t>potriviti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pentru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matrice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pătrată</a:t>
            </a:r>
            <a:r>
              <a:rPr lang="en-US" sz="1400" dirty="0">
                <a:latin typeface="Times New Roman" panose="02020603050405020304" pitchFamily="18" charset="0"/>
                <a:cs typeface="Times New Roman" panose="02020603050405020304" pitchFamily="18" charset="0"/>
              </a:rPr>
              <a:t> 2 × 2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3 × 3.</a:t>
            </a:r>
          </a:p>
          <a:p>
            <a:r>
              <a:rPr lang="en-US" sz="1400" dirty="0" err="1">
                <a:latin typeface="Times New Roman" panose="02020603050405020304" pitchFamily="18" charset="0"/>
                <a:cs typeface="Times New Roman" panose="02020603050405020304" pitchFamily="18" charset="0"/>
              </a:rPr>
              <a:t>Pentru</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găsi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determinantul</a:t>
            </a:r>
            <a:r>
              <a:rPr lang="en-US" sz="1400" dirty="0">
                <a:latin typeface="Times New Roman" panose="02020603050405020304" pitchFamily="18" charset="0"/>
                <a:cs typeface="Times New Roman" panose="02020603050405020304" pitchFamily="18" charset="0"/>
              </a:rPr>
              <a:t> de </a:t>
            </a:r>
            <a:r>
              <a:rPr lang="en-US" sz="1400" dirty="0" err="1">
                <a:latin typeface="Times New Roman" panose="02020603050405020304" pitchFamily="18" charset="0"/>
                <a:cs typeface="Times New Roman" panose="02020603050405020304" pitchFamily="18" charset="0"/>
              </a:rPr>
              <a:t>ordinul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trebuie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înmulțim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principale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scădem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numerelor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celei</a:t>
            </a:r>
            <a:r>
              <a:rPr lang="en-US" sz="1400" dirty="0">
                <a:latin typeface="Times New Roman" panose="02020603050405020304" pitchFamily="18" charset="0"/>
                <a:cs typeface="Times New Roman" panose="02020603050405020304" pitchFamily="18" charset="0"/>
              </a:rPr>
              <a:t> de-a </a:t>
            </a:r>
            <a:r>
              <a:rPr lang="en-US" sz="1400" dirty="0" err="1">
                <a:latin typeface="Times New Roman" panose="02020603050405020304" pitchFamily="18" charset="0"/>
                <a:cs typeface="Times New Roman" panose="02020603050405020304" pitchFamily="18" charset="0"/>
              </a:rPr>
              <a:t>doua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valoare</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Determinantul</a:t>
            </a:r>
            <a:r>
              <a:rPr lang="en-US" sz="1400" dirty="0">
                <a:latin typeface="Times New Roman" panose="02020603050405020304" pitchFamily="18" charset="0"/>
                <a:cs typeface="Times New Roman" panose="02020603050405020304" pitchFamily="18" charset="0"/>
              </a:rPr>
              <a:t> de </a:t>
            </a:r>
            <a:r>
              <a:rPr lang="en-US" sz="1400" dirty="0" err="1">
                <a:latin typeface="Times New Roman" panose="02020603050405020304" pitchFamily="18" charset="0"/>
                <a:cs typeface="Times New Roman" panose="02020603050405020304" pitchFamily="18" charset="0"/>
              </a:rPr>
              <a:t>ordinul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trei</a:t>
            </a:r>
            <a:r>
              <a:rPr lang="en-US" sz="1400" dirty="0">
                <a:latin typeface="Times New Roman" panose="02020603050405020304" pitchFamily="18" charset="0"/>
                <a:cs typeface="Times New Roman" panose="02020603050405020304" pitchFamily="18" charset="0"/>
              </a:rPr>
              <a:t> se </a:t>
            </a:r>
            <a:r>
              <a:rPr lang="en-US" sz="1400" dirty="0" err="1">
                <a:latin typeface="Times New Roman" panose="02020603050405020304" pitchFamily="18" charset="0"/>
                <a:cs typeface="Times New Roman" panose="02020603050405020304" pitchFamily="18" charset="0"/>
              </a:rPr>
              <a:t>găsește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înmulțind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diagonalele</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triunghiuri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Există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operații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aici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așa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colecta</a:t>
            </a:r>
            <a:r>
              <a:rPr lang="en-US" sz="1400" dirty="0">
                <a:latin typeface="Times New Roman" panose="02020603050405020304" pitchFamily="18" charset="0"/>
                <a:cs typeface="Times New Roman" panose="02020603050405020304" pitchFamily="18" charset="0"/>
              </a:rPr>
              <a:t> formula </a:t>
            </a:r>
            <a:r>
              <a:rPr lang="en-US" sz="1400" dirty="0" err="1">
                <a:latin typeface="Times New Roman" panose="02020603050405020304" pitchFamily="18" charset="0"/>
                <a:cs typeface="Times New Roman" panose="02020603050405020304" pitchFamily="18" charset="0"/>
              </a:rPr>
              <a:t>bucată</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bucată</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Mai </a:t>
            </a:r>
            <a:r>
              <a:rPr lang="en-US" sz="1400" dirty="0" err="1">
                <a:latin typeface="Times New Roman" panose="02020603050405020304" pitchFamily="18" charset="0"/>
                <a:cs typeface="Times New Roman" panose="02020603050405020304" pitchFamily="18" charset="0"/>
              </a:rPr>
              <a:t>întâi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lucrați</a:t>
            </a:r>
            <a:r>
              <a:rPr lang="en-US" sz="1400" dirty="0">
                <a:latin typeface="Times New Roman" panose="02020603050405020304" pitchFamily="18" charset="0"/>
                <a:cs typeface="Times New Roman" panose="02020603050405020304" pitchFamily="18" charset="0"/>
              </a:rPr>
              <a:t> de-a </a:t>
            </a:r>
            <a:r>
              <a:rPr lang="en-US" sz="1400" dirty="0" err="1">
                <a:latin typeface="Times New Roman" panose="02020603050405020304" pitchFamily="18" charset="0"/>
                <a:cs typeface="Times New Roman" panose="02020603050405020304" pitchFamily="18" charset="0"/>
              </a:rPr>
              <a:t>lungul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principale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mergeți</a:t>
            </a:r>
            <a:r>
              <a:rPr lang="en-US" sz="1400" dirty="0">
                <a:latin typeface="Times New Roman" panose="02020603050405020304" pitchFamily="18" charset="0"/>
                <a:cs typeface="Times New Roman" panose="02020603050405020304" pitchFamily="18" charset="0"/>
              </a:rPr>
              <a:t> de la </a:t>
            </a:r>
            <a:r>
              <a:rPr lang="en-US" sz="1400" dirty="0" err="1">
                <a:latin typeface="Times New Roman" panose="02020603050405020304" pitchFamily="18" charset="0"/>
                <a:cs typeface="Times New Roman" panose="02020603050405020304" pitchFamily="18" charset="0"/>
              </a:rPr>
              <a:t>elementul</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stânga</a:t>
            </a:r>
            <a:r>
              <a:rPr lang="en-US" sz="1400" dirty="0">
                <a:latin typeface="Times New Roman" panose="02020603050405020304" pitchFamily="18" charset="0"/>
                <a:cs typeface="Times New Roman" panose="02020603050405020304" pitchFamily="18" charset="0"/>
              </a:rPr>
              <a:t> sus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treceți</a:t>
            </a:r>
            <a:r>
              <a:rPr lang="en-US" sz="1400" dirty="0">
                <a:latin typeface="Times New Roman" panose="02020603050405020304" pitchFamily="18" charset="0"/>
                <a:cs typeface="Times New Roman" panose="02020603050405020304" pitchFamily="18" charset="0"/>
              </a:rPr>
              <a:t> la </a:t>
            </a:r>
            <a:r>
              <a:rPr lang="en-US" sz="1400" dirty="0" err="1">
                <a:latin typeface="Times New Roman" panose="02020603050405020304" pitchFamily="18" charset="0"/>
                <a:cs typeface="Times New Roman" panose="02020603050405020304" pitchFamily="18" charset="0"/>
              </a:rPr>
              <a:t>elementul</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dreapta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jos.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Înmulțim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împreună</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Adăugați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primului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triunghi</a:t>
            </a:r>
            <a:r>
              <a:rPr lang="en-US" sz="1400" dirty="0">
                <a:latin typeface="Times New Roman" panose="02020603050405020304" pitchFamily="18" charset="0"/>
                <a:cs typeface="Times New Roman" panose="02020603050405020304" pitchFamily="18" charset="0"/>
              </a:rPr>
              <a:t> la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elementelor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primei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Baza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primului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triunghi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paralelă</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diagonala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principală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formată</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A₂₁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A₃₂. </a:t>
            </a:r>
            <a:r>
              <a:rPr lang="en-US" sz="1400" dirty="0" err="1">
                <a:latin typeface="Times New Roman" panose="02020603050405020304" pitchFamily="18" charset="0"/>
                <a:cs typeface="Times New Roman" panose="02020603050405020304" pitchFamily="18" charset="0"/>
              </a:rPr>
              <a:t>Vârf</a:t>
            </a:r>
            <a:r>
              <a:rPr lang="en-US" sz="1400" dirty="0">
                <a:latin typeface="Times New Roman" panose="02020603050405020304" pitchFamily="18" charset="0"/>
                <a:cs typeface="Times New Roman" panose="02020603050405020304" pitchFamily="18" charset="0"/>
              </a:rPr>
              <a:t> - element </a:t>
            </a:r>
            <a:r>
              <a:rPr lang="ru-RU" sz="1400" dirty="0">
                <a:latin typeface="Times New Roman" panose="02020603050405020304" pitchFamily="18" charset="0"/>
                <a:cs typeface="Times New Roman" panose="02020603050405020304" pitchFamily="18" charset="0"/>
              </a:rPr>
              <a:t>А₁₃.</a:t>
            </a:r>
          </a:p>
          <a:p>
            <a:r>
              <a:rPr lang="en-US" sz="1400" dirty="0" err="1">
                <a:latin typeface="Times New Roman" panose="02020603050405020304" pitchFamily="18" charset="0"/>
                <a:cs typeface="Times New Roman" panose="02020603050405020304" pitchFamily="18" charset="0"/>
              </a:rPr>
              <a:t>Adăugați</a:t>
            </a:r>
            <a:r>
              <a:rPr lang="en-US" sz="1400" dirty="0">
                <a:latin typeface="Times New Roman" panose="02020603050405020304" pitchFamily="18" charset="0"/>
                <a:cs typeface="Times New Roman" panose="02020603050405020304" pitchFamily="18" charset="0"/>
              </a:rPr>
              <a:t> la </a:t>
            </a:r>
            <a:r>
              <a:rPr lang="en-US" sz="1400" dirty="0" err="1">
                <a:latin typeface="Times New Roman" panose="02020603050405020304" pitchFamily="18" charset="0"/>
                <a:cs typeface="Times New Roman" panose="02020603050405020304" pitchFamily="18" charset="0"/>
              </a:rPr>
              <a:t>rezultatul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obținut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celui</a:t>
            </a:r>
            <a:r>
              <a:rPr lang="en-US" sz="1400" dirty="0">
                <a:latin typeface="Times New Roman" panose="02020603050405020304" pitchFamily="18" charset="0"/>
                <a:cs typeface="Times New Roman" panose="02020603050405020304" pitchFamily="18" charset="0"/>
              </a:rPr>
              <a:t> de-al </a:t>
            </a:r>
            <a:r>
              <a:rPr lang="en-US" sz="1400" dirty="0" err="1">
                <a:latin typeface="Times New Roman" panose="02020603050405020304" pitchFamily="18" charset="0"/>
                <a:cs typeface="Times New Roman" panose="02020603050405020304" pitchFamily="18" charset="0"/>
              </a:rPr>
              <a:t>doilea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triunghi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care </a:t>
            </a:r>
            <a:r>
              <a:rPr lang="en-US" sz="1400" dirty="0" err="1">
                <a:latin typeface="Times New Roman" panose="02020603050405020304" pitchFamily="18" charset="0"/>
                <a:cs typeface="Times New Roman" panose="02020603050405020304" pitchFamily="18" charset="0"/>
              </a:rPr>
              <a:t>baza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formată</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А₁₂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А₂₃, </a:t>
            </a:r>
            <a:r>
              <a:rPr lang="en-US" sz="1400" dirty="0" err="1">
                <a:latin typeface="Times New Roman" panose="02020603050405020304" pitchFamily="18" charset="0"/>
                <a:cs typeface="Times New Roman" panose="02020603050405020304" pitchFamily="18" charset="0"/>
              </a:rPr>
              <a:t>iar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vârful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А₃₁.</a:t>
            </a:r>
          </a:p>
          <a:p>
            <a:r>
              <a:rPr lang="en-US" sz="1400" dirty="0" err="1">
                <a:latin typeface="Times New Roman" panose="02020603050405020304" pitchFamily="18" charset="0"/>
                <a:cs typeface="Times New Roman" panose="02020603050405020304" pitchFamily="18" charset="0"/>
              </a:rPr>
              <a:t>Scădeți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elementelor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celei</a:t>
            </a:r>
            <a:r>
              <a:rPr lang="en-US" sz="1400" dirty="0">
                <a:latin typeface="Times New Roman" panose="02020603050405020304" pitchFamily="18" charset="0"/>
                <a:cs typeface="Times New Roman" panose="02020603050405020304" pitchFamily="18" charset="0"/>
              </a:rPr>
              <a:t> de-a </a:t>
            </a:r>
            <a:r>
              <a:rPr lang="en-US" sz="1400" dirty="0" err="1">
                <a:latin typeface="Times New Roman" panose="02020603050405020304" pitchFamily="18" charset="0"/>
                <a:cs typeface="Times New Roman" panose="02020603050405020304" pitchFamily="18" charset="0"/>
              </a:rPr>
              <a:t>doua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diagonale</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valoarea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obținută</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doua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diagonală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începe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colțul</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stânga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jos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merge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colțul</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dreapta</a:t>
            </a:r>
            <a:r>
              <a:rPr lang="en-US" sz="1400" dirty="0">
                <a:latin typeface="Times New Roman" panose="02020603050405020304" pitchFamily="18" charset="0"/>
                <a:cs typeface="Times New Roman" panose="02020603050405020304" pitchFamily="18" charset="0"/>
              </a:rPr>
              <a:t> sus.</a:t>
            </a:r>
          </a:p>
          <a:p>
            <a:r>
              <a:rPr lang="en-US" sz="1400" dirty="0" err="1">
                <a:latin typeface="Times New Roman" panose="02020603050405020304" pitchFamily="18" charset="0"/>
                <a:cs typeface="Times New Roman" panose="02020603050405020304" pitchFamily="18" charset="0"/>
              </a:rPr>
              <a:t>Scădeți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elementelor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celui</a:t>
            </a:r>
            <a:r>
              <a:rPr lang="en-US" sz="1400" dirty="0">
                <a:latin typeface="Times New Roman" panose="02020603050405020304" pitchFamily="18" charset="0"/>
                <a:cs typeface="Times New Roman" panose="02020603050405020304" pitchFamily="18" charset="0"/>
              </a:rPr>
              <a:t> de-al </a:t>
            </a:r>
            <a:r>
              <a:rPr lang="en-US" sz="1400" dirty="0" err="1">
                <a:latin typeface="Times New Roman" panose="02020603050405020304" pitchFamily="18" charset="0"/>
                <a:cs typeface="Times New Roman" panose="02020603050405020304" pitchFamily="18" charset="0"/>
              </a:rPr>
              <a:t>treilea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triunghi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care </a:t>
            </a:r>
            <a:r>
              <a:rPr lang="en-US" sz="1400" dirty="0" err="1">
                <a:latin typeface="Times New Roman" panose="02020603050405020304" pitchFamily="18" charset="0"/>
                <a:cs typeface="Times New Roman" panose="02020603050405020304" pitchFamily="18" charset="0"/>
              </a:rPr>
              <a:t>baza</a:t>
            </a:r>
            <a:r>
              <a:rPr lang="en-US" sz="1400" dirty="0">
                <a:latin typeface="Times New Roman" panose="02020603050405020304" pitchFamily="18" charset="0"/>
                <a:cs typeface="Times New Roman" panose="02020603050405020304" pitchFamily="18" charset="0"/>
              </a:rPr>
              <a:t> sunt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А₁₂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А₂₁, </a:t>
            </a:r>
            <a:r>
              <a:rPr lang="en-US" sz="1400" dirty="0" err="1">
                <a:latin typeface="Times New Roman" panose="02020603050405020304" pitchFamily="18" charset="0"/>
                <a:cs typeface="Times New Roman" panose="02020603050405020304" pitchFamily="18" charset="0"/>
              </a:rPr>
              <a:t>iar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vârful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este</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А₃₃.</a:t>
            </a:r>
          </a:p>
          <a:p>
            <a:r>
              <a:rPr lang="en-US" sz="1400" dirty="0" err="1">
                <a:latin typeface="Times New Roman" panose="02020603050405020304" pitchFamily="18" charset="0"/>
                <a:cs typeface="Times New Roman" panose="02020603050405020304" pitchFamily="18" charset="0"/>
              </a:rPr>
              <a:t>Ultimul</a:t>
            </a:r>
            <a:r>
              <a:rPr lang="en-US" sz="1400" dirty="0">
                <a:latin typeface="Times New Roman" panose="02020603050405020304" pitchFamily="18" charset="0"/>
                <a:cs typeface="Times New Roman" panose="02020603050405020304" pitchFamily="18" charset="0"/>
              </a:rPr>
              <a:t> pas: </a:t>
            </a:r>
            <a:r>
              <a:rPr lang="en-US" sz="1400" dirty="0" err="1">
                <a:latin typeface="Times New Roman" panose="02020603050405020304" pitchFamily="18" charset="0"/>
                <a:cs typeface="Times New Roman" panose="02020603050405020304" pitchFamily="18" charset="0"/>
              </a:rPr>
              <a:t>scade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produsul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celui</a:t>
            </a:r>
            <a:r>
              <a:rPr lang="en-US" sz="1400" dirty="0">
                <a:latin typeface="Times New Roman" panose="02020603050405020304" pitchFamily="18" charset="0"/>
                <a:cs typeface="Times New Roman" panose="02020603050405020304" pitchFamily="18" charset="0"/>
              </a:rPr>
              <a:t> de-al </a:t>
            </a:r>
            <a:r>
              <a:rPr lang="en-US" sz="1400" dirty="0" err="1">
                <a:latin typeface="Times New Roman" panose="02020603050405020304" pitchFamily="18" charset="0"/>
                <a:cs typeface="Times New Roman" panose="02020603050405020304" pitchFamily="18" charset="0"/>
              </a:rPr>
              <a:t>patrulea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triunghi</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baza</a:t>
            </a:r>
            <a:r>
              <a:rPr lang="en-US" sz="1400" dirty="0">
                <a:latin typeface="Times New Roman" panose="02020603050405020304" pitchFamily="18" charset="0"/>
                <a:cs typeface="Times New Roman" panose="02020603050405020304" pitchFamily="18" charset="0"/>
              </a:rPr>
              <a:t> din </a:t>
            </a:r>
            <a:r>
              <a:rPr lang="en-US" sz="1400" dirty="0" err="1">
                <a:latin typeface="Times New Roman" panose="02020603050405020304" pitchFamily="18" charset="0"/>
                <a:cs typeface="Times New Roman" panose="02020603050405020304" pitchFamily="18" charset="0"/>
              </a:rPr>
              <a:t>elementele</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А₂₃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А₃₂ </a:t>
            </a:r>
            <a:r>
              <a:rPr lang="en-US" sz="1400" dirty="0" err="1">
                <a:latin typeface="Times New Roman" panose="02020603050405020304" pitchFamily="18" charset="0"/>
                <a:cs typeface="Times New Roman" panose="02020603050405020304" pitchFamily="18" charset="0"/>
              </a:rPr>
              <a:t>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vârful</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А₁₁.</a:t>
            </a:r>
          </a:p>
        </p:txBody>
      </p:sp>
    </p:spTree>
    <p:extLst>
      <p:ext uri="{BB962C8B-B14F-4D97-AF65-F5344CB8AC3E}">
        <p14:creationId xmlns:p14="http://schemas.microsoft.com/office/powerpoint/2010/main" val="36567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5E4B-9C9A-46F9-9FE5-C7F232855F15}"/>
              </a:ext>
            </a:extLst>
          </p:cNvPr>
          <p:cNvSpPr>
            <a:spLocks noGrp="1"/>
          </p:cNvSpPr>
          <p:nvPr>
            <p:ph type="title"/>
          </p:nvPr>
        </p:nvSpPr>
        <p:spPr>
          <a:xfrm>
            <a:off x="913794" y="609600"/>
            <a:ext cx="10643467" cy="926969"/>
          </a:xfrm>
        </p:spPr>
        <p:txBody>
          <a:bodyPr>
            <a:normAutofit fontScale="90000"/>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doua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acțiune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Găsiți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transpusă</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complemente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algebrice</a:t>
            </a:r>
            <a:endParaRPr lang="ru-R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E072C1-6F02-44DF-8E7A-2F22CBD6EB8E}"/>
              </a:ext>
            </a:extLst>
          </p:cNvPr>
          <p:cNvSpPr>
            <a:spLocks noGrp="1"/>
          </p:cNvSpPr>
          <p:nvPr>
            <p:ph idx="1"/>
          </p:nvPr>
        </p:nvSpPr>
        <p:spPr/>
        <p:txBody>
          <a:bodyPr>
            <a:normAutofit fontScale="55000" lnSpcReduction="20000"/>
          </a:bodyPr>
          <a:lstStyle/>
          <a:p>
            <a:r>
              <a:rPr lang="ro-RO" dirty="0">
                <a:latin typeface="Times New Roman" panose="02020603050405020304" pitchFamily="18" charset="0"/>
                <a:cs typeface="Times New Roman" panose="02020603050405020304" pitchFamily="18" charset="0"/>
              </a:rPr>
              <a:t>Matricea transpusă de complemente algebrice se calculează în trei pași: Găsim matricea minorilor din matricea originală. Schimbăm semnul unor elemente din matricea minorilor și obținem matricea complementelor algebrice. Găsiți matricea transpusă din matricea complementelor algebrice. Algoritmul de calcul al matricei minorilor și al matricei complementelor algebrice depinde de dimensiunea matricei originale - cu cât este mai mare, cu atât formula de calcul este mai complexă. Prin urmare, luăm în considerare numai matrice de ordinul doi și al treilea. Pentru a găsi o matrice de minori de ordinul doi, trebuie să tăiem succesiv trei elemente din matricea originală: Ștergem primul rând și prima coloană a matricei originale - obținem primul element din primul rând al matricei minorilor. Ștergem primul rând și a doua coloană - obținem al doilea element din primul rând al matricei minorilor. Ștergem al doilea rând și prima coloană - obținem primul element al celui de-al doilea rând al matricei minorilor. Ștergem al doilea rând și a doua coloană - obținem al doilea element al celui de-al doilea rând al matricei minorilor. Când se compilează matricea minorilor, schimbăm semnele elementelor diagonalei a doua și obținem matricea complementelor algebrice. Acum luăm această matrice și transpunem - schimbăm aranjamentul rândurilor și coloanelor. Gata. Matricea minorilor de ordinul trei se calculează după următorul principiu:</a:t>
            </a:r>
          </a:p>
          <a:p>
            <a:endParaRPr lang="ro-RO"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Tăiați rândurile și coloanele în ordine.</a:t>
            </a:r>
          </a:p>
          <a:p>
            <a:r>
              <a:rPr lang="ro-RO" dirty="0">
                <a:latin typeface="Times New Roman" panose="02020603050405020304" pitchFamily="18" charset="0"/>
                <a:cs typeface="Times New Roman" panose="02020603050405020304" pitchFamily="18" charset="0"/>
              </a:rPr>
              <a:t>Obținem patru elemente și calculăm determinantul.</a:t>
            </a:r>
          </a:p>
          <a:p>
            <a:r>
              <a:rPr lang="ro-RO" dirty="0">
                <a:latin typeface="Times New Roman" panose="02020603050405020304" pitchFamily="18" charset="0"/>
                <a:cs typeface="Times New Roman" panose="02020603050405020304" pitchFamily="18" charset="0"/>
              </a:rPr>
              <a:t>Scriem rezultatul într-o matrice de minori de ordinul trei.</a:t>
            </a:r>
          </a:p>
          <a:p>
            <a:r>
              <a:rPr lang="ro-RO" dirty="0">
                <a:latin typeface="Times New Roman" panose="02020603050405020304" pitchFamily="18" charset="0"/>
                <a:cs typeface="Times New Roman" panose="02020603050405020304" pitchFamily="18" charset="0"/>
              </a:rPr>
              <a:t>Pentru a nu vă aminti ordinea ștergerii elementelor - încercați schema:</a:t>
            </a:r>
          </a:p>
          <a:p>
            <a:endParaRPr lang="ro-RO"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Identificați elementul pe care îl căutați pentru matrice. Să fie A₁₁.</a:t>
            </a:r>
          </a:p>
          <a:p>
            <a:r>
              <a:rPr lang="ro-RO" dirty="0">
                <a:latin typeface="Times New Roman" panose="02020603050405020304" pitchFamily="18" charset="0"/>
                <a:cs typeface="Times New Roman" panose="02020603050405020304" pitchFamily="18" charset="0"/>
              </a:rPr>
              <a:t>Găsiți același element în matricea originală și marcați-l cu un punct.</a:t>
            </a:r>
          </a:p>
          <a:p>
            <a:r>
              <a:rPr lang="ro-RO" dirty="0">
                <a:latin typeface="Times New Roman" panose="02020603050405020304" pitchFamily="18" charset="0"/>
                <a:cs typeface="Times New Roman" panose="02020603050405020304" pitchFamily="18" charset="0"/>
              </a:rPr>
              <a:t>Desenați două linii din acest punct: de-a lungul liniei și de-a lungul coloanei.</a:t>
            </a:r>
          </a:p>
          <a:p>
            <a:r>
              <a:rPr lang="ro-RO" dirty="0">
                <a:latin typeface="Times New Roman" panose="02020603050405020304" pitchFamily="18" charset="0"/>
                <a:cs typeface="Times New Roman" panose="02020603050405020304" pitchFamily="18" charset="0"/>
              </a:rPr>
              <a:t>După ștergere, va exista o matrice pătrată bidimensională, al cărei determinant este egal cu diferența produselor a două diagonale.</a:t>
            </a:r>
          </a:p>
          <a:p>
            <a:pPr marL="36900" indent="0">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83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CEF5-ED7D-4725-A2F6-0A2D62E3CC4D}"/>
              </a:ext>
            </a:extLst>
          </p:cNvPr>
          <p:cNvSpPr>
            <a:spLocks noGrp="1"/>
          </p:cNvSpPr>
          <p:nvPr>
            <p:ph type="title"/>
          </p:nvPr>
        </p:nvSpPr>
        <p:spPr/>
        <p:txBody>
          <a:bodyPr/>
          <a:lstStyle/>
          <a:p>
            <a:r>
              <a:rPr lang="en-US" dirty="0"/>
              <a:t>A </a:t>
            </a:r>
            <a:r>
              <a:rPr lang="en-US" dirty="0" err="1"/>
              <a:t>treia</a:t>
            </a:r>
            <a:r>
              <a:rPr lang="en-US" dirty="0"/>
              <a:t> </a:t>
            </a:r>
            <a:r>
              <a:rPr lang="en-US" dirty="0" err="1"/>
              <a:t>acțiune</a:t>
            </a:r>
            <a:r>
              <a:rPr lang="en-US" dirty="0"/>
              <a:t>: </a:t>
            </a:r>
            <a:r>
              <a:rPr lang="en-US" dirty="0" err="1"/>
              <a:t>Calcula</a:t>
            </a:r>
            <a:r>
              <a:rPr lang="ro-MD" dirty="0"/>
              <a:t>m</a:t>
            </a:r>
            <a:r>
              <a:rPr lang="en-US" dirty="0"/>
              <a:t> </a:t>
            </a:r>
            <a:r>
              <a:rPr lang="en-US" dirty="0" err="1"/>
              <a:t>inversul</a:t>
            </a:r>
            <a:r>
              <a:rPr lang="en-US" dirty="0"/>
              <a:t> </a:t>
            </a:r>
            <a:r>
              <a:rPr lang="en-US" dirty="0" err="1"/>
              <a:t>matricei</a:t>
            </a:r>
            <a:endParaRPr lang="ru-RU" dirty="0"/>
          </a:p>
        </p:txBody>
      </p:sp>
      <p:sp>
        <p:nvSpPr>
          <p:cNvPr id="3" name="Content Placeholder 2">
            <a:extLst>
              <a:ext uri="{FF2B5EF4-FFF2-40B4-BE49-F238E27FC236}">
                <a16:creationId xmlns:a16="http://schemas.microsoft.com/office/drawing/2014/main" id="{FF7C684E-BEAA-4D9F-8F6A-9B8AF10C2BE0}"/>
              </a:ext>
            </a:extLst>
          </p:cNvPr>
          <p:cNvSpPr>
            <a:spLocks noGrp="1"/>
          </p:cNvSpPr>
          <p:nvPr>
            <p:ph idx="1"/>
          </p:nvPr>
        </p:nvSpPr>
        <p:spPr/>
        <p:txBody>
          <a:bodyPr/>
          <a:lstStyle/>
          <a:p>
            <a:r>
              <a:rPr lang="en-US" dirty="0"/>
              <a:t>Am </a:t>
            </a:r>
            <a:r>
              <a:rPr lang="en-US" dirty="0" err="1"/>
              <a:t>găsit</a:t>
            </a:r>
            <a:r>
              <a:rPr lang="en-US" dirty="0"/>
              <a:t> </a:t>
            </a:r>
            <a:r>
              <a:rPr lang="en-US" dirty="0" err="1"/>
              <a:t>toate</a:t>
            </a:r>
            <a:r>
              <a:rPr lang="en-US" dirty="0"/>
              <a:t> </a:t>
            </a:r>
            <a:r>
              <a:rPr lang="en-US" dirty="0" err="1"/>
              <a:t>componentele</a:t>
            </a:r>
            <a:r>
              <a:rPr lang="en-US" dirty="0"/>
              <a:t> </a:t>
            </a:r>
            <a:r>
              <a:rPr lang="en-US" dirty="0" err="1"/>
              <a:t>pentru</a:t>
            </a:r>
            <a:r>
              <a:rPr lang="en-US" dirty="0"/>
              <a:t> </a:t>
            </a:r>
            <a:r>
              <a:rPr lang="en-US" dirty="0" err="1"/>
              <a:t>calcularea</a:t>
            </a:r>
            <a:r>
              <a:rPr lang="en-US" dirty="0"/>
              <a:t> </a:t>
            </a:r>
            <a:r>
              <a:rPr lang="en-US" dirty="0" err="1"/>
              <a:t>matricei</a:t>
            </a:r>
            <a:r>
              <a:rPr lang="en-US" dirty="0"/>
              <a:t> inverse. </a:t>
            </a:r>
            <a:r>
              <a:rPr lang="en-US" dirty="0" err="1"/>
              <a:t>Rămâne</a:t>
            </a:r>
            <a:r>
              <a:rPr lang="en-US" dirty="0"/>
              <a:t> </a:t>
            </a:r>
            <a:r>
              <a:rPr lang="en-US" dirty="0" err="1"/>
              <a:t>să</a:t>
            </a:r>
            <a:r>
              <a:rPr lang="en-US" dirty="0"/>
              <a:t> le </a:t>
            </a:r>
            <a:r>
              <a:rPr lang="en-US" dirty="0" err="1"/>
              <a:t>înlocuiți</a:t>
            </a:r>
            <a:r>
              <a:rPr lang="en-US" dirty="0"/>
              <a:t> </a:t>
            </a:r>
            <a:r>
              <a:rPr lang="en-US" dirty="0" err="1"/>
              <a:t>în</a:t>
            </a:r>
            <a:r>
              <a:rPr lang="en-US" dirty="0"/>
              <a:t> </a:t>
            </a:r>
            <a:r>
              <a:rPr lang="en-US" dirty="0" err="1"/>
              <a:t>formulă</a:t>
            </a:r>
            <a:r>
              <a:rPr lang="en-US" dirty="0"/>
              <a:t>, </a:t>
            </a:r>
            <a:r>
              <a:rPr lang="en-US" dirty="0" err="1"/>
              <a:t>să</a:t>
            </a:r>
            <a:r>
              <a:rPr lang="en-US" dirty="0"/>
              <a:t> </a:t>
            </a:r>
            <a:r>
              <a:rPr lang="en-US" dirty="0" err="1"/>
              <a:t>înmulțiți</a:t>
            </a:r>
            <a:r>
              <a:rPr lang="en-US" dirty="0"/>
              <a:t> </a:t>
            </a:r>
            <a:r>
              <a:rPr lang="en-US" dirty="0" err="1"/>
              <a:t>și</a:t>
            </a:r>
            <a:r>
              <a:rPr lang="en-US" dirty="0"/>
              <a:t> </a:t>
            </a:r>
            <a:r>
              <a:rPr lang="en-US" dirty="0" err="1"/>
              <a:t>să</a:t>
            </a:r>
            <a:r>
              <a:rPr lang="en-US" dirty="0"/>
              <a:t> </a:t>
            </a:r>
            <a:r>
              <a:rPr lang="en-US" dirty="0" err="1"/>
              <a:t>scrieți</a:t>
            </a:r>
            <a:r>
              <a:rPr lang="en-US" dirty="0"/>
              <a:t> </a:t>
            </a:r>
            <a:r>
              <a:rPr lang="en-US" dirty="0" err="1"/>
              <a:t>răspunsul</a:t>
            </a:r>
            <a:r>
              <a:rPr lang="ro-MD" dirty="0"/>
              <a:t> dupa formula</a:t>
            </a:r>
            <a:r>
              <a:rPr lang="en-US" dirty="0"/>
              <a:t>:</a:t>
            </a:r>
            <a:endParaRPr lang="ru-RU" dirty="0"/>
          </a:p>
        </p:txBody>
      </p:sp>
      <p:pic>
        <p:nvPicPr>
          <p:cNvPr id="2050" name="Picture 2" descr="Пример вычисления обратной матрицы второго порядка: мы внесли дробь в матрицу, но могли этого не делать — просто так захотелось">
            <a:extLst>
              <a:ext uri="{FF2B5EF4-FFF2-40B4-BE49-F238E27FC236}">
                <a16:creationId xmlns:a16="http://schemas.microsoft.com/office/drawing/2014/main" id="{75271481-78C3-4CA1-AA95-258D04B38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3133435"/>
            <a:ext cx="4424218" cy="24886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Пример вычисления обратной матрицы третьего порядка">
            <a:extLst>
              <a:ext uri="{FF2B5EF4-FFF2-40B4-BE49-F238E27FC236}">
                <a16:creationId xmlns:a16="http://schemas.microsoft.com/office/drawing/2014/main" id="{3CF300DC-3172-4D0B-B933-6E1A186B7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987" y="3133435"/>
            <a:ext cx="4424218" cy="248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2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A129-CC0B-4E32-B832-B8C3FFCD63D5}"/>
              </a:ext>
            </a:extLst>
          </p:cNvPr>
          <p:cNvSpPr>
            <a:spLocks noGrp="1"/>
          </p:cNvSpPr>
          <p:nvPr>
            <p:ph type="title"/>
          </p:nvPr>
        </p:nvSpPr>
        <p:spPr>
          <a:xfrm>
            <a:off x="919119" y="2789382"/>
            <a:ext cx="10353762" cy="970450"/>
          </a:xfrm>
        </p:spPr>
        <p:txBody>
          <a:bodyPr/>
          <a:lstStyle/>
          <a:p>
            <a:r>
              <a:rPr lang="en-US" dirty="0" err="1"/>
              <a:t>Multumesc</a:t>
            </a:r>
            <a:r>
              <a:rPr lang="en-US" dirty="0"/>
              <a:t> </a:t>
            </a:r>
            <a:r>
              <a:rPr lang="en-US" dirty="0" err="1"/>
              <a:t>pentru</a:t>
            </a:r>
            <a:r>
              <a:rPr lang="en-US" dirty="0"/>
              <a:t> </a:t>
            </a:r>
            <a:r>
              <a:rPr lang="en-US" dirty="0" err="1"/>
              <a:t>atentie</a:t>
            </a:r>
            <a:endParaRPr lang="ru-RU" dirty="0"/>
          </a:p>
        </p:txBody>
      </p:sp>
    </p:spTree>
    <p:extLst>
      <p:ext uri="{BB962C8B-B14F-4D97-AF65-F5344CB8AC3E}">
        <p14:creationId xmlns:p14="http://schemas.microsoft.com/office/powerpoint/2010/main" val="129065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23</TotalTime>
  <Words>847</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Calisto MT</vt:lpstr>
      <vt:lpstr>Times New Roman</vt:lpstr>
      <vt:lpstr>Wingdings 2</vt:lpstr>
      <vt:lpstr>Slate</vt:lpstr>
      <vt:lpstr>Algoritm de inversare a unei matrice</vt:lpstr>
      <vt:lpstr>Ce este matricea inversă?</vt:lpstr>
      <vt:lpstr>Cum se calculează inversul unei matrice</vt:lpstr>
      <vt:lpstr>Prima acțiune: împărțiți 1 la determinantul matricei</vt:lpstr>
      <vt:lpstr>A doua acțiune: Găsiți matricea transpusă de complemente algebrice</vt:lpstr>
      <vt:lpstr>A treia acțiune: Calculam inversul matricei</vt:lpstr>
      <vt:lpstr>Multumesc pentru atentie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 de inversare a unei matrice</dc:title>
  <dc:creator>....Nick.... ....Nick....</dc:creator>
  <cp:lastModifiedBy>....Nick.... ....Nick....</cp:lastModifiedBy>
  <cp:revision>3</cp:revision>
  <dcterms:created xsi:type="dcterms:W3CDTF">2021-11-03T17:17:33Z</dcterms:created>
  <dcterms:modified xsi:type="dcterms:W3CDTF">2023-05-07T08:47:24Z</dcterms:modified>
</cp:coreProperties>
</file>