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8" r:id="rId2"/>
    <p:sldId id="259" r:id="rId3"/>
    <p:sldId id="261" r:id="rId4"/>
    <p:sldId id="262" r:id="rId5"/>
    <p:sldId id="264" r:id="rId6"/>
    <p:sldId id="269" r:id="rId7"/>
    <p:sldId id="265" r:id="rId8"/>
    <p:sldId id="266" r:id="rId9"/>
    <p:sldId id="270" r:id="rId10"/>
    <p:sldId id="267"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CD5874-3363-4C99-9B41-1507CB29DD1E}" v="103" dt="2023-04-19T21:12:24.127"/>
    <p1510:client id="{44D7576D-D4F3-D3ED-9DBC-00D894EBFFE8}" v="10" dt="2023-04-26T20:57:17.108"/>
    <p1510:client id="{88EFD79B-92CF-4187-B86D-D5E933C18F1B}" v="14" dt="2023-04-21T20:11:11.180"/>
    <p1510:client id="{CB2EBBEC-F701-4D96-9ACC-CCA388441B01}" v="3" dt="2023-04-25T15:29:15.440"/>
    <p1510:client id="{CD391290-C565-4A57-9095-29E765CC275B}" v="6" dt="2023-04-19T18:25:07.411"/>
    <p1510:client id="{D5C93E19-44A2-CD99-DDCC-A6FBFA71DE37}" v="3" dt="2023-04-25T02:29:35.560"/>
    <p1510:client id="{EEF7B12E-F6C3-C50C-2010-3905F1636216}" v="204" dt="2023-07-31T17:53:21.3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7/31/2023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480719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Good afternoon.  Thanks for coming to our presentation which is based on our predictions for Individual NBA Awards.  Before we get started, I want to ask a question.  Are there any NBA fans here today.  I have a free candy bar for anyone that can name one of the three NBA MVP Finalists for this year?  Congrats, here is a candy bar!!! Now just imagine if you could predict who would win MVP with near 100% accuracy and place a sports bet, think of all the money you could earn, which I guarantee you is much more than just that small candy bar!!</a:t>
            </a:r>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382698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Which player pictured here has won back to back MVP’s the past 2 years?  Pass out a </a:t>
            </a:r>
            <a:r>
              <a:rPr lang="en-US" err="1"/>
              <a:t>candybar</a:t>
            </a:r>
            <a:r>
              <a:rPr lang="en-US"/>
              <a:t> for the winning answer!</a:t>
            </a:r>
          </a:p>
        </p:txBody>
      </p:sp>
      <p:sp>
        <p:nvSpPr>
          <p:cNvPr id="4" name="Slide Number Placeholder 3"/>
          <p:cNvSpPr>
            <a:spLocks noGrp="1"/>
          </p:cNvSpPr>
          <p:nvPr>
            <p:ph type="sldNum" sz="quarter" idx="5"/>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1902723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Today we will give you our reason for picking this problem!  </a:t>
            </a:r>
            <a:r>
              <a:rPr lang="en-US" b="1" dirty="0">
                <a:cs typeface="Calibri"/>
              </a:rPr>
              <a:t>WHY</a:t>
            </a:r>
            <a:r>
              <a:rPr lang="en-US" dirty="0">
                <a:cs typeface="Calibri"/>
              </a:rPr>
              <a:t> it should matter to you!  Some background and analysis of the data, along with models we used and of course the most important part: the results, and how we all can become sports betting millionaires!</a:t>
            </a:r>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148062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One of my favorite things to do is watch sports.  In my spare time, I think, man I am wasting all my time watching sports...how can I turn this knowledge into money!?!?!   So naturally I go to sports betting website and see that I can place bets on pretty much anything, to include individual awards such as MVP. I did research to see how many other people are trying to solve this problem, and found very little resources for predicting individual awards such as MVP much less the other awards such as ROY, MIP, and DPOY.  I figured, if we could make a model that would predict these four NBA awards, with a high degree of accuracy, we could try our hands at placing some informed bets and making a considerable amount of money!  </a:t>
            </a:r>
          </a:p>
          <a:p>
            <a:r>
              <a:rPr lang="en-US" dirty="0">
                <a:cs typeface="Calibri"/>
              </a:rPr>
              <a:t>The biggest Issue that I foresaw going into our problem was this:  Are the awards based </a:t>
            </a:r>
            <a:r>
              <a:rPr lang="en-US" dirty="0"/>
              <a:t>ONLY </a:t>
            </a:r>
            <a:r>
              <a:rPr lang="en-US" dirty="0">
                <a:cs typeface="Calibri"/>
              </a:rPr>
              <a:t>on the statistics, which in turn would create a models with near perfect accuracy, or would our models not fair very well, because the awards are based on other underlying biases that are not captured in our data.  Well, our ultimate goal was to find the answer!</a:t>
            </a:r>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1300899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first thing we needed to do was gather our data.  And of course without good data, like our professor has said many times, our model would not give good results!  Luckily, we were able to find our data fairly easily from ESPN.com, basketball-reference.com and of course like everyone else Kaggle.com </a:t>
            </a:r>
          </a:p>
          <a:p>
            <a:endParaRPr lang="en-US">
              <a:cs typeface="Calibri"/>
            </a:endParaRPr>
          </a:p>
          <a:p>
            <a:r>
              <a:rPr lang="en-US">
                <a:cs typeface="Calibri"/>
              </a:rPr>
              <a:t>We were able to get over 30 different features such as points scored per game, assists per game, etc. and over 20k rows of data which included every single NBA Players season statistics from 1981 season to 2023 season that just finished last week.  Now I will hand it over to my teammate for the data preprocessing part of the project.</a:t>
            </a:r>
            <a:endParaRPr lang="en-US"/>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1286769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you can see from the above plots, it shows that most players that garner a lot of votes for MVP have a high average in points per game and also their team also usually has a high win percentage.  </a:t>
            </a:r>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586924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489059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964318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1879579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Which player pictured here has won back to back MVP’s the past 2 years?  Pass out a </a:t>
            </a:r>
            <a:r>
              <a:rPr lang="en-US" err="1"/>
              <a:t>candybar</a:t>
            </a:r>
            <a:r>
              <a:rPr lang="en-US"/>
              <a:t> for the winning answer!</a:t>
            </a:r>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1220978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7/31/2023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3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7369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3811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876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9709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4970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7/31/2023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0499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7/31/2023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9307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648144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6611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7/31/2023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7452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7/31/2023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7834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pngall.com/micheal-jordan-p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proofmart.com/product/nba-logo-png-hd-images-transparent-background-free-download-3/"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12">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2"/>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57071" y="1276729"/>
            <a:ext cx="9099255" cy="2537251"/>
          </a:xfrm>
        </p:spPr>
        <p:txBody>
          <a:bodyPr anchor="ctr">
            <a:normAutofit/>
          </a:bodyPr>
          <a:lstStyle/>
          <a:p>
            <a:pPr algn="ctr"/>
            <a:r>
              <a:rPr lang="en-US" sz="6100" dirty="0">
                <a:solidFill>
                  <a:srgbClr val="454545"/>
                </a:solidFill>
              </a:rPr>
              <a:t>Are sports awards about sports?</a:t>
            </a:r>
          </a:p>
        </p:txBody>
      </p:sp>
      <p:sp>
        <p:nvSpPr>
          <p:cNvPr id="3" name="Content Placeholder 2"/>
          <p:cNvSpPr>
            <a:spLocks noGrp="1"/>
          </p:cNvSpPr>
          <p:nvPr>
            <p:ph type="subTitle" idx="1"/>
          </p:nvPr>
        </p:nvSpPr>
        <p:spPr>
          <a:xfrm>
            <a:off x="1471880" y="3444172"/>
            <a:ext cx="9120954" cy="744373"/>
          </a:xfrm>
        </p:spPr>
        <p:txBody>
          <a:bodyPr vert="horz" lIns="91440" tIns="91440" rIns="91440" bIns="91440" rtlCol="0" anchor="t">
            <a:noAutofit/>
          </a:bodyPr>
          <a:lstStyle/>
          <a:p>
            <a:pPr algn="ctr"/>
            <a:r>
              <a:rPr lang="en-US" dirty="0">
                <a:solidFill>
                  <a:schemeClr val="bg1"/>
                </a:solidFill>
                <a:ea typeface="+mn-lt"/>
                <a:cs typeface="+mn-lt"/>
              </a:rPr>
              <a:t>Anshumaan Shankar, Gowtham Rajasekaran, Jacob Hendricks, </a:t>
            </a:r>
            <a:r>
              <a:rPr lang="en-US" err="1">
                <a:solidFill>
                  <a:schemeClr val="bg1"/>
                </a:solidFill>
                <a:ea typeface="+mn-lt"/>
                <a:cs typeface="+mn-lt"/>
              </a:rPr>
              <a:t>jared</a:t>
            </a:r>
            <a:r>
              <a:rPr lang="en-US" dirty="0">
                <a:solidFill>
                  <a:schemeClr val="bg1"/>
                </a:solidFill>
                <a:ea typeface="+mn-lt"/>
                <a:cs typeface="+mn-lt"/>
              </a:rPr>
              <a:t> Schlak, </a:t>
            </a:r>
            <a:r>
              <a:rPr lang="en-US" err="1">
                <a:solidFill>
                  <a:schemeClr val="bg1"/>
                </a:solidFill>
                <a:ea typeface="+mn-lt"/>
                <a:cs typeface="+mn-lt"/>
              </a:rPr>
              <a:t>parichit</a:t>
            </a:r>
            <a:r>
              <a:rPr lang="en-US" dirty="0">
                <a:solidFill>
                  <a:schemeClr val="bg1"/>
                </a:solidFill>
                <a:ea typeface="+mn-lt"/>
                <a:cs typeface="+mn-lt"/>
              </a:rPr>
              <a:t> </a:t>
            </a:r>
            <a:r>
              <a:rPr lang="en-US" err="1">
                <a:solidFill>
                  <a:schemeClr val="bg1"/>
                </a:solidFill>
                <a:ea typeface="+mn-lt"/>
                <a:cs typeface="+mn-lt"/>
              </a:rPr>
              <a:t>sharma</a:t>
            </a:r>
            <a:r>
              <a:rPr lang="en-US" dirty="0">
                <a:solidFill>
                  <a:schemeClr val="bg1"/>
                </a:solidFill>
                <a:ea typeface="+mn-lt"/>
                <a:cs typeface="+mn-lt"/>
              </a:rPr>
              <a:t>, </a:t>
            </a:r>
            <a:r>
              <a:rPr lang="en-US" err="1">
                <a:solidFill>
                  <a:schemeClr val="bg1"/>
                </a:solidFill>
                <a:ea typeface="+mn-lt"/>
                <a:cs typeface="+mn-lt"/>
              </a:rPr>
              <a:t>madhavan</a:t>
            </a:r>
            <a:r>
              <a:rPr lang="en-US" dirty="0">
                <a:solidFill>
                  <a:schemeClr val="bg1"/>
                </a:solidFill>
                <a:ea typeface="+mn-lt"/>
                <a:cs typeface="+mn-lt"/>
              </a:rPr>
              <a:t> K R, </a:t>
            </a:r>
            <a:r>
              <a:rPr lang="en-US" err="1">
                <a:solidFill>
                  <a:schemeClr val="bg1"/>
                </a:solidFill>
                <a:ea typeface="+mn-lt"/>
                <a:cs typeface="+mn-lt"/>
              </a:rPr>
              <a:t>hasan</a:t>
            </a:r>
            <a:r>
              <a:rPr lang="en-US" dirty="0">
                <a:solidFill>
                  <a:schemeClr val="bg1"/>
                </a:solidFill>
                <a:ea typeface="+mn-lt"/>
                <a:cs typeface="+mn-lt"/>
              </a:rPr>
              <a:t> </a:t>
            </a:r>
            <a:r>
              <a:rPr lang="en-US" err="1">
                <a:solidFill>
                  <a:schemeClr val="bg1"/>
                </a:solidFill>
                <a:ea typeface="+mn-lt"/>
                <a:cs typeface="+mn-lt"/>
              </a:rPr>
              <a:t>kurban</a:t>
            </a:r>
            <a:r>
              <a:rPr lang="en-US" dirty="0">
                <a:solidFill>
                  <a:schemeClr val="bg1"/>
                </a:solidFill>
                <a:ea typeface="+mn-lt"/>
                <a:cs typeface="+mn-lt"/>
              </a:rPr>
              <a:t>, and </a:t>
            </a:r>
            <a:r>
              <a:rPr lang="en-US" err="1">
                <a:solidFill>
                  <a:schemeClr val="bg1"/>
                </a:solidFill>
                <a:ea typeface="+mn-lt"/>
                <a:cs typeface="+mn-lt"/>
              </a:rPr>
              <a:t>mehmet</a:t>
            </a:r>
            <a:r>
              <a:rPr lang="en-US" dirty="0">
                <a:solidFill>
                  <a:schemeClr val="bg1"/>
                </a:solidFill>
                <a:ea typeface="+mn-lt"/>
                <a:cs typeface="+mn-lt"/>
              </a:rPr>
              <a:t> </a:t>
            </a:r>
            <a:r>
              <a:rPr lang="en-US" err="1">
                <a:solidFill>
                  <a:schemeClr val="bg1"/>
                </a:solidFill>
                <a:ea typeface="+mn-lt"/>
                <a:cs typeface="+mn-lt"/>
              </a:rPr>
              <a:t>dalkilic</a:t>
            </a:r>
            <a:endParaRPr lang="en-US" err="1">
              <a:solidFill>
                <a:schemeClr val="bg1"/>
              </a:solidFill>
            </a:endParaRPr>
          </a:p>
        </p:txBody>
      </p:sp>
      <p:pic>
        <p:nvPicPr>
          <p:cNvPr id="19" name="Picture 18">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83908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021EC-A095-BE69-FDA1-529AD6C5A63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A5499D7-7DFF-3BA7-0767-59DB0B130E25}"/>
              </a:ext>
            </a:extLst>
          </p:cNvPr>
          <p:cNvSpPr>
            <a:spLocks noGrp="1"/>
          </p:cNvSpPr>
          <p:nvPr>
            <p:ph idx="1"/>
          </p:nvPr>
        </p:nvSpPr>
        <p:spPr>
          <a:xfrm>
            <a:off x="1377237" y="1709073"/>
            <a:ext cx="9603275" cy="3450613"/>
          </a:xfrm>
        </p:spPr>
        <p:txBody>
          <a:bodyPr>
            <a:normAutofit/>
          </a:bodyPr>
          <a:lstStyle/>
          <a:p>
            <a:pPr marL="0" indent="0">
              <a:buNone/>
            </a:pPr>
            <a:endParaRPr lang="en-US" sz="2400" dirty="0"/>
          </a:p>
          <a:p>
            <a:r>
              <a:rPr lang="en-US" sz="2400" dirty="0"/>
              <a:t>We plan to expand this model to include the WNBA, as well as explore other professional sports.</a:t>
            </a:r>
          </a:p>
          <a:p>
            <a:r>
              <a:rPr lang="en-US" sz="2400" dirty="0"/>
              <a:t>Overall, we consider the model to be successful.</a:t>
            </a:r>
          </a:p>
          <a:p>
            <a:r>
              <a:rPr lang="en-US" sz="2400" dirty="0"/>
              <a:t>It can provide reasonable predictions in most cases. Especially on MVP and </a:t>
            </a:r>
            <a:r>
              <a:rPr lang="en-US" sz="2400" dirty="0" err="1"/>
              <a:t>RotY</a:t>
            </a:r>
            <a:r>
              <a:rPr lang="en-US" sz="2400" dirty="0"/>
              <a:t> awards.</a:t>
            </a:r>
          </a:p>
        </p:txBody>
      </p:sp>
    </p:spTree>
    <p:extLst>
      <p:ext uri="{BB962C8B-B14F-4D97-AF65-F5344CB8AC3E}">
        <p14:creationId xmlns:p14="http://schemas.microsoft.com/office/powerpoint/2010/main" val="2288131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021EC-A095-BE69-FDA1-529AD6C5A636}"/>
              </a:ext>
            </a:extLst>
          </p:cNvPr>
          <p:cNvSpPr>
            <a:spLocks noGrp="1"/>
          </p:cNvSpPr>
          <p:nvPr>
            <p:ph type="title"/>
          </p:nvPr>
        </p:nvSpPr>
        <p:spPr/>
        <p:txBody>
          <a:bodyPr>
            <a:normAutofit/>
          </a:bodyPr>
          <a:lstStyle/>
          <a:p>
            <a:pPr algn="ctr"/>
            <a:r>
              <a:rPr lang="en-US" sz="5400" dirty="0"/>
              <a:t>Thank you!</a:t>
            </a:r>
          </a:p>
        </p:txBody>
      </p:sp>
      <p:sp>
        <p:nvSpPr>
          <p:cNvPr id="3" name="Content Placeholder 2">
            <a:extLst>
              <a:ext uri="{FF2B5EF4-FFF2-40B4-BE49-F238E27FC236}">
                <a16:creationId xmlns:a16="http://schemas.microsoft.com/office/drawing/2014/main" id="{EA5499D7-7DFF-3BA7-0767-59DB0B130E25}"/>
              </a:ext>
            </a:extLst>
          </p:cNvPr>
          <p:cNvSpPr>
            <a:spLocks noGrp="1"/>
          </p:cNvSpPr>
          <p:nvPr>
            <p:ph idx="1"/>
          </p:nvPr>
        </p:nvSpPr>
        <p:spPr>
          <a:xfrm>
            <a:off x="1377237" y="1709073"/>
            <a:ext cx="9603275" cy="3450613"/>
          </a:xfrm>
        </p:spPr>
        <p:txBody>
          <a:bodyPr>
            <a:normAutofit/>
          </a:bodyPr>
          <a:lstStyle/>
          <a:p>
            <a:pPr marL="0" indent="0">
              <a:buNone/>
            </a:pPr>
            <a:endParaRPr lang="en-US" sz="2400" dirty="0"/>
          </a:p>
          <a:p>
            <a:pPr marL="0" indent="0">
              <a:buNone/>
            </a:pPr>
            <a:endParaRPr lang="en-US" sz="2400" dirty="0"/>
          </a:p>
        </p:txBody>
      </p:sp>
      <p:pic>
        <p:nvPicPr>
          <p:cNvPr id="7" name="Picture 6" descr="A person holding a basketball&#10;&#10;Description automatically generated">
            <a:extLst>
              <a:ext uri="{FF2B5EF4-FFF2-40B4-BE49-F238E27FC236}">
                <a16:creationId xmlns:a16="http://schemas.microsoft.com/office/drawing/2014/main" id="{B1E0EB47-6AAB-85AE-706C-50EA4AE49E1B}"/>
              </a:ext>
            </a:extLst>
          </p:cNvPr>
          <p:cNvPicPr>
            <a:picLocks noChangeAspect="1"/>
          </p:cNvPicPr>
          <p:nvPr/>
        </p:nvPicPr>
        <p:blipFill>
          <a:blip r:embed="rId3"/>
          <a:stretch>
            <a:fillRect/>
          </a:stretch>
        </p:blipFill>
        <p:spPr>
          <a:xfrm>
            <a:off x="518252" y="2834169"/>
            <a:ext cx="3418891" cy="1797675"/>
          </a:xfrm>
          <a:prstGeom prst="rect">
            <a:avLst/>
          </a:prstGeom>
        </p:spPr>
      </p:pic>
      <p:pic>
        <p:nvPicPr>
          <p:cNvPr id="9" name="Picture 8" descr="A picture containing person, player, sport, standing&#10;&#10;Description automatically generated">
            <a:extLst>
              <a:ext uri="{FF2B5EF4-FFF2-40B4-BE49-F238E27FC236}">
                <a16:creationId xmlns:a16="http://schemas.microsoft.com/office/drawing/2014/main" id="{F8C52D52-1A02-ADF6-95CE-A45C62B33FB0}"/>
              </a:ext>
            </a:extLst>
          </p:cNvPr>
          <p:cNvPicPr>
            <a:picLocks noChangeAspect="1"/>
          </p:cNvPicPr>
          <p:nvPr/>
        </p:nvPicPr>
        <p:blipFill>
          <a:blip r:embed="rId4"/>
          <a:stretch>
            <a:fillRect/>
          </a:stretch>
        </p:blipFill>
        <p:spPr>
          <a:xfrm>
            <a:off x="8130569" y="2834169"/>
            <a:ext cx="3418891" cy="1797675"/>
          </a:xfrm>
          <a:prstGeom prst="rect">
            <a:avLst/>
          </a:prstGeom>
        </p:spPr>
      </p:pic>
      <p:pic>
        <p:nvPicPr>
          <p:cNvPr id="11" name="Picture 10" descr="A person holding a basketball&#10;&#10;Description automatically generated with medium confidence">
            <a:extLst>
              <a:ext uri="{FF2B5EF4-FFF2-40B4-BE49-F238E27FC236}">
                <a16:creationId xmlns:a16="http://schemas.microsoft.com/office/drawing/2014/main" id="{7788D457-42D0-8ABE-318E-12BBAED647C4}"/>
              </a:ext>
            </a:extLst>
          </p:cNvPr>
          <p:cNvPicPr>
            <a:picLocks noChangeAspect="1"/>
          </p:cNvPicPr>
          <p:nvPr/>
        </p:nvPicPr>
        <p:blipFill>
          <a:blip r:embed="rId5"/>
          <a:stretch>
            <a:fillRect/>
          </a:stretch>
        </p:blipFill>
        <p:spPr>
          <a:xfrm>
            <a:off x="4718933" y="2834169"/>
            <a:ext cx="2701424" cy="1797675"/>
          </a:xfrm>
          <a:prstGeom prst="rect">
            <a:avLst/>
          </a:prstGeom>
        </p:spPr>
      </p:pic>
    </p:spTree>
    <p:extLst>
      <p:ext uri="{BB962C8B-B14F-4D97-AF65-F5344CB8AC3E}">
        <p14:creationId xmlns:p14="http://schemas.microsoft.com/office/powerpoint/2010/main" val="867860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Contents</a:t>
            </a:r>
          </a:p>
        </p:txBody>
      </p:sp>
      <p:sp>
        <p:nvSpPr>
          <p:cNvPr id="3" name="Content Placeholder 2"/>
          <p:cNvSpPr>
            <a:spLocks noGrp="1"/>
          </p:cNvSpPr>
          <p:nvPr>
            <p:ph idx="1"/>
          </p:nvPr>
        </p:nvSpPr>
        <p:spPr/>
        <p:txBody>
          <a:bodyPr anchor="t">
            <a:normAutofit lnSpcReduction="10000"/>
          </a:bodyPr>
          <a:lstStyle/>
          <a:p>
            <a:pPr>
              <a:lnSpc>
                <a:spcPct val="110000"/>
              </a:lnSpc>
            </a:pPr>
            <a:r>
              <a:rPr lang="en-US" sz="2800" dirty="0"/>
              <a:t>Problem and Motivation</a:t>
            </a:r>
          </a:p>
          <a:p>
            <a:pPr>
              <a:lnSpc>
                <a:spcPct val="110000"/>
              </a:lnSpc>
            </a:pPr>
            <a:r>
              <a:rPr lang="en-US" sz="2800" dirty="0"/>
              <a:t>Data Summary</a:t>
            </a:r>
          </a:p>
          <a:p>
            <a:pPr>
              <a:lnSpc>
                <a:spcPct val="110000"/>
              </a:lnSpc>
            </a:pPr>
            <a:r>
              <a:rPr lang="en-US" sz="2800" dirty="0"/>
              <a:t>Data Preprocessing</a:t>
            </a:r>
          </a:p>
          <a:p>
            <a:pPr>
              <a:lnSpc>
                <a:spcPct val="110000"/>
              </a:lnSpc>
            </a:pPr>
            <a:r>
              <a:rPr lang="en-US" sz="2800" dirty="0"/>
              <a:t>Experiments</a:t>
            </a:r>
          </a:p>
          <a:p>
            <a:pPr>
              <a:lnSpc>
                <a:spcPct val="110000"/>
              </a:lnSpc>
            </a:pPr>
            <a:r>
              <a:rPr lang="en-US" sz="2800" dirty="0"/>
              <a:t>Results</a:t>
            </a:r>
          </a:p>
          <a:p>
            <a:pPr>
              <a:lnSpc>
                <a:spcPct val="110000"/>
              </a:lnSpc>
            </a:pPr>
            <a:r>
              <a:rPr lang="en-US" sz="2800" dirty="0"/>
              <a:t>Conclusion</a:t>
            </a:r>
          </a:p>
        </p:txBody>
      </p:sp>
      <p:pic>
        <p:nvPicPr>
          <p:cNvPr id="6" name="Picture 5" descr="A basketball player holding a basketball&#10;&#10;Description automatically generated">
            <a:extLst>
              <a:ext uri="{FF2B5EF4-FFF2-40B4-BE49-F238E27FC236}">
                <a16:creationId xmlns:a16="http://schemas.microsoft.com/office/drawing/2014/main" id="{438D1C76-DD03-79C0-2058-9D82DD4A70C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465693" y="440930"/>
            <a:ext cx="5547832" cy="5266930"/>
          </a:xfrm>
          <a:prstGeom prst="rect">
            <a:avLst/>
          </a:prstGeom>
        </p:spPr>
      </p:pic>
    </p:spTree>
    <p:extLst>
      <p:ext uri="{BB962C8B-B14F-4D97-AF65-F5344CB8AC3E}">
        <p14:creationId xmlns:p14="http://schemas.microsoft.com/office/powerpoint/2010/main" val="811331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Problem statement</a:t>
            </a:r>
          </a:p>
        </p:txBody>
      </p:sp>
      <p:sp>
        <p:nvSpPr>
          <p:cNvPr id="4" name="Content Placeholder 3">
            <a:extLst>
              <a:ext uri="{FF2B5EF4-FFF2-40B4-BE49-F238E27FC236}">
                <a16:creationId xmlns:a16="http://schemas.microsoft.com/office/drawing/2014/main" id="{49E404BB-C0FC-7FB1-DEC7-557EC21EC5DE}"/>
              </a:ext>
            </a:extLst>
          </p:cNvPr>
          <p:cNvSpPr>
            <a:spLocks noGrp="1"/>
          </p:cNvSpPr>
          <p:nvPr>
            <p:ph idx="1"/>
          </p:nvPr>
        </p:nvSpPr>
        <p:spPr>
          <a:xfrm>
            <a:off x="1451579" y="2015732"/>
            <a:ext cx="9603275" cy="3718797"/>
          </a:xfrm>
        </p:spPr>
        <p:txBody>
          <a:bodyPr>
            <a:normAutofit fontScale="92500"/>
          </a:bodyPr>
          <a:lstStyle/>
          <a:p>
            <a:r>
              <a:rPr lang="en-US" sz="2400" dirty="0"/>
              <a:t>Predict Individual NBA Awards</a:t>
            </a:r>
          </a:p>
          <a:p>
            <a:pPr lvl="1"/>
            <a:r>
              <a:rPr lang="en-US" sz="2000" dirty="0"/>
              <a:t>Most Valuable Player (MVP)</a:t>
            </a:r>
          </a:p>
          <a:p>
            <a:pPr lvl="1"/>
            <a:r>
              <a:rPr lang="en-US" sz="2000" dirty="0"/>
              <a:t>Rookie of the Year (ROY)</a:t>
            </a:r>
          </a:p>
          <a:p>
            <a:pPr lvl="1"/>
            <a:r>
              <a:rPr lang="en-US" sz="2000" dirty="0"/>
              <a:t>Most Improved Player (MIP)</a:t>
            </a:r>
          </a:p>
          <a:p>
            <a:pPr lvl="1"/>
            <a:r>
              <a:rPr lang="en-US" sz="2000" dirty="0"/>
              <a:t>Defensive Player of the Year (DPOY)</a:t>
            </a:r>
          </a:p>
          <a:p>
            <a:r>
              <a:rPr lang="en-US" sz="2200" dirty="0"/>
              <a:t>Voted on by 100 sportswriters with 5 votes each</a:t>
            </a:r>
          </a:p>
          <a:p>
            <a:r>
              <a:rPr lang="en-US" sz="2400" dirty="0"/>
              <a:t>Lack of Models/Products that predict NBA Awards/especially non-MVP awards</a:t>
            </a:r>
          </a:p>
          <a:p>
            <a:r>
              <a:rPr lang="en-US" sz="2400" dirty="0"/>
              <a:t>Are Awards based ONLY on Statistics or are there other underlying Biases?</a:t>
            </a:r>
          </a:p>
        </p:txBody>
      </p:sp>
      <p:pic>
        <p:nvPicPr>
          <p:cNvPr id="6" name="Picture 5" descr="Logo">
            <a:extLst>
              <a:ext uri="{FF2B5EF4-FFF2-40B4-BE49-F238E27FC236}">
                <a16:creationId xmlns:a16="http://schemas.microsoft.com/office/drawing/2014/main" id="{721894E5-B15D-0720-9F3E-DEF1AECE4DC5}"/>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195191" y="2081721"/>
            <a:ext cx="3801567" cy="2375980"/>
          </a:xfrm>
          <a:prstGeom prst="rect">
            <a:avLst/>
          </a:prstGeom>
        </p:spPr>
      </p:pic>
    </p:spTree>
    <p:extLst>
      <p:ext uri="{BB962C8B-B14F-4D97-AF65-F5344CB8AC3E}">
        <p14:creationId xmlns:p14="http://schemas.microsoft.com/office/powerpoint/2010/main" val="3741247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51580" y="804520"/>
            <a:ext cx="4176511" cy="1049235"/>
          </a:xfrm>
        </p:spPr>
        <p:txBody>
          <a:bodyPr>
            <a:normAutofit/>
          </a:bodyPr>
          <a:lstStyle/>
          <a:p>
            <a:r>
              <a:rPr lang="en-US"/>
              <a:t>Data summary</a:t>
            </a:r>
          </a:p>
        </p:txBody>
      </p:sp>
      <p:sp>
        <p:nvSpPr>
          <p:cNvPr id="13" name="Rectangle 1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Content Placeholder 3">
            <a:extLst>
              <a:ext uri="{FF2B5EF4-FFF2-40B4-BE49-F238E27FC236}">
                <a16:creationId xmlns:a16="http://schemas.microsoft.com/office/drawing/2014/main" id="{28DD4064-3390-9E36-1AEC-51A1CDEE53E2}"/>
              </a:ext>
            </a:extLst>
          </p:cNvPr>
          <p:cNvSpPr>
            <a:spLocks noGrp="1"/>
          </p:cNvSpPr>
          <p:nvPr>
            <p:ph idx="1"/>
          </p:nvPr>
        </p:nvSpPr>
        <p:spPr>
          <a:xfrm>
            <a:off x="1451581" y="2015732"/>
            <a:ext cx="4172212" cy="3450613"/>
          </a:xfrm>
        </p:spPr>
        <p:txBody>
          <a:bodyPr>
            <a:normAutofit/>
          </a:bodyPr>
          <a:lstStyle/>
          <a:p>
            <a:r>
              <a:rPr lang="en-US"/>
              <a:t>Data from ESPN.COM,  Basketball-Reference.com, and Kaggle.com</a:t>
            </a:r>
          </a:p>
          <a:p>
            <a:r>
              <a:rPr lang="en-US"/>
              <a:t>Incorporated Data from 1981-2023 (Including this season!)</a:t>
            </a:r>
          </a:p>
          <a:p>
            <a:pPr lvl="1"/>
            <a:r>
              <a:rPr lang="en-US"/>
              <a:t>Before 1980, MVP was voted on by other NBA players</a:t>
            </a:r>
          </a:p>
          <a:p>
            <a:r>
              <a:rPr lang="en-US"/>
              <a:t>Over 30 Different Features</a:t>
            </a:r>
          </a:p>
          <a:p>
            <a:r>
              <a:rPr lang="en-US"/>
              <a:t>~20,000 Rows of Data</a:t>
            </a:r>
          </a:p>
          <a:p>
            <a:pPr marL="0" indent="0">
              <a:buNone/>
            </a:pPr>
            <a:endParaRPr lang="en-US"/>
          </a:p>
        </p:txBody>
      </p:sp>
      <p:pic>
        <p:nvPicPr>
          <p:cNvPr id="3" name="Picture 4" descr="A diagram of a basketball game&#10;&#10;Description automatically generated">
            <a:extLst>
              <a:ext uri="{FF2B5EF4-FFF2-40B4-BE49-F238E27FC236}">
                <a16:creationId xmlns:a16="http://schemas.microsoft.com/office/drawing/2014/main" id="{99299093-B915-6453-BDB8-1D37B63714F3}"/>
              </a:ext>
            </a:extLst>
          </p:cNvPr>
          <p:cNvPicPr>
            <a:picLocks noChangeAspect="1"/>
          </p:cNvPicPr>
          <p:nvPr/>
        </p:nvPicPr>
        <p:blipFill>
          <a:blip r:embed="rId3"/>
          <a:stretch>
            <a:fillRect/>
          </a:stretch>
        </p:blipFill>
        <p:spPr>
          <a:xfrm>
            <a:off x="6094411" y="1852450"/>
            <a:ext cx="5562516" cy="2877472"/>
          </a:xfrm>
          <a:prstGeom prst="rect">
            <a:avLst/>
          </a:prstGeom>
        </p:spPr>
      </p:pic>
      <p:pic>
        <p:nvPicPr>
          <p:cNvPr id="15" name="Picture 1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5707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2" name="Picture 51">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4" name="Straight Connector 53">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8" name="Rectangle 57">
            <a:extLst>
              <a:ext uri="{FF2B5EF4-FFF2-40B4-BE49-F238E27FC236}">
                <a16:creationId xmlns:a16="http://schemas.microsoft.com/office/drawing/2014/main" id="{279E1FA4-890B-4B99-B1AD-AA4B78666B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BBEE58B7-C53C-4E7B-A78E-2C44E3E05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1776424" y="4460798"/>
            <a:ext cx="8637073" cy="558063"/>
          </a:xfrm>
        </p:spPr>
        <p:txBody>
          <a:bodyPr vert="horz" lIns="91440" tIns="45720" rIns="91440" bIns="0" rtlCol="0" anchor="b">
            <a:normAutofit/>
          </a:bodyPr>
          <a:lstStyle/>
          <a:p>
            <a:r>
              <a:rPr lang="en-US" sz="3600"/>
              <a:t>Exploratory data analysis</a:t>
            </a:r>
          </a:p>
        </p:txBody>
      </p:sp>
      <p:grpSp>
        <p:nvGrpSpPr>
          <p:cNvPr id="62" name="Group 61">
            <a:extLst>
              <a:ext uri="{FF2B5EF4-FFF2-40B4-BE49-F238E27FC236}">
                <a16:creationId xmlns:a16="http://schemas.microsoft.com/office/drawing/2014/main" id="{B4BA1F0E-270C-4AB7-809E-DBD5AB8966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64906" y="323838"/>
            <a:ext cx="8661501" cy="3652791"/>
            <a:chOff x="7773058" y="600024"/>
            <a:chExt cx="3630912" cy="5222486"/>
          </a:xfrm>
        </p:grpSpPr>
        <p:sp>
          <p:nvSpPr>
            <p:cNvPr id="63" name="Rectangle 62">
              <a:extLst>
                <a:ext uri="{FF2B5EF4-FFF2-40B4-BE49-F238E27FC236}">
                  <a16:creationId xmlns:a16="http://schemas.microsoft.com/office/drawing/2014/main" id="{F753DA19-3231-4BF9-80B9-6200D2367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3058" y="600024"/>
              <a:ext cx="3630912" cy="522248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241F8506-51A0-4CD0-889F-826E9E6782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04482" y="1062693"/>
              <a:ext cx="3367301" cy="429234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6" name="Rectangle 65">
            <a:extLst>
              <a:ext uri="{FF2B5EF4-FFF2-40B4-BE49-F238E27FC236}">
                <a16:creationId xmlns:a16="http://schemas.microsoft.com/office/drawing/2014/main" id="{29BCA0E2-0826-4688-8066-477F24371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44322" y="822145"/>
            <a:ext cx="7702878" cy="2662923"/>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A graph with numbers and lines&#10;&#10;Description automatically generated">
            <a:extLst>
              <a:ext uri="{FF2B5EF4-FFF2-40B4-BE49-F238E27FC236}">
                <a16:creationId xmlns:a16="http://schemas.microsoft.com/office/drawing/2014/main" id="{A3891CDE-4C49-ADB7-B367-FDDCBDB80C26}"/>
              </a:ext>
            </a:extLst>
          </p:cNvPr>
          <p:cNvPicPr>
            <a:picLocks noChangeAspect="1"/>
          </p:cNvPicPr>
          <p:nvPr/>
        </p:nvPicPr>
        <p:blipFill>
          <a:blip r:embed="rId4"/>
          <a:stretch>
            <a:fillRect/>
          </a:stretch>
        </p:blipFill>
        <p:spPr>
          <a:xfrm>
            <a:off x="2745950" y="963739"/>
            <a:ext cx="2924966" cy="2369223"/>
          </a:xfrm>
          <a:prstGeom prst="rect">
            <a:avLst/>
          </a:prstGeom>
        </p:spPr>
      </p:pic>
      <p:pic>
        <p:nvPicPr>
          <p:cNvPr id="7" name="Picture 8" descr="A graph of a player&#10;&#10;Description automatically generated">
            <a:extLst>
              <a:ext uri="{FF2B5EF4-FFF2-40B4-BE49-F238E27FC236}">
                <a16:creationId xmlns:a16="http://schemas.microsoft.com/office/drawing/2014/main" id="{D4A4D9CC-9CF9-1DA1-5D4A-2222EC29D2BB}"/>
              </a:ext>
            </a:extLst>
          </p:cNvPr>
          <p:cNvPicPr>
            <a:picLocks noChangeAspect="1"/>
          </p:cNvPicPr>
          <p:nvPr/>
        </p:nvPicPr>
        <p:blipFill>
          <a:blip r:embed="rId5"/>
          <a:stretch>
            <a:fillRect/>
          </a:stretch>
        </p:blipFill>
        <p:spPr>
          <a:xfrm>
            <a:off x="6172121" y="973875"/>
            <a:ext cx="3599926" cy="2348951"/>
          </a:xfrm>
          <a:prstGeom prst="rect">
            <a:avLst/>
          </a:prstGeom>
        </p:spPr>
      </p:pic>
      <p:cxnSp>
        <p:nvCxnSpPr>
          <p:cNvPr id="68" name="Straight Connector 67">
            <a:extLst>
              <a:ext uri="{FF2B5EF4-FFF2-40B4-BE49-F238E27FC236}">
                <a16:creationId xmlns:a16="http://schemas.microsoft.com/office/drawing/2014/main" id="{4C3F4B1E-3EAB-415B-825A-464AAF1D75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0" name="Picture 69">
            <a:extLst>
              <a:ext uri="{FF2B5EF4-FFF2-40B4-BE49-F238E27FC236}">
                <a16:creationId xmlns:a16="http://schemas.microsoft.com/office/drawing/2014/main" id="{6B708961-E777-4956-A983-78A4F532F4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2" name="Straight Connector 71">
            <a:extLst>
              <a:ext uri="{FF2B5EF4-FFF2-40B4-BE49-F238E27FC236}">
                <a16:creationId xmlns:a16="http://schemas.microsoft.com/office/drawing/2014/main" id="{59D3B50E-372C-47D8-BC90-104318AD8B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2314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900DC-BF6D-0AFA-CE14-42EAB34CD9AC}"/>
              </a:ext>
            </a:extLst>
          </p:cNvPr>
          <p:cNvSpPr>
            <a:spLocks noGrp="1"/>
          </p:cNvSpPr>
          <p:nvPr>
            <p:ph type="title"/>
          </p:nvPr>
        </p:nvSpPr>
        <p:spPr/>
        <p:txBody>
          <a:bodyPr/>
          <a:lstStyle/>
          <a:p>
            <a:r>
              <a:rPr lang="en-US"/>
              <a:t>Exploratory data analysis</a:t>
            </a:r>
          </a:p>
        </p:txBody>
      </p:sp>
      <p:pic>
        <p:nvPicPr>
          <p:cNvPr id="4" name="Picture 4" descr="Chart, bar chart&#10;&#10;Description automatically generated">
            <a:extLst>
              <a:ext uri="{FF2B5EF4-FFF2-40B4-BE49-F238E27FC236}">
                <a16:creationId xmlns:a16="http://schemas.microsoft.com/office/drawing/2014/main" id="{279161CF-4ED9-F3C9-DDBF-ACC95181FC9C}"/>
              </a:ext>
            </a:extLst>
          </p:cNvPr>
          <p:cNvPicPr>
            <a:picLocks noChangeAspect="1"/>
          </p:cNvPicPr>
          <p:nvPr/>
        </p:nvPicPr>
        <p:blipFill>
          <a:blip r:embed="rId3"/>
          <a:stretch>
            <a:fillRect/>
          </a:stretch>
        </p:blipFill>
        <p:spPr>
          <a:xfrm>
            <a:off x="1960880" y="1846270"/>
            <a:ext cx="8575040" cy="4333860"/>
          </a:xfrm>
          <a:prstGeom prst="rect">
            <a:avLst/>
          </a:prstGeom>
        </p:spPr>
      </p:pic>
    </p:spTree>
    <p:extLst>
      <p:ext uri="{BB962C8B-B14F-4D97-AF65-F5344CB8AC3E}">
        <p14:creationId xmlns:p14="http://schemas.microsoft.com/office/powerpoint/2010/main" val="754095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51580" y="804520"/>
            <a:ext cx="4176511" cy="1049235"/>
          </a:xfrm>
        </p:spPr>
        <p:txBody>
          <a:bodyPr>
            <a:normAutofit/>
          </a:bodyPr>
          <a:lstStyle/>
          <a:p>
            <a:r>
              <a:rPr lang="en-US" dirty="0"/>
              <a:t>Model selection</a:t>
            </a:r>
          </a:p>
        </p:txBody>
      </p:sp>
      <p:sp>
        <p:nvSpPr>
          <p:cNvPr id="15" name="Rectangle 14">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Content Placeholder 5">
            <a:extLst>
              <a:ext uri="{FF2B5EF4-FFF2-40B4-BE49-F238E27FC236}">
                <a16:creationId xmlns:a16="http://schemas.microsoft.com/office/drawing/2014/main" id="{E52533F4-2C63-0280-F7A3-2439EF391A96}"/>
              </a:ext>
            </a:extLst>
          </p:cNvPr>
          <p:cNvSpPr>
            <a:spLocks noGrp="1"/>
          </p:cNvSpPr>
          <p:nvPr>
            <p:ph idx="1"/>
          </p:nvPr>
        </p:nvSpPr>
        <p:spPr>
          <a:xfrm>
            <a:off x="1451581" y="2015732"/>
            <a:ext cx="4172212" cy="3450613"/>
          </a:xfrm>
        </p:spPr>
        <p:txBody>
          <a:bodyPr>
            <a:normAutofit/>
          </a:bodyPr>
          <a:lstStyle/>
          <a:p>
            <a:r>
              <a:rPr lang="en-US" dirty="0"/>
              <a:t>Had to find a model that works well on unbalanced data</a:t>
            </a:r>
          </a:p>
          <a:p>
            <a:r>
              <a:rPr lang="en-US" dirty="0"/>
              <a:t>Used many different type of regression models</a:t>
            </a:r>
          </a:p>
          <a:p>
            <a:r>
              <a:rPr lang="en-US" dirty="0"/>
              <a:t>Compared results for each data set</a:t>
            </a:r>
          </a:p>
          <a:p>
            <a:endParaRPr lang="en-US"/>
          </a:p>
        </p:txBody>
      </p:sp>
      <p:pic>
        <p:nvPicPr>
          <p:cNvPr id="3" name="Picture 3" descr="A screenshot of a graph&#10;&#10;Description automatically generated">
            <a:extLst>
              <a:ext uri="{FF2B5EF4-FFF2-40B4-BE49-F238E27FC236}">
                <a16:creationId xmlns:a16="http://schemas.microsoft.com/office/drawing/2014/main" id="{0341AD7F-36A8-E1F6-6FC6-369C371BF5D0}"/>
              </a:ext>
            </a:extLst>
          </p:cNvPr>
          <p:cNvPicPr>
            <a:picLocks noChangeAspect="1"/>
          </p:cNvPicPr>
          <p:nvPr/>
        </p:nvPicPr>
        <p:blipFill>
          <a:blip r:embed="rId3"/>
          <a:stretch>
            <a:fillRect/>
          </a:stretch>
        </p:blipFill>
        <p:spPr>
          <a:xfrm>
            <a:off x="6384074" y="805583"/>
            <a:ext cx="4381116" cy="4660762"/>
          </a:xfrm>
          <a:prstGeom prst="rect">
            <a:avLst/>
          </a:prstGeom>
        </p:spPr>
      </p:pic>
      <p:pic>
        <p:nvPicPr>
          <p:cNvPr id="17" name="Picture 16">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0872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5A79A-DA2E-98EB-1238-C99FB479DD40}"/>
              </a:ext>
            </a:extLst>
          </p:cNvPr>
          <p:cNvSpPr>
            <a:spLocks noGrp="1"/>
          </p:cNvSpPr>
          <p:nvPr>
            <p:ph type="title"/>
          </p:nvPr>
        </p:nvSpPr>
        <p:spPr/>
        <p:txBody>
          <a:bodyPr/>
          <a:lstStyle/>
          <a:p>
            <a:r>
              <a:rPr lang="en-US"/>
              <a:t>Results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EB61FFE-56A1-5CE5-8534-FFE998B01F88}"/>
                  </a:ext>
                </a:extLst>
              </p:cNvPr>
              <p:cNvSpPr>
                <a:spLocks noGrp="1"/>
              </p:cNvSpPr>
              <p:nvPr>
                <p:ph idx="1"/>
              </p:nvPr>
            </p:nvSpPr>
            <p:spPr/>
            <p:txBody>
              <a:bodyPr>
                <a:normAutofit/>
              </a:bodyPr>
              <a:lstStyle/>
              <a:p>
                <a:r>
                  <a:rPr lang="en-US" dirty="0"/>
                  <a:t>Results were analyzed with two different metrics:</a:t>
                </a:r>
              </a:p>
              <a:p>
                <a:pPr marL="457200" indent="-457200">
                  <a:buAutoNum type="arabicPeriod"/>
                </a:pPr>
                <a:r>
                  <a:rPr lang="en-US" dirty="0"/>
                  <a:t>Jaccard Similarity:   </a:t>
                </a:r>
              </a:p>
              <a:p>
                <a:pPr marL="457200" lvl="1" indent="0">
                  <a:buNone/>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𝐽</m:t>
                      </m:r>
                      <m:r>
                        <a:rPr lang="pt-BR" i="1" smtClean="0">
                          <a:latin typeface="Cambria Math" panose="02040503050406030204" pitchFamily="18" charset="0"/>
                        </a:rPr>
                        <m:t>(</m:t>
                      </m:r>
                      <m:r>
                        <a:rPr lang="pt-BR" i="1" smtClean="0">
                          <a:latin typeface="Cambria Math" panose="02040503050406030204" pitchFamily="18" charset="0"/>
                        </a:rPr>
                        <m:t>𝐴</m:t>
                      </m:r>
                      <m:r>
                        <a:rPr lang="pt-BR" i="1" smtClean="0">
                          <a:latin typeface="Cambria Math" panose="02040503050406030204" pitchFamily="18" charset="0"/>
                        </a:rPr>
                        <m:t>,</m:t>
                      </m:r>
                      <m:r>
                        <a:rPr lang="pt-BR" i="1" smtClean="0">
                          <a:latin typeface="Cambria Math" panose="02040503050406030204" pitchFamily="18" charset="0"/>
                        </a:rPr>
                        <m:t>𝐵</m:t>
                      </m:r>
                      <m:r>
                        <a:rPr lang="pt-BR"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num>
                        <m:den>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den>
                      </m:f>
                    </m:oMath>
                  </m:oMathPara>
                </a14:m>
                <a:endParaRPr lang="en-US" i="1" dirty="0">
                  <a:latin typeface="Cambria Math" panose="02040503050406030204" pitchFamily="18" charset="0"/>
                </a:endParaRPr>
              </a:p>
              <a:p>
                <a:pPr marL="0" indent="0">
                  <a:buNone/>
                </a:pPr>
                <a:endParaRPr lang="en-US" dirty="0"/>
              </a:p>
              <a:p>
                <a:pPr marL="457200" indent="-457200">
                  <a:buAutoNum type="arabicPeriod"/>
                </a:pPr>
                <a:r>
                  <a:rPr lang="en-US" dirty="0"/>
                  <a:t>Rank </a:t>
                </a:r>
                <a:r>
                  <a:rPr lang="en-US" dirty="0" err="1"/>
                  <a:t>Asesment</a:t>
                </a:r>
                <a:r>
                  <a:rPr lang="en-US" dirty="0"/>
                  <a:t> Score:   </a:t>
                </a: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rPr>
                            <m:t>𝑘</m:t>
                          </m:r>
                        </m:den>
                      </m:f>
                      <m:rad>
                        <m:radPr>
                          <m:degHide m:val="on"/>
                          <m:ctrlPr>
                            <a:rPr lang="en-US" b="0" i="1" smtClean="0">
                              <a:latin typeface="Cambria Math" panose="02040503050406030204" pitchFamily="18" charset="0"/>
                            </a:rPr>
                          </m:ctrlPr>
                        </m:radPr>
                        <m:deg/>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𝑘</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𝑘</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m:t>
                                      </m:r>
                                    </m:sub>
                                  </m:sSub>
                                  <m:r>
                                    <a:rPr lang="en-US" i="1">
                                      <a:latin typeface="Cambria Math" panose="02040503050406030204" pitchFamily="18" charset="0"/>
                                    </a:rPr>
                                    <m:t>−1</m:t>
                                  </m:r>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sub>
                                  </m:sSub>
                                </m:e>
                              </m:d>
                            </m:e>
                            <m:sup>
                              <m:r>
                                <a:rPr lang="en-US" i="1">
                                  <a:latin typeface="Cambria Math" panose="02040503050406030204" pitchFamily="18" charset="0"/>
                                </a:rPr>
                                <m:t>2</m:t>
                              </m:r>
                            </m:sup>
                          </m:sSup>
                        </m:e>
                      </m:rad>
                    </m:oMath>
                  </m:oMathPara>
                </a14:m>
                <a:endParaRPr lang="en-US" dirty="0"/>
              </a:p>
            </p:txBody>
          </p:sp>
        </mc:Choice>
        <mc:Fallback>
          <p:sp>
            <p:nvSpPr>
              <p:cNvPr id="3" name="Content Placeholder 2">
                <a:extLst>
                  <a:ext uri="{FF2B5EF4-FFF2-40B4-BE49-F238E27FC236}">
                    <a16:creationId xmlns:a16="http://schemas.microsoft.com/office/drawing/2014/main" id="{1EB61FFE-56A1-5CE5-8534-FFE998B01F88}"/>
                  </a:ext>
                </a:extLst>
              </p:cNvPr>
              <p:cNvSpPr>
                <a:spLocks noGrp="1" noRot="1" noChangeAspect="1" noMove="1" noResize="1" noEditPoints="1" noAdjustHandles="1" noChangeArrowheads="1" noChangeShapeType="1" noTextEdit="1"/>
              </p:cNvSpPr>
              <p:nvPr>
                <p:ph idx="1"/>
              </p:nvPr>
            </p:nvSpPr>
            <p:spPr>
              <a:blipFill>
                <a:blip r:embed="rId3"/>
                <a:stretch>
                  <a:fillRect l="-635" t="-177"/>
                </a:stretch>
              </a:blipFill>
            </p:spPr>
            <p:txBody>
              <a:bodyPr/>
              <a:lstStyle/>
              <a:p>
                <a:r>
                  <a:rPr lang="en-US">
                    <a:noFill/>
                  </a:rPr>
                  <a:t> </a:t>
                </a:r>
              </a:p>
            </p:txBody>
          </p:sp>
        </mc:Fallback>
      </mc:AlternateContent>
    </p:spTree>
    <p:extLst>
      <p:ext uri="{BB962C8B-B14F-4D97-AF65-F5344CB8AC3E}">
        <p14:creationId xmlns:p14="http://schemas.microsoft.com/office/powerpoint/2010/main" val="1741425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4" name="Picture 13">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190C38B-244B-C1A4-7715-6652F30832A8}"/>
              </a:ext>
            </a:extLst>
          </p:cNvPr>
          <p:cNvSpPr>
            <a:spLocks noGrp="1"/>
          </p:cNvSpPr>
          <p:nvPr>
            <p:ph type="title"/>
          </p:nvPr>
        </p:nvSpPr>
        <p:spPr>
          <a:xfrm>
            <a:off x="1776424" y="4460798"/>
            <a:ext cx="8637073" cy="558063"/>
          </a:xfrm>
        </p:spPr>
        <p:txBody>
          <a:bodyPr vert="horz" lIns="91440" tIns="45720" rIns="91440" bIns="0" rtlCol="0" anchor="b">
            <a:normAutofit/>
          </a:bodyPr>
          <a:lstStyle/>
          <a:p>
            <a:r>
              <a:rPr lang="en-US" sz="3600"/>
              <a:t>Results</a:t>
            </a:r>
          </a:p>
        </p:txBody>
      </p:sp>
      <p:pic>
        <p:nvPicPr>
          <p:cNvPr id="5" name="Content Placeholder 4">
            <a:extLst>
              <a:ext uri="{FF2B5EF4-FFF2-40B4-BE49-F238E27FC236}">
                <a16:creationId xmlns:a16="http://schemas.microsoft.com/office/drawing/2014/main" id="{82AF5D8E-5DFB-3B08-E0BE-2F2032132D37}"/>
              </a:ext>
            </a:extLst>
          </p:cNvPr>
          <p:cNvPicPr>
            <a:picLocks noGrp="1" noChangeAspect="1"/>
          </p:cNvPicPr>
          <p:nvPr>
            <p:ph idx="1"/>
          </p:nvPr>
        </p:nvPicPr>
        <p:blipFill>
          <a:blip r:embed="rId3"/>
          <a:stretch>
            <a:fillRect/>
          </a:stretch>
        </p:blipFill>
        <p:spPr>
          <a:xfrm>
            <a:off x="1771137" y="1426358"/>
            <a:ext cx="4242437" cy="1930308"/>
          </a:xfrm>
          <a:prstGeom prst="rect">
            <a:avLst/>
          </a:prstGeom>
        </p:spPr>
      </p:pic>
      <p:pic>
        <p:nvPicPr>
          <p:cNvPr id="7" name="Picture 6">
            <a:extLst>
              <a:ext uri="{FF2B5EF4-FFF2-40B4-BE49-F238E27FC236}">
                <a16:creationId xmlns:a16="http://schemas.microsoft.com/office/drawing/2014/main" id="{0E001544-3C9E-BED8-F03F-DD19AD584427}"/>
              </a:ext>
            </a:extLst>
          </p:cNvPr>
          <p:cNvPicPr>
            <a:picLocks noChangeAspect="1"/>
          </p:cNvPicPr>
          <p:nvPr/>
        </p:nvPicPr>
        <p:blipFill>
          <a:blip r:embed="rId4"/>
          <a:stretch>
            <a:fillRect/>
          </a:stretch>
        </p:blipFill>
        <p:spPr>
          <a:xfrm>
            <a:off x="6171060" y="1670766"/>
            <a:ext cx="4242437" cy="1441491"/>
          </a:xfrm>
          <a:prstGeom prst="rect">
            <a:avLst/>
          </a:prstGeom>
        </p:spPr>
      </p:pic>
      <p:cxnSp>
        <p:nvCxnSpPr>
          <p:cNvPr id="24" name="Straight Connector 23">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6" name="Picture 25">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52731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Web6EFC</Template>
  <TotalTime>3</TotalTime>
  <Words>884</Words>
  <Application>Microsoft Office PowerPoint</Application>
  <PresentationFormat>Widescreen</PresentationFormat>
  <Paragraphs>64</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Cambria Math</vt:lpstr>
      <vt:lpstr>Gill Sans MT</vt:lpstr>
      <vt:lpstr>Gallery</vt:lpstr>
      <vt:lpstr>Are sports awards about sports?</vt:lpstr>
      <vt:lpstr>Contents</vt:lpstr>
      <vt:lpstr>Problem statement</vt:lpstr>
      <vt:lpstr>Data summary</vt:lpstr>
      <vt:lpstr>Exploratory data analysis</vt:lpstr>
      <vt:lpstr>Exploratory data analysis</vt:lpstr>
      <vt:lpstr>Model selection</vt:lpstr>
      <vt:lpstr>Results</vt:lpstr>
      <vt:lpstr>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Individual award predictions for NBA players</dc:title>
  <dc:creator>Schlak, Jared Andrew</dc:creator>
  <cp:lastModifiedBy>Hendricks, Jacob B</cp:lastModifiedBy>
  <cp:revision>101</cp:revision>
  <dcterms:created xsi:type="dcterms:W3CDTF">2023-04-19T16:41:28Z</dcterms:created>
  <dcterms:modified xsi:type="dcterms:W3CDTF">2023-07-31T18:01:13Z</dcterms:modified>
</cp:coreProperties>
</file>