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8" r:id="rId6"/>
    <p:sldId id="259" r:id="rId7"/>
    <p:sldId id="261" r:id="rId8"/>
    <p:sldId id="262" r:id="rId9"/>
    <p:sldId id="265" r:id="rId10"/>
    <p:sldId id="266" r:id="rId11"/>
    <p:sldId id="269" r:id="rId12"/>
    <p:sldId id="270" r:id="rId13"/>
    <p:sldId id="271" r:id="rId14"/>
    <p:sldId id="272"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114" d="100"/>
          <a:sy n="114" d="100"/>
        </p:scale>
        <p:origin x="24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BEC3C2-9C0D-4A64-90FB-6EC4330CB0F6}"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DF64068D-2FE1-4C14-AB90-DDD23145DD55}">
      <dgm:prSet/>
      <dgm:spPr/>
      <dgm:t>
        <a:bodyPr/>
        <a:lstStyle/>
        <a:p>
          <a:r>
            <a:rPr lang="es-ES"/>
            <a:t>Monster Truck Toy 2 gira en torno a la imaginación de un niño, junto con sus juguetes es capaz de crear distintas pistas de obstáculos para su camión monstruo.</a:t>
          </a:r>
          <a:endParaRPr lang="en-US"/>
        </a:p>
      </dgm:t>
    </dgm:pt>
    <dgm:pt modelId="{BC704102-D45D-4955-A17B-7C8BBAD52585}" type="parTrans" cxnId="{36220736-9411-477F-95CA-CB3B78340996}">
      <dgm:prSet/>
      <dgm:spPr/>
      <dgm:t>
        <a:bodyPr/>
        <a:lstStyle/>
        <a:p>
          <a:endParaRPr lang="en-US"/>
        </a:p>
      </dgm:t>
    </dgm:pt>
    <dgm:pt modelId="{D38FB11A-2488-4DB1-A197-C576668309AF}" type="sibTrans" cxnId="{36220736-9411-477F-95CA-CB3B78340996}">
      <dgm:prSet/>
      <dgm:spPr/>
      <dgm:t>
        <a:bodyPr/>
        <a:lstStyle/>
        <a:p>
          <a:endParaRPr lang="en-US"/>
        </a:p>
      </dgm:t>
    </dgm:pt>
    <dgm:pt modelId="{4069BDF5-E517-41B0-88B3-3FA5BF58C3BA}">
      <dgm:prSet/>
      <dgm:spPr/>
      <dgm:t>
        <a:bodyPr/>
        <a:lstStyle/>
        <a:p>
          <a:r>
            <a:rPr lang="es-ES"/>
            <a:t>Llegar del punto A al punto B junto con los distintos addons que tiene el camión </a:t>
          </a:r>
          <a:endParaRPr lang="en-US"/>
        </a:p>
      </dgm:t>
    </dgm:pt>
    <dgm:pt modelId="{4741BEA0-9968-4558-9C13-0C7883EAD34C}" type="parTrans" cxnId="{31557750-B45F-4FF0-9AF5-78F3E974B726}">
      <dgm:prSet/>
      <dgm:spPr/>
      <dgm:t>
        <a:bodyPr/>
        <a:lstStyle/>
        <a:p>
          <a:endParaRPr lang="en-US"/>
        </a:p>
      </dgm:t>
    </dgm:pt>
    <dgm:pt modelId="{C01E1314-9FC9-453D-BB70-9E180CAFD404}" type="sibTrans" cxnId="{31557750-B45F-4FF0-9AF5-78F3E974B726}">
      <dgm:prSet/>
      <dgm:spPr/>
      <dgm:t>
        <a:bodyPr/>
        <a:lstStyle/>
        <a:p>
          <a:endParaRPr lang="en-US"/>
        </a:p>
      </dgm:t>
    </dgm:pt>
    <dgm:pt modelId="{AF8CDBDC-E43D-4D88-91C5-64100BCD8408}" type="pres">
      <dgm:prSet presAssocID="{B4BEC3C2-9C0D-4A64-90FB-6EC4330CB0F6}" presName="linear" presStyleCnt="0">
        <dgm:presLayoutVars>
          <dgm:animLvl val="lvl"/>
          <dgm:resizeHandles val="exact"/>
        </dgm:presLayoutVars>
      </dgm:prSet>
      <dgm:spPr/>
    </dgm:pt>
    <dgm:pt modelId="{BB5591A1-43DB-428D-A995-2487E6A81139}" type="pres">
      <dgm:prSet presAssocID="{DF64068D-2FE1-4C14-AB90-DDD23145DD55}" presName="parentText" presStyleLbl="node1" presStyleIdx="0" presStyleCnt="2">
        <dgm:presLayoutVars>
          <dgm:chMax val="0"/>
          <dgm:bulletEnabled val="1"/>
        </dgm:presLayoutVars>
      </dgm:prSet>
      <dgm:spPr/>
    </dgm:pt>
    <dgm:pt modelId="{2A963F26-D23F-4F94-89AF-3797FACC5430}" type="pres">
      <dgm:prSet presAssocID="{D38FB11A-2488-4DB1-A197-C576668309AF}" presName="spacer" presStyleCnt="0"/>
      <dgm:spPr/>
    </dgm:pt>
    <dgm:pt modelId="{7E6BC610-CC3A-438C-BE6C-1600A3A843C2}" type="pres">
      <dgm:prSet presAssocID="{4069BDF5-E517-41B0-88B3-3FA5BF58C3BA}" presName="parentText" presStyleLbl="node1" presStyleIdx="1" presStyleCnt="2">
        <dgm:presLayoutVars>
          <dgm:chMax val="0"/>
          <dgm:bulletEnabled val="1"/>
        </dgm:presLayoutVars>
      </dgm:prSet>
      <dgm:spPr/>
    </dgm:pt>
  </dgm:ptLst>
  <dgm:cxnLst>
    <dgm:cxn modelId="{65458826-5645-44EB-B351-89B354C1F93D}" type="presOf" srcId="{B4BEC3C2-9C0D-4A64-90FB-6EC4330CB0F6}" destId="{AF8CDBDC-E43D-4D88-91C5-64100BCD8408}" srcOrd="0" destOrd="0" presId="urn:microsoft.com/office/officeart/2005/8/layout/vList2"/>
    <dgm:cxn modelId="{36220736-9411-477F-95CA-CB3B78340996}" srcId="{B4BEC3C2-9C0D-4A64-90FB-6EC4330CB0F6}" destId="{DF64068D-2FE1-4C14-AB90-DDD23145DD55}" srcOrd="0" destOrd="0" parTransId="{BC704102-D45D-4955-A17B-7C8BBAD52585}" sibTransId="{D38FB11A-2488-4DB1-A197-C576668309AF}"/>
    <dgm:cxn modelId="{31557750-B45F-4FF0-9AF5-78F3E974B726}" srcId="{B4BEC3C2-9C0D-4A64-90FB-6EC4330CB0F6}" destId="{4069BDF5-E517-41B0-88B3-3FA5BF58C3BA}" srcOrd="1" destOrd="0" parTransId="{4741BEA0-9968-4558-9C13-0C7883EAD34C}" sibTransId="{C01E1314-9FC9-453D-BB70-9E180CAFD404}"/>
    <dgm:cxn modelId="{4420A2AB-B211-4408-BAD2-CA21828D5910}" type="presOf" srcId="{4069BDF5-E517-41B0-88B3-3FA5BF58C3BA}" destId="{7E6BC610-CC3A-438C-BE6C-1600A3A843C2}" srcOrd="0" destOrd="0" presId="urn:microsoft.com/office/officeart/2005/8/layout/vList2"/>
    <dgm:cxn modelId="{9AF1B0E8-09D5-477A-BBFC-7F50BDC4A25D}" type="presOf" srcId="{DF64068D-2FE1-4C14-AB90-DDD23145DD55}" destId="{BB5591A1-43DB-428D-A995-2487E6A81139}" srcOrd="0" destOrd="0" presId="urn:microsoft.com/office/officeart/2005/8/layout/vList2"/>
    <dgm:cxn modelId="{BA0D0EBC-828B-4685-9DF2-D041BC113FA7}" type="presParOf" srcId="{AF8CDBDC-E43D-4D88-91C5-64100BCD8408}" destId="{BB5591A1-43DB-428D-A995-2487E6A81139}" srcOrd="0" destOrd="0" presId="urn:microsoft.com/office/officeart/2005/8/layout/vList2"/>
    <dgm:cxn modelId="{C451873B-105C-4751-A726-7014EAB8286B}" type="presParOf" srcId="{AF8CDBDC-E43D-4D88-91C5-64100BCD8408}" destId="{2A963F26-D23F-4F94-89AF-3797FACC5430}" srcOrd="1" destOrd="0" presId="urn:microsoft.com/office/officeart/2005/8/layout/vList2"/>
    <dgm:cxn modelId="{D227CA61-9091-481A-B9A5-82C959ACBE4F}" type="presParOf" srcId="{AF8CDBDC-E43D-4D88-91C5-64100BCD8408}" destId="{7E6BC610-CC3A-438C-BE6C-1600A3A843C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486C02-9714-4A82-B42C-2A44A5C80A28}"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BB9CBFD8-1D60-4220-9F36-F610E7DF8309}">
      <dgm:prSet/>
      <dgm:spPr/>
      <dgm:t>
        <a:bodyPr/>
        <a:lstStyle/>
        <a:p>
          <a:r>
            <a:rPr lang="es-ES"/>
            <a:t>El auto tiene movimiento en 2 direcciones, con la tecla W acelera, mientras que con la S retrocede.</a:t>
          </a:r>
          <a:endParaRPr lang="en-US"/>
        </a:p>
      </dgm:t>
    </dgm:pt>
    <dgm:pt modelId="{121E5EF9-DA13-41CC-B11E-BCFF44D085DE}" type="parTrans" cxnId="{13C49CCF-52E9-4393-948C-FC7BD02FD183}">
      <dgm:prSet/>
      <dgm:spPr/>
      <dgm:t>
        <a:bodyPr/>
        <a:lstStyle/>
        <a:p>
          <a:endParaRPr lang="en-US"/>
        </a:p>
      </dgm:t>
    </dgm:pt>
    <dgm:pt modelId="{127992BA-BA50-4E82-87A1-2E231AFFDD81}" type="sibTrans" cxnId="{13C49CCF-52E9-4393-948C-FC7BD02FD183}">
      <dgm:prSet/>
      <dgm:spPr/>
      <dgm:t>
        <a:bodyPr/>
        <a:lstStyle/>
        <a:p>
          <a:endParaRPr lang="en-US"/>
        </a:p>
      </dgm:t>
    </dgm:pt>
    <dgm:pt modelId="{0DB71C27-58A0-494A-86F6-503C21456320}">
      <dgm:prSet/>
      <dgm:spPr/>
      <dgm:t>
        <a:bodyPr/>
        <a:lstStyle/>
        <a:p>
          <a:r>
            <a:rPr lang="es-ES"/>
            <a:t>Tiene rotación también en dos direcciones, con la tecla D rota a la derecha y con la tecla A rota hacia la izquierda.</a:t>
          </a:r>
          <a:endParaRPr lang="en-US"/>
        </a:p>
      </dgm:t>
    </dgm:pt>
    <dgm:pt modelId="{463F81A6-C458-43F4-855B-EB5A9A5A33F5}" type="parTrans" cxnId="{D4B72355-2E57-438B-B4F9-0EC25B41C01F}">
      <dgm:prSet/>
      <dgm:spPr/>
      <dgm:t>
        <a:bodyPr/>
        <a:lstStyle/>
        <a:p>
          <a:endParaRPr lang="en-US"/>
        </a:p>
      </dgm:t>
    </dgm:pt>
    <dgm:pt modelId="{BF3676EB-E5C0-40A7-AAB4-4D9DC009237F}" type="sibTrans" cxnId="{D4B72355-2E57-438B-B4F9-0EC25B41C01F}">
      <dgm:prSet/>
      <dgm:spPr/>
      <dgm:t>
        <a:bodyPr/>
        <a:lstStyle/>
        <a:p>
          <a:endParaRPr lang="en-US"/>
        </a:p>
      </dgm:t>
    </dgm:pt>
    <dgm:pt modelId="{D540EB17-FC8E-4377-A097-35F5B03E200D}" type="pres">
      <dgm:prSet presAssocID="{3D486C02-9714-4A82-B42C-2A44A5C80A28}" presName="diagram" presStyleCnt="0">
        <dgm:presLayoutVars>
          <dgm:dir/>
          <dgm:resizeHandles val="exact"/>
        </dgm:presLayoutVars>
      </dgm:prSet>
      <dgm:spPr/>
    </dgm:pt>
    <dgm:pt modelId="{E6DF21EA-D6DA-4E89-BEBA-180C07BE971C}" type="pres">
      <dgm:prSet presAssocID="{BB9CBFD8-1D60-4220-9F36-F610E7DF8309}" presName="node" presStyleLbl="node1" presStyleIdx="0" presStyleCnt="2">
        <dgm:presLayoutVars>
          <dgm:bulletEnabled val="1"/>
        </dgm:presLayoutVars>
      </dgm:prSet>
      <dgm:spPr/>
    </dgm:pt>
    <dgm:pt modelId="{71AFAA42-972F-4D14-83AB-F454173EEAD6}" type="pres">
      <dgm:prSet presAssocID="{127992BA-BA50-4E82-87A1-2E231AFFDD81}" presName="sibTrans" presStyleCnt="0"/>
      <dgm:spPr/>
    </dgm:pt>
    <dgm:pt modelId="{D3D5C3EF-C18B-43B0-BB0B-473F96E09F6F}" type="pres">
      <dgm:prSet presAssocID="{0DB71C27-58A0-494A-86F6-503C21456320}" presName="node" presStyleLbl="node1" presStyleIdx="1" presStyleCnt="2">
        <dgm:presLayoutVars>
          <dgm:bulletEnabled val="1"/>
        </dgm:presLayoutVars>
      </dgm:prSet>
      <dgm:spPr/>
    </dgm:pt>
  </dgm:ptLst>
  <dgm:cxnLst>
    <dgm:cxn modelId="{84042A04-8CFF-4371-928E-6396A90F50D2}" type="presOf" srcId="{BB9CBFD8-1D60-4220-9F36-F610E7DF8309}" destId="{E6DF21EA-D6DA-4E89-BEBA-180C07BE971C}" srcOrd="0" destOrd="0" presId="urn:microsoft.com/office/officeart/2005/8/layout/default"/>
    <dgm:cxn modelId="{D4B72355-2E57-438B-B4F9-0EC25B41C01F}" srcId="{3D486C02-9714-4A82-B42C-2A44A5C80A28}" destId="{0DB71C27-58A0-494A-86F6-503C21456320}" srcOrd="1" destOrd="0" parTransId="{463F81A6-C458-43F4-855B-EB5A9A5A33F5}" sibTransId="{BF3676EB-E5C0-40A7-AAB4-4D9DC009237F}"/>
    <dgm:cxn modelId="{78104B55-F4F4-4C83-B83C-79EC5DD422E9}" type="presOf" srcId="{0DB71C27-58A0-494A-86F6-503C21456320}" destId="{D3D5C3EF-C18B-43B0-BB0B-473F96E09F6F}" srcOrd="0" destOrd="0" presId="urn:microsoft.com/office/officeart/2005/8/layout/default"/>
    <dgm:cxn modelId="{D08987A8-AEA9-4D2F-B2F3-7F1DE5D25F33}" type="presOf" srcId="{3D486C02-9714-4A82-B42C-2A44A5C80A28}" destId="{D540EB17-FC8E-4377-A097-35F5B03E200D}" srcOrd="0" destOrd="0" presId="urn:microsoft.com/office/officeart/2005/8/layout/default"/>
    <dgm:cxn modelId="{13C49CCF-52E9-4393-948C-FC7BD02FD183}" srcId="{3D486C02-9714-4A82-B42C-2A44A5C80A28}" destId="{BB9CBFD8-1D60-4220-9F36-F610E7DF8309}" srcOrd="0" destOrd="0" parTransId="{121E5EF9-DA13-41CC-B11E-BCFF44D085DE}" sibTransId="{127992BA-BA50-4E82-87A1-2E231AFFDD81}"/>
    <dgm:cxn modelId="{5C95553B-915E-43BB-BE4A-4C731F7CD70B}" type="presParOf" srcId="{D540EB17-FC8E-4377-A097-35F5B03E200D}" destId="{E6DF21EA-D6DA-4E89-BEBA-180C07BE971C}" srcOrd="0" destOrd="0" presId="urn:microsoft.com/office/officeart/2005/8/layout/default"/>
    <dgm:cxn modelId="{C2365206-8633-4038-9780-EB054B41AC73}" type="presParOf" srcId="{D540EB17-FC8E-4377-A097-35F5B03E200D}" destId="{71AFAA42-972F-4D14-83AB-F454173EEAD6}" srcOrd="1" destOrd="0" presId="urn:microsoft.com/office/officeart/2005/8/layout/default"/>
    <dgm:cxn modelId="{BFA18672-BF9B-49C2-96DE-12EFD311D737}" type="presParOf" srcId="{D540EB17-FC8E-4377-A097-35F5B03E200D}" destId="{D3D5C3EF-C18B-43B0-BB0B-473F96E09F6F}"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DC6248-BF08-4079-A111-A7616536D34B}"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17047F2E-E064-4DFD-BC31-1B6604DC36A4}">
      <dgm:prSet/>
      <dgm:spPr/>
      <dgm:t>
        <a:bodyPr/>
        <a:lstStyle/>
        <a:p>
          <a:r>
            <a:rPr lang="es-ES"/>
            <a:t>El auto puede tener distintas velocidades dependiendo de las plataformas que este cruzando, pero también hay elementos que alteran la velocidad.</a:t>
          </a:r>
          <a:endParaRPr lang="en-US"/>
        </a:p>
      </dgm:t>
    </dgm:pt>
    <dgm:pt modelId="{3060CDEC-9434-4BBA-A37F-5D3765DEA3B6}" type="parTrans" cxnId="{15A73878-0340-46D6-A23C-F4A92DFB00D1}">
      <dgm:prSet/>
      <dgm:spPr/>
      <dgm:t>
        <a:bodyPr/>
        <a:lstStyle/>
        <a:p>
          <a:endParaRPr lang="en-US"/>
        </a:p>
      </dgm:t>
    </dgm:pt>
    <dgm:pt modelId="{B1854765-7415-4218-8D7E-DE67AD6C9AE9}" type="sibTrans" cxnId="{15A73878-0340-46D6-A23C-F4A92DFB00D1}">
      <dgm:prSet/>
      <dgm:spPr/>
      <dgm:t>
        <a:bodyPr/>
        <a:lstStyle/>
        <a:p>
          <a:endParaRPr lang="en-US"/>
        </a:p>
      </dgm:t>
    </dgm:pt>
    <dgm:pt modelId="{887148BF-9B03-48F6-801F-7C7DD0AFEE7E}">
      <dgm:prSet/>
      <dgm:spPr/>
      <dgm:t>
        <a:bodyPr/>
        <a:lstStyle/>
        <a:p>
          <a:r>
            <a:rPr lang="es-ES"/>
            <a:t>Booster: El vehículo viene con un booster en la parte trasera del auto, funciona como un nitro y aumenta el consumo de gasolina de manera gradual. </a:t>
          </a:r>
          <a:endParaRPr lang="en-US"/>
        </a:p>
      </dgm:t>
    </dgm:pt>
    <dgm:pt modelId="{58B08745-0CB7-466B-BF66-35BF13B463EF}" type="parTrans" cxnId="{AFB9D2C1-4724-4ABD-A255-9846167CFDEF}">
      <dgm:prSet/>
      <dgm:spPr/>
      <dgm:t>
        <a:bodyPr/>
        <a:lstStyle/>
        <a:p>
          <a:endParaRPr lang="en-US"/>
        </a:p>
      </dgm:t>
    </dgm:pt>
    <dgm:pt modelId="{1B4AC888-45BA-4AB8-900C-39A442D2C3F4}" type="sibTrans" cxnId="{AFB9D2C1-4724-4ABD-A255-9846167CFDEF}">
      <dgm:prSet/>
      <dgm:spPr/>
      <dgm:t>
        <a:bodyPr/>
        <a:lstStyle/>
        <a:p>
          <a:endParaRPr lang="en-US"/>
        </a:p>
      </dgm:t>
    </dgm:pt>
    <dgm:pt modelId="{C17AD105-A639-48B2-AE39-B7C2E108EA7A}" type="pres">
      <dgm:prSet presAssocID="{4FDC6248-BF08-4079-A111-A7616536D34B}" presName="diagram" presStyleCnt="0">
        <dgm:presLayoutVars>
          <dgm:dir/>
          <dgm:resizeHandles val="exact"/>
        </dgm:presLayoutVars>
      </dgm:prSet>
      <dgm:spPr/>
    </dgm:pt>
    <dgm:pt modelId="{293052F1-B8E6-4F33-A603-62595DDB5871}" type="pres">
      <dgm:prSet presAssocID="{17047F2E-E064-4DFD-BC31-1B6604DC36A4}" presName="node" presStyleLbl="node1" presStyleIdx="0" presStyleCnt="2">
        <dgm:presLayoutVars>
          <dgm:bulletEnabled val="1"/>
        </dgm:presLayoutVars>
      </dgm:prSet>
      <dgm:spPr/>
    </dgm:pt>
    <dgm:pt modelId="{AD0CDEED-D7E4-419D-9C9D-D49CBD8ED622}" type="pres">
      <dgm:prSet presAssocID="{B1854765-7415-4218-8D7E-DE67AD6C9AE9}" presName="sibTrans" presStyleCnt="0"/>
      <dgm:spPr/>
    </dgm:pt>
    <dgm:pt modelId="{D6CA5C8A-1E2E-485D-8803-96F44866B219}" type="pres">
      <dgm:prSet presAssocID="{887148BF-9B03-48F6-801F-7C7DD0AFEE7E}" presName="node" presStyleLbl="node1" presStyleIdx="1" presStyleCnt="2">
        <dgm:presLayoutVars>
          <dgm:bulletEnabled val="1"/>
        </dgm:presLayoutVars>
      </dgm:prSet>
      <dgm:spPr/>
    </dgm:pt>
  </dgm:ptLst>
  <dgm:cxnLst>
    <dgm:cxn modelId="{2F161E0E-61F8-4D25-9048-89D42008F5BA}" type="presOf" srcId="{4FDC6248-BF08-4079-A111-A7616536D34B}" destId="{C17AD105-A639-48B2-AE39-B7C2E108EA7A}" srcOrd="0" destOrd="0" presId="urn:microsoft.com/office/officeart/2005/8/layout/default"/>
    <dgm:cxn modelId="{15A73878-0340-46D6-A23C-F4A92DFB00D1}" srcId="{4FDC6248-BF08-4079-A111-A7616536D34B}" destId="{17047F2E-E064-4DFD-BC31-1B6604DC36A4}" srcOrd="0" destOrd="0" parTransId="{3060CDEC-9434-4BBA-A37F-5D3765DEA3B6}" sibTransId="{B1854765-7415-4218-8D7E-DE67AD6C9AE9}"/>
    <dgm:cxn modelId="{2DFC1894-D9CE-4ABE-8056-DF864B462529}" type="presOf" srcId="{17047F2E-E064-4DFD-BC31-1B6604DC36A4}" destId="{293052F1-B8E6-4F33-A603-62595DDB5871}" srcOrd="0" destOrd="0" presId="urn:microsoft.com/office/officeart/2005/8/layout/default"/>
    <dgm:cxn modelId="{9B54D597-B34F-4920-8CA4-AEF2373FA1CF}" type="presOf" srcId="{887148BF-9B03-48F6-801F-7C7DD0AFEE7E}" destId="{D6CA5C8A-1E2E-485D-8803-96F44866B219}" srcOrd="0" destOrd="0" presId="urn:microsoft.com/office/officeart/2005/8/layout/default"/>
    <dgm:cxn modelId="{AFB9D2C1-4724-4ABD-A255-9846167CFDEF}" srcId="{4FDC6248-BF08-4079-A111-A7616536D34B}" destId="{887148BF-9B03-48F6-801F-7C7DD0AFEE7E}" srcOrd="1" destOrd="0" parTransId="{58B08745-0CB7-466B-BF66-35BF13B463EF}" sibTransId="{1B4AC888-45BA-4AB8-900C-39A442D2C3F4}"/>
    <dgm:cxn modelId="{4F07070F-0A08-4BF7-A6CF-0F6775A2B54E}" type="presParOf" srcId="{C17AD105-A639-48B2-AE39-B7C2E108EA7A}" destId="{293052F1-B8E6-4F33-A603-62595DDB5871}" srcOrd="0" destOrd="0" presId="urn:microsoft.com/office/officeart/2005/8/layout/default"/>
    <dgm:cxn modelId="{C03C93F3-605C-4A43-A1A5-911C903BE84C}" type="presParOf" srcId="{C17AD105-A639-48B2-AE39-B7C2E108EA7A}" destId="{AD0CDEED-D7E4-419D-9C9D-D49CBD8ED622}" srcOrd="1" destOrd="0" presId="urn:microsoft.com/office/officeart/2005/8/layout/default"/>
    <dgm:cxn modelId="{504F4863-9030-4FCA-A590-E553460542C6}" type="presParOf" srcId="{C17AD105-A639-48B2-AE39-B7C2E108EA7A}" destId="{D6CA5C8A-1E2E-485D-8803-96F44866B219}"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591A1-43DB-428D-A995-2487E6A81139}">
      <dsp:nvSpPr>
        <dsp:cNvPr id="0" name=""/>
        <dsp:cNvSpPr/>
      </dsp:nvSpPr>
      <dsp:spPr>
        <a:xfrm>
          <a:off x="0" y="219321"/>
          <a:ext cx="9625383" cy="145314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a:t>Monster Truck Toy 2 gira en torno a la imaginación de un niño, junto con sus juguetes es capaz de crear distintas pistas de obstáculos para su camión monstruo.</a:t>
          </a:r>
          <a:endParaRPr lang="en-US" sz="2700" kern="1200"/>
        </a:p>
      </dsp:txBody>
      <dsp:txXfrm>
        <a:off x="70936" y="290257"/>
        <a:ext cx="9483511" cy="1311268"/>
      </dsp:txXfrm>
    </dsp:sp>
    <dsp:sp modelId="{7E6BC610-CC3A-438C-BE6C-1600A3A843C2}">
      <dsp:nvSpPr>
        <dsp:cNvPr id="0" name=""/>
        <dsp:cNvSpPr/>
      </dsp:nvSpPr>
      <dsp:spPr>
        <a:xfrm>
          <a:off x="0" y="1750221"/>
          <a:ext cx="9625383" cy="145314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a:t>Llegar del punto A al punto B junto con los distintos addons que tiene el camión </a:t>
          </a:r>
          <a:endParaRPr lang="en-US" sz="2700" kern="1200"/>
        </a:p>
      </dsp:txBody>
      <dsp:txXfrm>
        <a:off x="70936" y="1821157"/>
        <a:ext cx="9483511" cy="1311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F21EA-D6DA-4E89-BEBA-180C07BE971C}">
      <dsp:nvSpPr>
        <dsp:cNvPr id="0" name=""/>
        <dsp:cNvSpPr/>
      </dsp:nvSpPr>
      <dsp:spPr>
        <a:xfrm>
          <a:off x="1174" y="336622"/>
          <a:ext cx="4582396" cy="2749438"/>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s-ES" sz="2900" kern="1200"/>
            <a:t>El auto tiene movimiento en 2 direcciones, con la tecla W acelera, mientras que con la S retrocede.</a:t>
          </a:r>
          <a:endParaRPr lang="en-US" sz="2900" kern="1200"/>
        </a:p>
      </dsp:txBody>
      <dsp:txXfrm>
        <a:off x="1174" y="336622"/>
        <a:ext cx="4582396" cy="2749438"/>
      </dsp:txXfrm>
    </dsp:sp>
    <dsp:sp modelId="{D3D5C3EF-C18B-43B0-BB0B-473F96E09F6F}">
      <dsp:nvSpPr>
        <dsp:cNvPr id="0" name=""/>
        <dsp:cNvSpPr/>
      </dsp:nvSpPr>
      <dsp:spPr>
        <a:xfrm>
          <a:off x="5041811" y="336622"/>
          <a:ext cx="4582396" cy="2749438"/>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s-ES" sz="2900" kern="1200"/>
            <a:t>Tiene rotación también en dos direcciones, con la tecla D rota a la derecha y con la tecla A rota hacia la izquierda.</a:t>
          </a:r>
          <a:endParaRPr lang="en-US" sz="2900" kern="1200"/>
        </a:p>
      </dsp:txBody>
      <dsp:txXfrm>
        <a:off x="5041811" y="336622"/>
        <a:ext cx="4582396" cy="27494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052F1-B8E6-4F33-A603-62595DDB5871}">
      <dsp:nvSpPr>
        <dsp:cNvPr id="0" name=""/>
        <dsp:cNvSpPr/>
      </dsp:nvSpPr>
      <dsp:spPr>
        <a:xfrm>
          <a:off x="1174" y="336622"/>
          <a:ext cx="4582396" cy="2749438"/>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a:t>El auto puede tener distintas velocidades dependiendo de las plataformas que este cruzando, pero también hay elementos que alteran la velocidad.</a:t>
          </a:r>
          <a:endParaRPr lang="en-US" sz="2600" kern="1200"/>
        </a:p>
      </dsp:txBody>
      <dsp:txXfrm>
        <a:off x="1174" y="336622"/>
        <a:ext cx="4582396" cy="2749438"/>
      </dsp:txXfrm>
    </dsp:sp>
    <dsp:sp modelId="{D6CA5C8A-1E2E-485D-8803-96F44866B219}">
      <dsp:nvSpPr>
        <dsp:cNvPr id="0" name=""/>
        <dsp:cNvSpPr/>
      </dsp:nvSpPr>
      <dsp:spPr>
        <a:xfrm>
          <a:off x="5041811" y="336622"/>
          <a:ext cx="4582396" cy="2749438"/>
        </a:xfrm>
        <a:prstGeom prst="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a:t>Booster: El vehículo viene con un booster en la parte trasera del auto, funciona como un nitro y aumenta el consumo de gasolina de manera gradual. </a:t>
          </a:r>
          <a:endParaRPr lang="en-US" sz="2600" kern="1200"/>
        </a:p>
      </dsp:txBody>
      <dsp:txXfrm>
        <a:off x="5041811" y="336622"/>
        <a:ext cx="4582396" cy="27494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5/31/2022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04301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62741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97638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47274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21820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65769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5/31/2022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70077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548645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7962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213500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59970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87430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5/31/2022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106481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5/31/2022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8499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5/31/2022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9716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9830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74121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5/31/2022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68405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a:extLst>
              <a:ext uri="{FF2B5EF4-FFF2-40B4-BE49-F238E27FC236}">
                <a16:creationId xmlns:a16="http://schemas.microsoft.com/office/drawing/2014/main" id="{B301E3A7-8D08-F8B6-E589-8E78B38CD042}"/>
              </a:ext>
            </a:extLst>
          </p:cNvPr>
          <p:cNvPicPr>
            <a:picLocks noChangeAspect="1"/>
          </p:cNvPicPr>
          <p:nvPr/>
        </p:nvPicPr>
        <p:blipFill>
          <a:blip r:embed="rId2"/>
          <a:stretch>
            <a:fillRect/>
          </a:stretch>
        </p:blipFill>
        <p:spPr>
          <a:xfrm>
            <a:off x="-4330" y="-36565"/>
            <a:ext cx="12325350" cy="6892165"/>
          </a:xfrm>
          <a:prstGeom prst="rect">
            <a:avLst/>
          </a:prstGeom>
        </p:spPr>
      </p:pic>
      <p:sp>
        <p:nvSpPr>
          <p:cNvPr id="3" name="Subtítulo 2"/>
          <p:cNvSpPr>
            <a:spLocks noGrp="1"/>
          </p:cNvSpPr>
          <p:nvPr>
            <p:ph type="subTitle" idx="1"/>
          </p:nvPr>
        </p:nvSpPr>
        <p:spPr>
          <a:xfrm>
            <a:off x="1524000" y="6364288"/>
            <a:ext cx="9144000" cy="1655762"/>
          </a:xfrm>
        </p:spPr>
        <p:txBody>
          <a:bodyPr vert="horz" lIns="91440" tIns="45720" rIns="91440" bIns="45720" rtlCol="0" anchor="t">
            <a:normAutofit/>
          </a:bodyPr>
          <a:lstStyle/>
          <a:p>
            <a:r>
              <a:rPr lang="es-ES" dirty="0">
                <a:cs typeface="Calibri"/>
              </a:rPr>
              <a:t>Plataformero vehicular 2D con intercambio de propiedades</a:t>
            </a:r>
            <a:endParaRPr lang="es-ES" dirty="0"/>
          </a:p>
        </p:txBody>
      </p:sp>
      <p:pic>
        <p:nvPicPr>
          <p:cNvPr id="4" name="Imagen 4">
            <a:extLst>
              <a:ext uri="{FF2B5EF4-FFF2-40B4-BE49-F238E27FC236}">
                <a16:creationId xmlns:a16="http://schemas.microsoft.com/office/drawing/2014/main" id="{C1CABAB4-314D-9CBE-6079-6BE1DC6A6E34}"/>
              </a:ext>
            </a:extLst>
          </p:cNvPr>
          <p:cNvPicPr>
            <a:picLocks noChangeAspect="1"/>
          </p:cNvPicPr>
          <p:nvPr/>
        </p:nvPicPr>
        <p:blipFill>
          <a:blip r:embed="rId3"/>
          <a:stretch>
            <a:fillRect/>
          </a:stretch>
        </p:blipFill>
        <p:spPr>
          <a:xfrm>
            <a:off x="3351934" y="729354"/>
            <a:ext cx="5418859" cy="3941101"/>
          </a:xfrm>
          <a:prstGeom prst="rect">
            <a:avLst/>
          </a:prstGeom>
        </p:spPr>
      </p:pic>
      <p:pic>
        <p:nvPicPr>
          <p:cNvPr id="6" name="Imagen 6" descr="Logotipo, Icono&#10;&#10;Descripción generada automáticamente">
            <a:extLst>
              <a:ext uri="{FF2B5EF4-FFF2-40B4-BE49-F238E27FC236}">
                <a16:creationId xmlns:a16="http://schemas.microsoft.com/office/drawing/2014/main" id="{C0C64910-6CF0-0B2A-53FF-EE5E7824EE51}"/>
              </a:ext>
            </a:extLst>
          </p:cNvPr>
          <p:cNvPicPr>
            <a:picLocks noChangeAspect="1"/>
          </p:cNvPicPr>
          <p:nvPr/>
        </p:nvPicPr>
        <p:blipFill>
          <a:blip r:embed="rId4"/>
          <a:stretch>
            <a:fillRect/>
          </a:stretch>
        </p:blipFill>
        <p:spPr>
          <a:xfrm rot="1200000">
            <a:off x="5482421" y="3931838"/>
            <a:ext cx="1019175" cy="1019175"/>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08713-46DF-1A17-D171-228AC864EE2E}"/>
              </a:ext>
            </a:extLst>
          </p:cNvPr>
          <p:cNvSpPr>
            <a:spLocks noGrp="1"/>
          </p:cNvSpPr>
          <p:nvPr>
            <p:ph type="title"/>
          </p:nvPr>
        </p:nvSpPr>
        <p:spPr/>
        <p:txBody>
          <a:bodyPr/>
          <a:lstStyle/>
          <a:p>
            <a:r>
              <a:rPr lang="es-ES" dirty="0"/>
              <a:t>Referencias de </a:t>
            </a:r>
            <a:r>
              <a:rPr lang="es-ES" dirty="0" err="1"/>
              <a:t>gameplay</a:t>
            </a:r>
          </a:p>
        </p:txBody>
      </p:sp>
      <p:pic>
        <p:nvPicPr>
          <p:cNvPr id="5" name="Imagen 5" descr="Logotipo&#10;&#10;Descripción generada automáticamente">
            <a:extLst>
              <a:ext uri="{FF2B5EF4-FFF2-40B4-BE49-F238E27FC236}">
                <a16:creationId xmlns:a16="http://schemas.microsoft.com/office/drawing/2014/main" id="{6E9C5B1B-2CF5-5EEC-8E0D-9DD7F707D208}"/>
              </a:ext>
            </a:extLst>
          </p:cNvPr>
          <p:cNvPicPr>
            <a:picLocks noChangeAspect="1"/>
          </p:cNvPicPr>
          <p:nvPr/>
        </p:nvPicPr>
        <p:blipFill>
          <a:blip r:embed="rId2"/>
          <a:stretch>
            <a:fillRect/>
          </a:stretch>
        </p:blipFill>
        <p:spPr>
          <a:xfrm>
            <a:off x="981075" y="2714909"/>
            <a:ext cx="4371975" cy="2552133"/>
          </a:xfrm>
          <a:prstGeom prst="rect">
            <a:avLst/>
          </a:prstGeom>
        </p:spPr>
      </p:pic>
      <p:pic>
        <p:nvPicPr>
          <p:cNvPr id="8" name="Imagen 8" descr="Imagen que contiene Texto&#10;&#10;Descripción generada automáticamente">
            <a:extLst>
              <a:ext uri="{FF2B5EF4-FFF2-40B4-BE49-F238E27FC236}">
                <a16:creationId xmlns:a16="http://schemas.microsoft.com/office/drawing/2014/main" id="{8590FA43-D6C0-1395-D696-82B5F5B54452}"/>
              </a:ext>
            </a:extLst>
          </p:cNvPr>
          <p:cNvPicPr>
            <a:picLocks noGrp="1" noChangeAspect="1"/>
          </p:cNvPicPr>
          <p:nvPr>
            <p:ph idx="1"/>
          </p:nvPr>
        </p:nvPicPr>
        <p:blipFill>
          <a:blip r:embed="rId3"/>
          <a:stretch>
            <a:fillRect/>
          </a:stretch>
        </p:blipFill>
        <p:spPr>
          <a:xfrm>
            <a:off x="6779667" y="2717800"/>
            <a:ext cx="4377083" cy="2549525"/>
          </a:xfrm>
        </p:spPr>
      </p:pic>
      <p:sp>
        <p:nvSpPr>
          <p:cNvPr id="9" name="CuadroTexto 8">
            <a:extLst>
              <a:ext uri="{FF2B5EF4-FFF2-40B4-BE49-F238E27FC236}">
                <a16:creationId xmlns:a16="http://schemas.microsoft.com/office/drawing/2014/main" id="{EBABF575-479D-5A67-789B-EB670517AD55}"/>
              </a:ext>
            </a:extLst>
          </p:cNvPr>
          <p:cNvSpPr txBox="1"/>
          <p:nvPr/>
        </p:nvSpPr>
        <p:spPr>
          <a:xfrm>
            <a:off x="981075" y="5381625"/>
            <a:ext cx="10315575" cy="665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Ambos juegos son en 2D y se enfoca fuertemente en las físicas del vehículo, un gran punto de inspiración para el proyecto en el que trabajamos.</a:t>
            </a:r>
          </a:p>
        </p:txBody>
      </p:sp>
    </p:spTree>
    <p:extLst>
      <p:ext uri="{BB962C8B-B14F-4D97-AF65-F5344CB8AC3E}">
        <p14:creationId xmlns:p14="http://schemas.microsoft.com/office/powerpoint/2010/main" val="3807775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76F5DF-EE89-1402-9831-19FF327C40A9}"/>
              </a:ext>
            </a:extLst>
          </p:cNvPr>
          <p:cNvSpPr>
            <a:spLocks noGrp="1"/>
          </p:cNvSpPr>
          <p:nvPr>
            <p:ph type="title"/>
          </p:nvPr>
        </p:nvSpPr>
        <p:spPr>
          <a:xfrm>
            <a:off x="1154954" y="973668"/>
            <a:ext cx="8761413" cy="706964"/>
          </a:xfrm>
        </p:spPr>
        <p:txBody>
          <a:bodyPr>
            <a:normAutofit/>
          </a:bodyPr>
          <a:lstStyle/>
          <a:p>
            <a:r>
              <a:rPr lang="es-ES">
                <a:solidFill>
                  <a:srgbClr val="EBEBEB"/>
                </a:solidFill>
              </a:rPr>
              <a:t>Referencias generales</a:t>
            </a:r>
          </a:p>
        </p:txBody>
      </p:sp>
      <p:sp>
        <p:nvSpPr>
          <p:cNvPr id="3" name="Marcador de contenido 2">
            <a:extLst>
              <a:ext uri="{FF2B5EF4-FFF2-40B4-BE49-F238E27FC236}">
                <a16:creationId xmlns:a16="http://schemas.microsoft.com/office/drawing/2014/main" id="{5B11AA70-679C-74CB-7F44-306B4FB7C3D8}"/>
              </a:ext>
            </a:extLst>
          </p:cNvPr>
          <p:cNvSpPr>
            <a:spLocks noGrp="1"/>
          </p:cNvSpPr>
          <p:nvPr>
            <p:ph idx="1"/>
          </p:nvPr>
        </p:nvSpPr>
        <p:spPr>
          <a:xfrm>
            <a:off x="1154954" y="2603500"/>
            <a:ext cx="6397313" cy="3416300"/>
          </a:xfrm>
        </p:spPr>
        <p:txBody>
          <a:bodyPr vert="horz" lIns="91440" tIns="45720" rIns="91440" bIns="45720" rtlCol="0" anchor="ctr">
            <a:normAutofit/>
          </a:bodyPr>
          <a:lstStyle/>
          <a:p>
            <a:r>
              <a:rPr lang="es-ES" dirty="0"/>
              <a:t>El diseño del vehículo se inspiró en los </a:t>
            </a:r>
            <a:r>
              <a:rPr lang="es-ES" dirty="0" err="1"/>
              <a:t>monster</a:t>
            </a:r>
            <a:r>
              <a:rPr lang="es-ES" dirty="0"/>
              <a:t> </a:t>
            </a:r>
            <a:r>
              <a:rPr lang="es-ES" dirty="0" err="1"/>
              <a:t>truck</a:t>
            </a:r>
            <a:r>
              <a:rPr lang="es-ES" dirty="0"/>
              <a:t> de Hot </a:t>
            </a:r>
            <a:r>
              <a:rPr lang="es-ES" dirty="0" err="1"/>
              <a:t>Wheels</a:t>
            </a:r>
            <a:endParaRPr lang="es-ES" dirty="0"/>
          </a:p>
        </p:txBody>
      </p:sp>
      <p:pic>
        <p:nvPicPr>
          <p:cNvPr id="4" name="Imagen 4">
            <a:extLst>
              <a:ext uri="{FF2B5EF4-FFF2-40B4-BE49-F238E27FC236}">
                <a16:creationId xmlns:a16="http://schemas.microsoft.com/office/drawing/2014/main" id="{A68A3352-ED79-FB2A-C9C2-03BDB7D1E881}"/>
              </a:ext>
            </a:extLst>
          </p:cNvPr>
          <p:cNvPicPr>
            <a:picLocks noChangeAspect="1"/>
          </p:cNvPicPr>
          <p:nvPr/>
        </p:nvPicPr>
        <p:blipFill>
          <a:blip r:embed="rId2"/>
          <a:stretch>
            <a:fillRect/>
          </a:stretch>
        </p:blipFill>
        <p:spPr>
          <a:xfrm>
            <a:off x="8020571" y="3015912"/>
            <a:ext cx="3080048" cy="258724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60958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E2DF9D0-53AE-73FA-B601-8ACAAF0795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7705"/>
          <a:stretch/>
        </p:blipFill>
        <p:spPr>
          <a:xfrm>
            <a:off x="5125674" y="2435719"/>
            <a:ext cx="6680432" cy="2916456"/>
          </a:xfrm>
          <a:prstGeom prst="rect">
            <a:avLst/>
          </a:prstGeom>
        </p:spPr>
      </p:pic>
      <p:sp>
        <p:nvSpPr>
          <p:cNvPr id="2" name="Título 1">
            <a:extLst>
              <a:ext uri="{FF2B5EF4-FFF2-40B4-BE49-F238E27FC236}">
                <a16:creationId xmlns:a16="http://schemas.microsoft.com/office/drawing/2014/main" id="{F174BC6E-246B-1D8C-2E92-FCDD2A55C48C}"/>
              </a:ext>
            </a:extLst>
          </p:cNvPr>
          <p:cNvSpPr>
            <a:spLocks noGrp="1"/>
          </p:cNvSpPr>
          <p:nvPr>
            <p:ph type="title"/>
          </p:nvPr>
        </p:nvSpPr>
        <p:spPr/>
        <p:txBody>
          <a:bodyPr/>
          <a:lstStyle/>
          <a:p>
            <a:r>
              <a:rPr lang="es-ES" dirty="0"/>
              <a:t>Avances Arte</a:t>
            </a:r>
            <a:endParaRPr lang="es-CL" dirty="0"/>
          </a:p>
        </p:txBody>
      </p:sp>
      <p:pic>
        <p:nvPicPr>
          <p:cNvPr id="5" name="Marcador de contenido 4">
            <a:extLst>
              <a:ext uri="{FF2B5EF4-FFF2-40B4-BE49-F238E27FC236}">
                <a16:creationId xmlns:a16="http://schemas.microsoft.com/office/drawing/2014/main" id="{B136DA98-A16E-E05E-23EF-669D212110BB}"/>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3468"/>
          <a:stretch/>
        </p:blipFill>
        <p:spPr>
          <a:xfrm>
            <a:off x="385894" y="2435719"/>
            <a:ext cx="4739780" cy="2916456"/>
          </a:xfrm>
        </p:spPr>
      </p:pic>
    </p:spTree>
    <p:extLst>
      <p:ext uri="{BB962C8B-B14F-4D97-AF65-F5344CB8AC3E}">
        <p14:creationId xmlns:p14="http://schemas.microsoft.com/office/powerpoint/2010/main" val="206424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70B8C5FD-6038-7E00-3AD5-8A443E47E74F}"/>
              </a:ext>
            </a:extLst>
          </p:cNvPr>
          <p:cNvPicPr>
            <a:picLocks noChangeAspect="1"/>
          </p:cNvPicPr>
          <p:nvPr/>
        </p:nvPicPr>
        <p:blipFill rotWithShape="1">
          <a:blip r:embed="rId2">
            <a:extLst>
              <a:ext uri="{28A0092B-C50C-407E-A947-70E740481C1C}">
                <a14:useLocalDpi xmlns:a14="http://schemas.microsoft.com/office/drawing/2010/main" val="0"/>
              </a:ext>
            </a:extLst>
          </a:blip>
          <a:srcRect l="16271" r="17097"/>
          <a:stretch/>
        </p:blipFill>
        <p:spPr>
          <a:xfrm>
            <a:off x="8137323" y="2426000"/>
            <a:ext cx="3607266" cy="3337237"/>
          </a:xfrm>
          <a:prstGeom prst="rect">
            <a:avLst/>
          </a:prstGeom>
        </p:spPr>
      </p:pic>
      <p:pic>
        <p:nvPicPr>
          <p:cNvPr id="5" name="Marcador de contenido 4">
            <a:extLst>
              <a:ext uri="{FF2B5EF4-FFF2-40B4-BE49-F238E27FC236}">
                <a16:creationId xmlns:a16="http://schemas.microsoft.com/office/drawing/2014/main" id="{B5334702-31B7-AE9F-7358-1462D9DE8D9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927"/>
          <a:stretch/>
        </p:blipFill>
        <p:spPr>
          <a:xfrm>
            <a:off x="447411" y="2233053"/>
            <a:ext cx="3520729" cy="3337237"/>
          </a:xfrm>
        </p:spPr>
      </p:pic>
      <p:pic>
        <p:nvPicPr>
          <p:cNvPr id="11" name="Imagen 10">
            <a:extLst>
              <a:ext uri="{FF2B5EF4-FFF2-40B4-BE49-F238E27FC236}">
                <a16:creationId xmlns:a16="http://schemas.microsoft.com/office/drawing/2014/main" id="{9C0FB1FB-0CEF-D29A-038E-1474B9D3DCE2}"/>
              </a:ext>
            </a:extLst>
          </p:cNvPr>
          <p:cNvPicPr>
            <a:picLocks noChangeAspect="1"/>
          </p:cNvPicPr>
          <p:nvPr/>
        </p:nvPicPr>
        <p:blipFill rotWithShape="1">
          <a:blip r:embed="rId4">
            <a:extLst>
              <a:ext uri="{28A0092B-C50C-407E-A947-70E740481C1C}">
                <a14:useLocalDpi xmlns:a14="http://schemas.microsoft.com/office/drawing/2010/main" val="0"/>
              </a:ext>
            </a:extLst>
          </a:blip>
          <a:srcRect l="14987" r="15285"/>
          <a:stretch/>
        </p:blipFill>
        <p:spPr>
          <a:xfrm>
            <a:off x="3903528" y="2644113"/>
            <a:ext cx="3520730" cy="3337237"/>
          </a:xfrm>
          <a:prstGeom prst="rect">
            <a:avLst/>
          </a:prstGeom>
        </p:spPr>
      </p:pic>
    </p:spTree>
    <p:extLst>
      <p:ext uri="{BB962C8B-B14F-4D97-AF65-F5344CB8AC3E}">
        <p14:creationId xmlns:p14="http://schemas.microsoft.com/office/powerpoint/2010/main" val="378597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7C24D78-73C6-8E95-E1B8-2854E26567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911" y="2757878"/>
            <a:ext cx="3082125" cy="2365695"/>
          </a:xfrm>
          <a:prstGeom prst="rect">
            <a:avLst/>
          </a:prstGeom>
        </p:spPr>
      </p:pic>
      <p:pic>
        <p:nvPicPr>
          <p:cNvPr id="6" name="Imagen 5">
            <a:extLst>
              <a:ext uri="{FF2B5EF4-FFF2-40B4-BE49-F238E27FC236}">
                <a16:creationId xmlns:a16="http://schemas.microsoft.com/office/drawing/2014/main" id="{226172F2-E636-D93D-E3E0-DD39B17C98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5963" y="2757879"/>
            <a:ext cx="3082125" cy="2365696"/>
          </a:xfrm>
          <a:prstGeom prst="rect">
            <a:avLst/>
          </a:prstGeom>
        </p:spPr>
      </p:pic>
      <p:pic>
        <p:nvPicPr>
          <p:cNvPr id="7" name="Imagen 6">
            <a:extLst>
              <a:ext uri="{FF2B5EF4-FFF2-40B4-BE49-F238E27FC236}">
                <a16:creationId xmlns:a16="http://schemas.microsoft.com/office/drawing/2014/main" id="{6513C81C-BF71-3DEF-F13A-0090BEFB82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8297" y="2757879"/>
            <a:ext cx="4311792" cy="2365695"/>
          </a:xfrm>
          <a:prstGeom prst="rect">
            <a:avLst/>
          </a:prstGeom>
        </p:spPr>
      </p:pic>
    </p:spTree>
    <p:extLst>
      <p:ext uri="{BB962C8B-B14F-4D97-AF65-F5344CB8AC3E}">
        <p14:creationId xmlns:p14="http://schemas.microsoft.com/office/powerpoint/2010/main" val="302515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ítulo 1">
            <a:extLst>
              <a:ext uri="{FF2B5EF4-FFF2-40B4-BE49-F238E27FC236}">
                <a16:creationId xmlns:a16="http://schemas.microsoft.com/office/drawing/2014/main" id="{CE71C458-61F9-B55A-CD11-329490A9873E}"/>
              </a:ext>
            </a:extLst>
          </p:cNvPr>
          <p:cNvSpPr>
            <a:spLocks noGrp="1"/>
          </p:cNvSpPr>
          <p:nvPr>
            <p:ph type="title"/>
          </p:nvPr>
        </p:nvSpPr>
        <p:spPr>
          <a:xfrm>
            <a:off x="1154954" y="973668"/>
            <a:ext cx="8761413" cy="706964"/>
          </a:xfrm>
        </p:spPr>
        <p:txBody>
          <a:bodyPr>
            <a:normAutofit/>
          </a:bodyPr>
          <a:lstStyle/>
          <a:p>
            <a:r>
              <a:rPr lang="es-ES">
                <a:solidFill>
                  <a:srgbClr val="FFFFFF"/>
                </a:solidFill>
                <a:cs typeface="Calibri Light"/>
              </a:rPr>
              <a:t>Overview</a:t>
            </a:r>
            <a:endParaRPr lang="es-ES">
              <a:solidFill>
                <a:srgbClr val="FFFFFF"/>
              </a:solidFill>
            </a:endParaRPr>
          </a:p>
        </p:txBody>
      </p:sp>
      <p:sp>
        <p:nvSpPr>
          <p:cNvPr id="29" name="Rectangle 28">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17ABA079-D327-1C0E-9499-179777ACA85E}"/>
              </a:ext>
            </a:extLst>
          </p:cNvPr>
          <p:cNvGraphicFramePr>
            <a:graphicFrameLocks noGrp="1"/>
          </p:cNvGraphicFramePr>
          <p:nvPr>
            <p:ph idx="1"/>
            <p:extLst>
              <p:ext uri="{D42A27DB-BD31-4B8C-83A1-F6EECF244321}">
                <p14:modId xmlns:p14="http://schemas.microsoft.com/office/powerpoint/2010/main" val="243763597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00356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ítulo 1">
            <a:extLst>
              <a:ext uri="{FF2B5EF4-FFF2-40B4-BE49-F238E27FC236}">
                <a16:creationId xmlns:a16="http://schemas.microsoft.com/office/drawing/2014/main" id="{27302910-BF7F-4F70-7A6F-CF006E3B6D22}"/>
              </a:ext>
            </a:extLst>
          </p:cNvPr>
          <p:cNvSpPr>
            <a:spLocks noGrp="1"/>
          </p:cNvSpPr>
          <p:nvPr>
            <p:ph type="title"/>
          </p:nvPr>
        </p:nvSpPr>
        <p:spPr>
          <a:xfrm>
            <a:off x="1154954" y="973668"/>
            <a:ext cx="8761413" cy="706964"/>
          </a:xfrm>
        </p:spPr>
        <p:txBody>
          <a:bodyPr>
            <a:normAutofit/>
          </a:bodyPr>
          <a:lstStyle/>
          <a:p>
            <a:r>
              <a:rPr lang="es-ES">
                <a:solidFill>
                  <a:srgbClr val="FFFFFF"/>
                </a:solidFill>
                <a:ea typeface="Calibri Light"/>
                <a:cs typeface="Calibri Light"/>
              </a:rPr>
              <a:t>Controles : Movimiento</a:t>
            </a:r>
            <a:endParaRPr lang="es-ES">
              <a:solidFill>
                <a:srgbClr val="FFFFFF"/>
              </a:solidFill>
            </a:endParaRPr>
          </a:p>
        </p:txBody>
      </p:sp>
      <p:sp>
        <p:nvSpPr>
          <p:cNvPr id="24" name="Rectangle 2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5" name="Marcador de contenido 2">
            <a:extLst>
              <a:ext uri="{FF2B5EF4-FFF2-40B4-BE49-F238E27FC236}">
                <a16:creationId xmlns:a16="http://schemas.microsoft.com/office/drawing/2014/main" id="{FD6889F1-6216-7DD6-71D0-9FC210A45F38}"/>
              </a:ext>
            </a:extLst>
          </p:cNvPr>
          <p:cNvGraphicFramePr>
            <a:graphicFrameLocks noGrp="1"/>
          </p:cNvGraphicFramePr>
          <p:nvPr>
            <p:ph idx="1"/>
            <p:extLst>
              <p:ext uri="{D42A27DB-BD31-4B8C-83A1-F6EECF244321}">
                <p14:modId xmlns:p14="http://schemas.microsoft.com/office/powerpoint/2010/main" val="1526463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28163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ítulo 1">
            <a:extLst>
              <a:ext uri="{FF2B5EF4-FFF2-40B4-BE49-F238E27FC236}">
                <a16:creationId xmlns:a16="http://schemas.microsoft.com/office/drawing/2014/main" id="{B41ECFB8-02E5-5ADB-3B60-855DE5D15CBB}"/>
              </a:ext>
            </a:extLst>
          </p:cNvPr>
          <p:cNvSpPr>
            <a:spLocks noGrp="1"/>
          </p:cNvSpPr>
          <p:nvPr>
            <p:ph type="title"/>
          </p:nvPr>
        </p:nvSpPr>
        <p:spPr>
          <a:xfrm>
            <a:off x="1154954" y="973668"/>
            <a:ext cx="8761413" cy="706964"/>
          </a:xfrm>
        </p:spPr>
        <p:txBody>
          <a:bodyPr>
            <a:normAutofit/>
          </a:bodyPr>
          <a:lstStyle/>
          <a:p>
            <a:r>
              <a:rPr lang="es-ES">
                <a:solidFill>
                  <a:srgbClr val="FFFFFF"/>
                </a:solidFill>
                <a:ea typeface="Calibri Light"/>
                <a:cs typeface="Calibri Light"/>
              </a:rPr>
              <a:t>Control: Velocidad</a:t>
            </a:r>
            <a:endParaRPr lang="es-ES">
              <a:solidFill>
                <a:srgbClr val="FFFFFF"/>
              </a:solidFill>
            </a:endParaRPr>
          </a:p>
        </p:txBody>
      </p:sp>
      <p:sp>
        <p:nvSpPr>
          <p:cNvPr id="27" name="Rectangle 26">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77A76EA4-843E-7DD2-7138-F31157C4FFD1}"/>
              </a:ext>
            </a:extLst>
          </p:cNvPr>
          <p:cNvGraphicFramePr>
            <a:graphicFrameLocks noGrp="1"/>
          </p:cNvGraphicFramePr>
          <p:nvPr>
            <p:ph idx="1"/>
            <p:extLst>
              <p:ext uri="{D42A27DB-BD31-4B8C-83A1-F6EECF244321}">
                <p14:modId xmlns:p14="http://schemas.microsoft.com/office/powerpoint/2010/main" val="132047114"/>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72388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6A68D-B920-6240-4AF2-571D151B5B2B}"/>
              </a:ext>
            </a:extLst>
          </p:cNvPr>
          <p:cNvSpPr>
            <a:spLocks noGrp="1"/>
          </p:cNvSpPr>
          <p:nvPr>
            <p:ph type="title"/>
          </p:nvPr>
        </p:nvSpPr>
        <p:spPr>
          <a:xfrm>
            <a:off x="1154954" y="973668"/>
            <a:ext cx="8761413" cy="706964"/>
          </a:xfrm>
        </p:spPr>
        <p:txBody>
          <a:bodyPr>
            <a:normAutofit/>
          </a:bodyPr>
          <a:lstStyle/>
          <a:p>
            <a:r>
              <a:rPr lang="es-ES">
                <a:solidFill>
                  <a:srgbClr val="EBEBEB"/>
                </a:solidFill>
              </a:rPr>
              <a:t>Gasolina</a:t>
            </a:r>
          </a:p>
        </p:txBody>
      </p:sp>
      <p:sp>
        <p:nvSpPr>
          <p:cNvPr id="3" name="Marcador de contenido 2">
            <a:extLst>
              <a:ext uri="{FF2B5EF4-FFF2-40B4-BE49-F238E27FC236}">
                <a16:creationId xmlns:a16="http://schemas.microsoft.com/office/drawing/2014/main" id="{F5F527A1-2568-80BB-FDD2-565854888DCF}"/>
              </a:ext>
            </a:extLst>
          </p:cNvPr>
          <p:cNvSpPr>
            <a:spLocks noGrp="1"/>
          </p:cNvSpPr>
          <p:nvPr>
            <p:ph idx="1"/>
          </p:nvPr>
        </p:nvSpPr>
        <p:spPr>
          <a:xfrm>
            <a:off x="1154954" y="2603500"/>
            <a:ext cx="6397313" cy="3416300"/>
          </a:xfrm>
        </p:spPr>
        <p:txBody>
          <a:bodyPr vert="horz" lIns="91440" tIns="45720" rIns="91440" bIns="45720" rtlCol="0" anchor="ctr">
            <a:normAutofit/>
          </a:bodyPr>
          <a:lstStyle/>
          <a:p>
            <a:r>
              <a:rPr lang="es-ES" dirty="0"/>
              <a:t>El vehículo se mueve gracias a la gasolina, sin ella el vehículo no podrá seguir funcionando, esta se va consumiendo cada vez que el vehículo está en movimiento, el uso de algunos </a:t>
            </a:r>
            <a:r>
              <a:rPr lang="es-ES" dirty="0" err="1"/>
              <a:t>assets</a:t>
            </a:r>
            <a:r>
              <a:rPr lang="es-ES" dirty="0"/>
              <a:t> aumenta el consumo.</a:t>
            </a:r>
          </a:p>
        </p:txBody>
      </p:sp>
      <p:pic>
        <p:nvPicPr>
          <p:cNvPr id="4" name="Imagen 4" descr="Imagen que contiene Icono&#10;&#10;Descripción generada automáticamente">
            <a:extLst>
              <a:ext uri="{FF2B5EF4-FFF2-40B4-BE49-F238E27FC236}">
                <a16:creationId xmlns:a16="http://schemas.microsoft.com/office/drawing/2014/main" id="{3B1338F3-30AB-3F68-A25C-F8B24359BB80}"/>
              </a:ext>
            </a:extLst>
          </p:cNvPr>
          <p:cNvPicPr>
            <a:picLocks noChangeAspect="1"/>
          </p:cNvPicPr>
          <p:nvPr/>
        </p:nvPicPr>
        <p:blipFill>
          <a:blip r:embed="rId2"/>
          <a:stretch>
            <a:fillRect/>
          </a:stretch>
        </p:blipFill>
        <p:spPr>
          <a:xfrm>
            <a:off x="8570607" y="2775951"/>
            <a:ext cx="1979976"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3066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EA8FC14-66B9-4B89-8A1A-B9DD527C4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8" name="Freeform 5">
            <a:extLst>
              <a:ext uri="{FF2B5EF4-FFF2-40B4-BE49-F238E27FC236}">
                <a16:creationId xmlns:a16="http://schemas.microsoft.com/office/drawing/2014/main" id="{FACC9E27-5F4A-4983-A2FD-83CFCD069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ítulo 1">
            <a:extLst>
              <a:ext uri="{FF2B5EF4-FFF2-40B4-BE49-F238E27FC236}">
                <a16:creationId xmlns:a16="http://schemas.microsoft.com/office/drawing/2014/main" id="{48DA016B-8FC5-1560-444F-B26F2AB46E34}"/>
              </a:ext>
            </a:extLst>
          </p:cNvPr>
          <p:cNvSpPr>
            <a:spLocks noGrp="1"/>
          </p:cNvSpPr>
          <p:nvPr>
            <p:ph type="title"/>
          </p:nvPr>
        </p:nvSpPr>
        <p:spPr>
          <a:xfrm>
            <a:off x="755370" y="823784"/>
            <a:ext cx="3305351" cy="5212172"/>
          </a:xfrm>
        </p:spPr>
        <p:txBody>
          <a:bodyPr>
            <a:normAutofit/>
          </a:bodyPr>
          <a:lstStyle/>
          <a:p>
            <a:r>
              <a:rPr lang="es-ES" sz="4000">
                <a:solidFill>
                  <a:srgbClr val="FFFFFE"/>
                </a:solidFill>
                <a:ea typeface="Calibri Light"/>
                <a:cs typeface="Calibri Light"/>
              </a:rPr>
              <a:t>Tipos de objetos: Cañones</a:t>
            </a:r>
            <a:endParaRPr lang="es-ES" sz="4000">
              <a:solidFill>
                <a:srgbClr val="FFFFFE"/>
              </a:solidFill>
            </a:endParaRPr>
          </a:p>
        </p:txBody>
      </p:sp>
      <p:sp>
        <p:nvSpPr>
          <p:cNvPr id="9" name="Rectangle 13">
            <a:extLst>
              <a:ext uri="{FF2B5EF4-FFF2-40B4-BE49-F238E27FC236}">
                <a16:creationId xmlns:a16="http://schemas.microsoft.com/office/drawing/2014/main" id="{AA3A77EB-D201-42BF-9FF2-6EC0E5C26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DF693C5F-E587-25A4-8CCE-DF0E61B5235D}"/>
              </a:ext>
            </a:extLst>
          </p:cNvPr>
          <p:cNvSpPr>
            <a:spLocks noGrp="1"/>
          </p:cNvSpPr>
          <p:nvPr>
            <p:ph idx="1"/>
          </p:nvPr>
        </p:nvSpPr>
        <p:spPr>
          <a:xfrm>
            <a:off x="4719483" y="823784"/>
            <a:ext cx="6574593" cy="3363390"/>
          </a:xfrm>
        </p:spPr>
        <p:txBody>
          <a:bodyPr vert="horz" lIns="91440" tIns="45720" rIns="91440" bIns="45720" rtlCol="0" anchor="ctr">
            <a:normAutofit/>
          </a:bodyPr>
          <a:lstStyle/>
          <a:p>
            <a:pPr>
              <a:lnSpc>
                <a:spcPct val="90000"/>
              </a:lnSpc>
            </a:pPr>
            <a:r>
              <a:rPr lang="es-ES" b="1" u="sng" dirty="0">
                <a:solidFill>
                  <a:srgbClr val="FFFFFE"/>
                </a:solidFill>
                <a:ea typeface="Calibri"/>
                <a:cs typeface="Calibri"/>
              </a:rPr>
              <a:t>Cañón de canicas</a:t>
            </a:r>
            <a:r>
              <a:rPr lang="es-ES" dirty="0">
                <a:solidFill>
                  <a:srgbClr val="FFFFFE"/>
                </a:solidFill>
                <a:ea typeface="Calibri"/>
                <a:cs typeface="Calibri"/>
              </a:rPr>
              <a:t>: </a:t>
            </a:r>
            <a:r>
              <a:rPr lang="es-ES" dirty="0">
                <a:solidFill>
                  <a:srgbClr val="FFFFFE"/>
                </a:solidFill>
                <a:ea typeface="+mn-lt"/>
                <a:cs typeface="+mn-lt"/>
              </a:rPr>
              <a:t>Cañón en la parte superior del camión, con las flechas direccionales se apunta el cañón y con la tecla "</a:t>
            </a:r>
            <a:r>
              <a:rPr lang="es-ES" dirty="0" err="1">
                <a:solidFill>
                  <a:srgbClr val="FFFFFE"/>
                </a:solidFill>
                <a:ea typeface="+mn-lt"/>
                <a:cs typeface="+mn-lt"/>
              </a:rPr>
              <a:t>Click</a:t>
            </a:r>
            <a:r>
              <a:rPr lang="es-ES" dirty="0">
                <a:solidFill>
                  <a:srgbClr val="FFFFFE"/>
                </a:solidFill>
                <a:ea typeface="+mn-lt"/>
                <a:cs typeface="+mn-lt"/>
              </a:rPr>
              <a:t> Izquierdo" se dispara, al mantener el botón aparece una barra de fuerza, mientras mayor sea el nivel de la barra más rápido saldrá la canica.</a:t>
            </a:r>
            <a:endParaRPr lang="es-ES" dirty="0">
              <a:solidFill>
                <a:srgbClr val="FFFFFE"/>
              </a:solidFill>
              <a:ea typeface="Calibri"/>
              <a:cs typeface="Calibri"/>
            </a:endParaRPr>
          </a:p>
          <a:p>
            <a:pPr>
              <a:lnSpc>
                <a:spcPct val="90000"/>
              </a:lnSpc>
            </a:pPr>
            <a:endParaRPr lang="es-ES">
              <a:solidFill>
                <a:srgbClr val="FFFFFE"/>
              </a:solidFill>
              <a:ea typeface="Calibri"/>
              <a:cs typeface="Calibri"/>
            </a:endParaRPr>
          </a:p>
          <a:p>
            <a:pPr>
              <a:lnSpc>
                <a:spcPct val="90000"/>
              </a:lnSpc>
            </a:pPr>
            <a:r>
              <a:rPr lang="es-ES" b="1" u="sng" dirty="0">
                <a:solidFill>
                  <a:srgbClr val="FFFFFE"/>
                </a:solidFill>
                <a:ea typeface="+mn-lt"/>
                <a:cs typeface="+mn-lt"/>
              </a:rPr>
              <a:t>Cañón de cohetes</a:t>
            </a:r>
            <a:r>
              <a:rPr lang="es-ES" dirty="0">
                <a:solidFill>
                  <a:srgbClr val="FFFFFE"/>
                </a:solidFill>
                <a:ea typeface="+mn-lt"/>
                <a:cs typeface="+mn-lt"/>
              </a:rPr>
              <a:t>: En la parte superior del camión se encuentra el cañón de cohetes, se controla igual que el cañón de canicas pero dispara cohetes, no tienen distintos niveles de velocidad, el cohete hace daño al chocar con un objeto de madera.</a:t>
            </a:r>
            <a:endParaRPr lang="es-ES">
              <a:solidFill>
                <a:srgbClr val="FFFFFE"/>
              </a:solidFill>
              <a:ea typeface="Calibri"/>
              <a:cs typeface="Calibri"/>
            </a:endParaRPr>
          </a:p>
          <a:p>
            <a:pPr>
              <a:lnSpc>
                <a:spcPct val="90000"/>
              </a:lnSpc>
            </a:pPr>
            <a:endParaRPr lang="es-ES">
              <a:solidFill>
                <a:srgbClr val="FFFFFE"/>
              </a:solidFill>
              <a:ea typeface="Calibri"/>
              <a:cs typeface="Calibri"/>
            </a:endParaRPr>
          </a:p>
        </p:txBody>
      </p:sp>
      <p:pic>
        <p:nvPicPr>
          <p:cNvPr id="5" name="Imagen 5" descr="Imagen que contiene pantalla, avión&#10;&#10;Descripción generada automáticamente">
            <a:extLst>
              <a:ext uri="{FF2B5EF4-FFF2-40B4-BE49-F238E27FC236}">
                <a16:creationId xmlns:a16="http://schemas.microsoft.com/office/drawing/2014/main" id="{E60FB6BB-6BAC-E200-FE9E-9631209F31EF}"/>
              </a:ext>
            </a:extLst>
          </p:cNvPr>
          <p:cNvPicPr>
            <a:picLocks noChangeAspect="1"/>
          </p:cNvPicPr>
          <p:nvPr/>
        </p:nvPicPr>
        <p:blipFill>
          <a:blip r:embed="rId2"/>
          <a:stretch>
            <a:fillRect/>
          </a:stretch>
        </p:blipFill>
        <p:spPr>
          <a:xfrm>
            <a:off x="4719484" y="4971138"/>
            <a:ext cx="3325014" cy="831253"/>
          </a:xfrm>
          <a:prstGeom prst="roundRect">
            <a:avLst>
              <a:gd name="adj" fmla="val 1858"/>
            </a:avLst>
          </a:prstGeom>
          <a:effectLst/>
        </p:spPr>
      </p:pic>
      <p:pic>
        <p:nvPicPr>
          <p:cNvPr id="4" name="Imagen 4" descr="Forma, Círculo&#10;&#10;Descripción generada automáticamente">
            <a:extLst>
              <a:ext uri="{FF2B5EF4-FFF2-40B4-BE49-F238E27FC236}">
                <a16:creationId xmlns:a16="http://schemas.microsoft.com/office/drawing/2014/main" id="{2A171D3F-B360-DB0C-296A-BCC338F6334E}"/>
              </a:ext>
            </a:extLst>
          </p:cNvPr>
          <p:cNvPicPr>
            <a:picLocks noChangeAspect="1"/>
          </p:cNvPicPr>
          <p:nvPr/>
        </p:nvPicPr>
        <p:blipFill>
          <a:blip r:embed="rId3"/>
          <a:stretch>
            <a:fillRect/>
          </a:stretch>
        </p:blipFill>
        <p:spPr>
          <a:xfrm>
            <a:off x="9025342" y="4549309"/>
            <a:ext cx="1671113" cy="1674912"/>
          </a:xfrm>
          <a:prstGeom prst="roundRect">
            <a:avLst>
              <a:gd name="adj" fmla="val 1858"/>
            </a:avLst>
          </a:prstGeom>
          <a:effectLst/>
        </p:spPr>
      </p:pic>
    </p:spTree>
    <p:extLst>
      <p:ext uri="{BB962C8B-B14F-4D97-AF65-F5344CB8AC3E}">
        <p14:creationId xmlns:p14="http://schemas.microsoft.com/office/powerpoint/2010/main" val="29494465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D84441D-6A7B-407F-A86B-0A8342696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4" name="Freeform 5">
            <a:extLst>
              <a:ext uri="{FF2B5EF4-FFF2-40B4-BE49-F238E27FC236}">
                <a16:creationId xmlns:a16="http://schemas.microsoft.com/office/drawing/2014/main" id="{FFD45E00-6EBF-44D9-9589-897AB83530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ítulo 1">
            <a:extLst>
              <a:ext uri="{FF2B5EF4-FFF2-40B4-BE49-F238E27FC236}">
                <a16:creationId xmlns:a16="http://schemas.microsoft.com/office/drawing/2014/main" id="{E40857D0-5508-870C-08DD-20AA24F79A8B}"/>
              </a:ext>
            </a:extLst>
          </p:cNvPr>
          <p:cNvSpPr>
            <a:spLocks noGrp="1"/>
          </p:cNvSpPr>
          <p:nvPr>
            <p:ph type="title"/>
          </p:nvPr>
        </p:nvSpPr>
        <p:spPr>
          <a:xfrm>
            <a:off x="639098" y="629265"/>
            <a:ext cx="3421623" cy="5601210"/>
          </a:xfrm>
        </p:spPr>
        <p:txBody>
          <a:bodyPr>
            <a:normAutofit/>
          </a:bodyPr>
          <a:lstStyle/>
          <a:p>
            <a:r>
              <a:rPr lang="es-ES" sz="4000">
                <a:solidFill>
                  <a:srgbClr val="FFFFFE"/>
                </a:solidFill>
                <a:ea typeface="Calibri Light"/>
                <a:cs typeface="Calibri Light"/>
              </a:rPr>
              <a:t>Tipos de obstáculos: Objetos</a:t>
            </a:r>
            <a:endParaRPr lang="es-ES" sz="4000">
              <a:solidFill>
                <a:srgbClr val="FFFFFE"/>
              </a:solidFill>
            </a:endParaRPr>
          </a:p>
        </p:txBody>
      </p:sp>
      <p:sp>
        <p:nvSpPr>
          <p:cNvPr id="26" name="Rectangle 25">
            <a:extLst>
              <a:ext uri="{FF2B5EF4-FFF2-40B4-BE49-F238E27FC236}">
                <a16:creationId xmlns:a16="http://schemas.microsoft.com/office/drawing/2014/main" id="{85892A71-9939-4E21-A71C-DAC47EF92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D76083F-8F69-2F61-EC4C-35224CF843A0}"/>
              </a:ext>
            </a:extLst>
          </p:cNvPr>
          <p:cNvSpPr>
            <a:spLocks noGrp="1"/>
          </p:cNvSpPr>
          <p:nvPr>
            <p:ph idx="1"/>
          </p:nvPr>
        </p:nvSpPr>
        <p:spPr>
          <a:xfrm>
            <a:off x="4700433" y="1777791"/>
            <a:ext cx="6070805" cy="2956326"/>
          </a:xfrm>
        </p:spPr>
        <p:txBody>
          <a:bodyPr vert="horz" lIns="91440" tIns="45720" rIns="91440" bIns="45720" rtlCol="0" anchor="ctr">
            <a:normAutofit fontScale="92500" lnSpcReduction="10000"/>
          </a:bodyPr>
          <a:lstStyle/>
          <a:p>
            <a:pPr>
              <a:lnSpc>
                <a:spcPct val="90000"/>
              </a:lnSpc>
            </a:pPr>
            <a:r>
              <a:rPr lang="es-ES">
                <a:solidFill>
                  <a:srgbClr val="FFFFFE"/>
                </a:solidFill>
                <a:ea typeface="Calibri"/>
                <a:cs typeface="Calibri"/>
              </a:rPr>
              <a:t>Cubos de letra: Están hechos de madera, pueden ser empujados fácilmente por el jugador con las canicas o con impacto del camión.</a:t>
            </a:r>
            <a:br>
              <a:rPr lang="es-ES">
                <a:solidFill>
                  <a:srgbClr val="FFFFFE"/>
                </a:solidFill>
                <a:ea typeface="Calibri"/>
                <a:cs typeface="Calibri"/>
              </a:rPr>
            </a:br>
            <a:r>
              <a:rPr lang="es-ES">
                <a:solidFill>
                  <a:srgbClr val="FFFFFE"/>
                </a:solidFill>
                <a:ea typeface="Calibri"/>
                <a:cs typeface="Calibri"/>
              </a:rPr>
              <a:t>Pueden ser destruidas con explosivos.</a:t>
            </a:r>
          </a:p>
          <a:p>
            <a:pPr>
              <a:lnSpc>
                <a:spcPct val="90000"/>
              </a:lnSpc>
            </a:pPr>
            <a:endParaRPr lang="es-ES">
              <a:solidFill>
                <a:srgbClr val="FFFFFE"/>
              </a:solidFill>
              <a:ea typeface="Calibri"/>
              <a:cs typeface="Calibri"/>
            </a:endParaRPr>
          </a:p>
          <a:p>
            <a:pPr>
              <a:lnSpc>
                <a:spcPct val="90000"/>
              </a:lnSpc>
            </a:pPr>
            <a:r>
              <a:rPr lang="es-ES">
                <a:solidFill>
                  <a:srgbClr val="FFFFFE"/>
                </a:solidFill>
                <a:ea typeface="Calibri"/>
                <a:cs typeface="Calibri"/>
              </a:rPr>
              <a:t>Cubos de metal: </a:t>
            </a:r>
            <a:r>
              <a:rPr lang="es-ES">
                <a:solidFill>
                  <a:srgbClr val="FFFFFE"/>
                </a:solidFill>
                <a:ea typeface="+mn-lt"/>
                <a:cs typeface="+mn-lt"/>
              </a:rPr>
              <a:t>Es un objeto difícil de mover, el camión puede empujarlo levemente al ir a altas velocidad, puede ser empujado por explosivos.</a:t>
            </a:r>
            <a:endParaRPr lang="es-ES">
              <a:solidFill>
                <a:srgbClr val="FFFFFE"/>
              </a:solidFill>
              <a:ea typeface="Calibri"/>
              <a:cs typeface="Calibri"/>
            </a:endParaRPr>
          </a:p>
          <a:p>
            <a:pPr>
              <a:lnSpc>
                <a:spcPct val="90000"/>
              </a:lnSpc>
            </a:pPr>
            <a:endParaRPr lang="es-ES">
              <a:solidFill>
                <a:srgbClr val="FFFFFE"/>
              </a:solidFill>
              <a:ea typeface="Calibri"/>
              <a:cs typeface="Calibri"/>
            </a:endParaRPr>
          </a:p>
          <a:p>
            <a:pPr>
              <a:lnSpc>
                <a:spcPct val="90000"/>
              </a:lnSpc>
            </a:pPr>
            <a:r>
              <a:rPr lang="es-ES">
                <a:solidFill>
                  <a:srgbClr val="FFFFFE"/>
                </a:solidFill>
                <a:ea typeface="Calibri"/>
                <a:cs typeface="Calibri"/>
              </a:rPr>
              <a:t>Pelota de hule: Son pelotas fáciles de mover y suelen rebotar bastante.</a:t>
            </a:r>
          </a:p>
          <a:p>
            <a:pPr>
              <a:lnSpc>
                <a:spcPct val="90000"/>
              </a:lnSpc>
            </a:pPr>
            <a:endParaRPr lang="es-ES">
              <a:solidFill>
                <a:srgbClr val="FFFFFE"/>
              </a:solidFill>
              <a:ea typeface="Calibri"/>
              <a:cs typeface="Calibri"/>
            </a:endParaRPr>
          </a:p>
          <a:p>
            <a:pPr marL="0" indent="0">
              <a:lnSpc>
                <a:spcPct val="90000"/>
              </a:lnSpc>
              <a:buNone/>
            </a:pPr>
            <a:endParaRPr lang="es-ES">
              <a:solidFill>
                <a:srgbClr val="FFFFFE"/>
              </a:solidFill>
              <a:ea typeface="Calibri"/>
              <a:cs typeface="Calibri"/>
            </a:endParaRPr>
          </a:p>
          <a:p>
            <a:pPr>
              <a:lnSpc>
                <a:spcPct val="90000"/>
              </a:lnSpc>
            </a:pPr>
            <a:endParaRPr lang="es-ES">
              <a:solidFill>
                <a:srgbClr val="FFFFFE"/>
              </a:solidFill>
              <a:ea typeface="Calibri"/>
              <a:cs typeface="Calibri"/>
            </a:endParaRPr>
          </a:p>
        </p:txBody>
      </p:sp>
      <p:pic>
        <p:nvPicPr>
          <p:cNvPr id="5" name="Imagen 5">
            <a:extLst>
              <a:ext uri="{FF2B5EF4-FFF2-40B4-BE49-F238E27FC236}">
                <a16:creationId xmlns:a16="http://schemas.microsoft.com/office/drawing/2014/main" id="{A0A13F2F-8AAD-26EA-5A15-B8CE5DE262AB}"/>
              </a:ext>
            </a:extLst>
          </p:cNvPr>
          <p:cNvPicPr>
            <a:picLocks noChangeAspect="1"/>
          </p:cNvPicPr>
          <p:nvPr/>
        </p:nvPicPr>
        <p:blipFill rotWithShape="1">
          <a:blip r:embed="rId2"/>
          <a:srcRect r="6" b="21473"/>
          <a:stretch/>
        </p:blipFill>
        <p:spPr>
          <a:xfrm>
            <a:off x="5116848" y="4549309"/>
            <a:ext cx="1372400" cy="1674912"/>
          </a:xfrm>
          <a:prstGeom prst="roundRect">
            <a:avLst>
              <a:gd name="adj" fmla="val 1858"/>
            </a:avLst>
          </a:prstGeom>
          <a:effectLst/>
        </p:spPr>
      </p:pic>
      <p:pic>
        <p:nvPicPr>
          <p:cNvPr id="7" name="Imagen 7" descr="Forma, Círculo&#10;&#10;Descripción generada automáticamente">
            <a:extLst>
              <a:ext uri="{FF2B5EF4-FFF2-40B4-BE49-F238E27FC236}">
                <a16:creationId xmlns:a16="http://schemas.microsoft.com/office/drawing/2014/main" id="{005E159D-3BE6-6A41-F2C4-D06D8ACDE27C}"/>
              </a:ext>
            </a:extLst>
          </p:cNvPr>
          <p:cNvPicPr>
            <a:picLocks noChangeAspect="1"/>
          </p:cNvPicPr>
          <p:nvPr/>
        </p:nvPicPr>
        <p:blipFill>
          <a:blip r:embed="rId3"/>
          <a:stretch>
            <a:fillRect/>
          </a:stretch>
        </p:blipFill>
        <p:spPr>
          <a:xfrm>
            <a:off x="7419975" y="4521258"/>
            <a:ext cx="1504950" cy="1482610"/>
          </a:xfrm>
          <a:prstGeom prst="rect">
            <a:avLst/>
          </a:prstGeom>
        </p:spPr>
      </p:pic>
      <p:pic>
        <p:nvPicPr>
          <p:cNvPr id="8" name="Imagen 8">
            <a:extLst>
              <a:ext uri="{FF2B5EF4-FFF2-40B4-BE49-F238E27FC236}">
                <a16:creationId xmlns:a16="http://schemas.microsoft.com/office/drawing/2014/main" id="{D07DA1A4-0BEB-54E9-CEFC-E7F306401A54}"/>
              </a:ext>
            </a:extLst>
          </p:cNvPr>
          <p:cNvPicPr>
            <a:picLocks noChangeAspect="1"/>
          </p:cNvPicPr>
          <p:nvPr/>
        </p:nvPicPr>
        <p:blipFill>
          <a:blip r:embed="rId4"/>
          <a:stretch>
            <a:fillRect/>
          </a:stretch>
        </p:blipFill>
        <p:spPr>
          <a:xfrm>
            <a:off x="9591675" y="4518155"/>
            <a:ext cx="1438275" cy="1412615"/>
          </a:xfrm>
          <a:prstGeom prst="rect">
            <a:avLst/>
          </a:prstGeom>
        </p:spPr>
      </p:pic>
    </p:spTree>
    <p:extLst>
      <p:ext uri="{BB962C8B-B14F-4D97-AF65-F5344CB8AC3E}">
        <p14:creationId xmlns:p14="http://schemas.microsoft.com/office/powerpoint/2010/main" val="301500397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ítulo 1">
            <a:extLst>
              <a:ext uri="{FF2B5EF4-FFF2-40B4-BE49-F238E27FC236}">
                <a16:creationId xmlns:a16="http://schemas.microsoft.com/office/drawing/2014/main" id="{67750ED6-C7B4-04B6-AE78-3527CC43130D}"/>
              </a:ext>
            </a:extLst>
          </p:cNvPr>
          <p:cNvSpPr>
            <a:spLocks noGrp="1"/>
          </p:cNvSpPr>
          <p:nvPr>
            <p:ph type="title"/>
          </p:nvPr>
        </p:nvSpPr>
        <p:spPr>
          <a:xfrm>
            <a:off x="967791" y="1449324"/>
            <a:ext cx="2621734" cy="4391640"/>
          </a:xfrm>
        </p:spPr>
        <p:txBody>
          <a:bodyPr anchor="t">
            <a:normAutofit/>
          </a:bodyPr>
          <a:lstStyle/>
          <a:p>
            <a:r>
              <a:rPr lang="es-ES" sz="2800">
                <a:solidFill>
                  <a:schemeClr val="tx1"/>
                </a:solidFill>
                <a:ea typeface="Calibri Light"/>
                <a:cs typeface="Calibri Light"/>
              </a:rPr>
              <a:t>Tipos de obstáculo: </a:t>
            </a:r>
            <a:endParaRPr lang="es-ES" sz="2800">
              <a:solidFill>
                <a:schemeClr val="tx1"/>
              </a:solidFill>
            </a:endParaRPr>
          </a:p>
        </p:txBody>
      </p:sp>
      <p:sp>
        <p:nvSpPr>
          <p:cNvPr id="12" name="Rectangle 11">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CC4F2718-50CB-EA3F-3471-BE8A69FA15D8}"/>
              </a:ext>
            </a:extLst>
          </p:cNvPr>
          <p:cNvSpPr>
            <a:spLocks noGrp="1"/>
          </p:cNvSpPr>
          <p:nvPr>
            <p:ph idx="1"/>
          </p:nvPr>
        </p:nvSpPr>
        <p:spPr>
          <a:xfrm>
            <a:off x="3750393" y="1449324"/>
            <a:ext cx="6230220" cy="4391640"/>
          </a:xfrm>
        </p:spPr>
        <p:txBody>
          <a:bodyPr vert="horz" lIns="91440" tIns="45720" rIns="91440" bIns="45720" rtlCol="0">
            <a:normAutofit/>
          </a:bodyPr>
          <a:lstStyle/>
          <a:p>
            <a:r>
              <a:rPr lang="es-ES">
                <a:solidFill>
                  <a:schemeClr val="tx1"/>
                </a:solidFill>
                <a:ea typeface="Calibri"/>
                <a:cs typeface="Calibri"/>
              </a:rPr>
              <a:t>Rampa de madera: </a:t>
            </a:r>
            <a:r>
              <a:rPr lang="es-ES">
                <a:solidFill>
                  <a:schemeClr val="tx1"/>
                </a:solidFill>
                <a:ea typeface="+mn-lt"/>
                <a:cs typeface="+mn-lt"/>
              </a:rPr>
              <a:t>Hay distintas formas en cuanto a rampas se trata, dependiendo del nivel pueden ser ocupadas como compuertas para bloquear caminos o para saltar en los distintos obstáculos. Pueden ser destruidas con explosivos. Soporta el peso del camión y puede ser usado como puente.</a:t>
            </a:r>
          </a:p>
          <a:p>
            <a:pPr marL="0" indent="0">
              <a:buNone/>
            </a:pPr>
            <a:endParaRPr lang="es-ES">
              <a:solidFill>
                <a:schemeClr val="tx1"/>
              </a:solidFill>
              <a:ea typeface="Calibri"/>
              <a:cs typeface="Calibri"/>
            </a:endParaRPr>
          </a:p>
        </p:txBody>
      </p:sp>
      <p:pic>
        <p:nvPicPr>
          <p:cNvPr id="4" name="Imagen 4" descr="Forma, Flecha&#10;&#10;Descripción generada automáticamente">
            <a:extLst>
              <a:ext uri="{FF2B5EF4-FFF2-40B4-BE49-F238E27FC236}">
                <a16:creationId xmlns:a16="http://schemas.microsoft.com/office/drawing/2014/main" id="{8B291B00-6BA1-5A58-6043-DA93A208AC86}"/>
              </a:ext>
            </a:extLst>
          </p:cNvPr>
          <p:cNvPicPr>
            <a:picLocks noChangeAspect="1"/>
          </p:cNvPicPr>
          <p:nvPr/>
        </p:nvPicPr>
        <p:blipFill>
          <a:blip r:embed="rId3"/>
          <a:stretch>
            <a:fillRect/>
          </a:stretch>
        </p:blipFill>
        <p:spPr>
          <a:xfrm rot="5400000">
            <a:off x="6084627" y="1988659"/>
            <a:ext cx="1303065" cy="5324475"/>
          </a:xfrm>
          <a:prstGeom prst="rect">
            <a:avLst/>
          </a:prstGeom>
        </p:spPr>
      </p:pic>
    </p:spTree>
    <p:extLst>
      <p:ext uri="{BB962C8B-B14F-4D97-AF65-F5344CB8AC3E}">
        <p14:creationId xmlns:p14="http://schemas.microsoft.com/office/powerpoint/2010/main" val="198473978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ítulo 1">
            <a:extLst>
              <a:ext uri="{FF2B5EF4-FFF2-40B4-BE49-F238E27FC236}">
                <a16:creationId xmlns:a16="http://schemas.microsoft.com/office/drawing/2014/main" id="{9D5D39F5-F018-22C9-F894-B4D06A1A70A6}"/>
              </a:ext>
            </a:extLst>
          </p:cNvPr>
          <p:cNvSpPr>
            <a:spLocks noGrp="1"/>
          </p:cNvSpPr>
          <p:nvPr>
            <p:ph type="title"/>
          </p:nvPr>
        </p:nvSpPr>
        <p:spPr>
          <a:xfrm>
            <a:off x="836247" y="1085549"/>
            <a:ext cx="3430947" cy="4686903"/>
          </a:xfrm>
        </p:spPr>
        <p:txBody>
          <a:bodyPr anchor="ctr">
            <a:normAutofit/>
          </a:bodyPr>
          <a:lstStyle/>
          <a:p>
            <a:pPr algn="r"/>
            <a:r>
              <a:rPr lang="es-ES" dirty="0">
                <a:solidFill>
                  <a:schemeClr val="tx1"/>
                </a:solidFill>
              </a:rPr>
              <a:t>Condiciones de Victoria y Derrota</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B6BDE7B-D8BB-A318-69F6-EA06448A2999}"/>
              </a:ext>
            </a:extLst>
          </p:cNvPr>
          <p:cNvSpPr>
            <a:spLocks noGrp="1"/>
          </p:cNvSpPr>
          <p:nvPr>
            <p:ph idx="1"/>
          </p:nvPr>
        </p:nvSpPr>
        <p:spPr>
          <a:xfrm>
            <a:off x="5041399" y="1085549"/>
            <a:ext cx="5579707" cy="4686903"/>
          </a:xfrm>
        </p:spPr>
        <p:txBody>
          <a:bodyPr vert="horz" lIns="91440" tIns="45720" rIns="91440" bIns="45720" rtlCol="0" anchor="ctr">
            <a:normAutofit/>
          </a:bodyPr>
          <a:lstStyle/>
          <a:p>
            <a:r>
              <a:rPr lang="es-ES">
                <a:solidFill>
                  <a:schemeClr val="tx1"/>
                </a:solidFill>
                <a:ea typeface="Calibri"/>
                <a:cs typeface="Calibri"/>
              </a:rPr>
              <a:t>Para completar el nivel el jugador tendrá que llegar al banderín sin que el medidor de combustible llegue a 0.</a:t>
            </a:r>
            <a:endParaRPr lang="es-ES">
              <a:solidFill>
                <a:schemeClr val="tx1"/>
              </a:solidFill>
            </a:endParaRPr>
          </a:p>
          <a:p>
            <a:endParaRPr lang="es-ES">
              <a:solidFill>
                <a:schemeClr val="tx1"/>
              </a:solidFill>
              <a:ea typeface="Calibri"/>
              <a:cs typeface="Calibri"/>
            </a:endParaRPr>
          </a:p>
          <a:p>
            <a:r>
              <a:rPr lang="es-ES">
                <a:solidFill>
                  <a:schemeClr val="tx1"/>
                </a:solidFill>
                <a:ea typeface="Calibri"/>
                <a:cs typeface="Calibri"/>
              </a:rPr>
              <a:t>El jugador perderá si es que el medidor de combustible llega 0.</a:t>
            </a:r>
          </a:p>
          <a:p>
            <a:r>
              <a:rPr lang="es-ES">
                <a:solidFill>
                  <a:schemeClr val="tx1"/>
                </a:solidFill>
                <a:ea typeface="Calibri"/>
                <a:cs typeface="Calibri"/>
              </a:rPr>
              <a:t>Otra condición de derrota es que el vehículo caiga a un precipicio sin posibilidad de volver</a:t>
            </a:r>
          </a:p>
        </p:txBody>
      </p:sp>
    </p:spTree>
    <p:extLst>
      <p:ext uri="{BB962C8B-B14F-4D97-AF65-F5344CB8AC3E}">
        <p14:creationId xmlns:p14="http://schemas.microsoft.com/office/powerpoint/2010/main" val="359209893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13</TotalTime>
  <Words>545</Words>
  <Application>Microsoft Office PowerPoint</Application>
  <PresentationFormat>Panorámica</PresentationFormat>
  <Paragraphs>35</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Wingdings 3</vt:lpstr>
      <vt:lpstr>Ion Boardroom</vt:lpstr>
      <vt:lpstr>Presentación de PowerPoint</vt:lpstr>
      <vt:lpstr>Overview</vt:lpstr>
      <vt:lpstr>Controles : Movimiento</vt:lpstr>
      <vt:lpstr>Control: Velocidad</vt:lpstr>
      <vt:lpstr>Gasolina</vt:lpstr>
      <vt:lpstr>Tipos de objetos: Cañones</vt:lpstr>
      <vt:lpstr>Tipos de obstáculos: Objetos</vt:lpstr>
      <vt:lpstr>Tipos de obstáculo: </vt:lpstr>
      <vt:lpstr>Condiciones de Victoria y Derrota</vt:lpstr>
      <vt:lpstr>Referencias de gameplay</vt:lpstr>
      <vt:lpstr>Referencias generales</vt:lpstr>
      <vt:lpstr>Avances Arte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 figueroa jara</dc:creator>
  <cp:lastModifiedBy>javier figueroa jara</cp:lastModifiedBy>
  <cp:revision>298</cp:revision>
  <dcterms:created xsi:type="dcterms:W3CDTF">2022-05-10T19:02:35Z</dcterms:created>
  <dcterms:modified xsi:type="dcterms:W3CDTF">2022-05-31T04:37:31Z</dcterms:modified>
</cp:coreProperties>
</file>