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627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09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41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10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7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8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9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8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5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08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ss pawn with a shadow of a king">
            <a:extLst>
              <a:ext uri="{FF2B5EF4-FFF2-40B4-BE49-F238E27FC236}">
                <a16:creationId xmlns:a16="http://schemas.microsoft.com/office/drawing/2014/main" id="{A93E8F44-C33C-40EA-2514-DB57C8122C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4667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19" y="1769540"/>
            <a:ext cx="7080026" cy="1828801"/>
          </a:xfrm>
        </p:spPr>
        <p:txBody>
          <a:bodyPr>
            <a:normAutofit/>
          </a:bodyPr>
          <a:lstStyle/>
          <a:p>
            <a:r>
              <a:t>The Unspoken Truth Behind Churn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19" y="3598339"/>
            <a:ext cx="7080026" cy="1049867"/>
          </a:xfrm>
        </p:spPr>
        <p:txBody>
          <a:bodyPr>
            <a:normAutofit/>
          </a:bodyPr>
          <a:lstStyle/>
          <a:p>
            <a:r>
              <a:t>Why Customers Are Leaving?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963506"/>
            <a:ext cx="2805611" cy="4827693"/>
          </a:xfrm>
        </p:spPr>
        <p:txBody>
          <a:bodyPr>
            <a:normAutofit/>
          </a:bodyPr>
          <a:lstStyle/>
          <a:p>
            <a:pPr algn="r"/>
            <a:r>
              <a:rPr lang="en-IN"/>
              <a:t>Churn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5890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823" y="963507"/>
            <a:ext cx="4469844" cy="4827694"/>
          </a:xfrm>
          <a:effectLst/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sz="1800">
                <a:solidFill>
                  <a:schemeClr val="tx1"/>
                </a:solidFill>
              </a:rPr>
              <a:t>Attrition Rate: 26.55% (1,869 customers lost)</a:t>
            </a:r>
          </a:p>
          <a:p>
            <a:pPr lvl="1">
              <a:defRPr sz="1800"/>
            </a:pPr>
            <a:r>
              <a:rPr lang="en-US">
                <a:solidFill>
                  <a:schemeClr val="tx1"/>
                </a:solidFill>
              </a:rPr>
              <a:t>Churn is concentrated, predictable, and fixable.</a:t>
            </a:r>
          </a:p>
          <a:p>
            <a:pPr lvl="1">
              <a:defRPr sz="1800"/>
            </a:pPr>
            <a:r>
              <a:rPr lang="en-US">
                <a:solidFill>
                  <a:schemeClr val="tx1"/>
                </a:solidFill>
              </a:rPr>
              <a:t>Focus on data-driven, targeted retention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" y="-2"/>
            <a:ext cx="4566524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379" y="1118808"/>
            <a:ext cx="3503600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sz="4200"/>
              <a:t>1. The Contract Time Bomb: The Month-to-Month 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076" y="1118809"/>
            <a:ext cx="3787323" cy="4747681"/>
          </a:xfrm>
          <a:effectLst/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sz="1800">
                <a:solidFill>
                  <a:schemeClr val="tx1"/>
                </a:solidFill>
              </a:rPr>
              <a:t>88.5% of churners (1,655 customers) were on Month-to-Month contracts.</a:t>
            </a:r>
          </a:p>
          <a:p>
            <a:pPr lvl="1">
              <a:defRPr sz="1800"/>
            </a:pPr>
            <a:r>
              <a:rPr lang="en-US">
                <a:solidFill>
                  <a:schemeClr val="tx1"/>
                </a:solidFill>
              </a:rPr>
              <a:t>Customers with longer contracts are significantly more stable.</a:t>
            </a:r>
          </a:p>
          <a:p>
            <a:pPr lvl="1">
              <a:defRPr sz="1800"/>
            </a:pPr>
            <a:r>
              <a:rPr lang="en-US">
                <a:solidFill>
                  <a:schemeClr val="tx1"/>
                </a:solidFill>
              </a:rPr>
              <a:t>Analyst’s Takeaway: Month-to-Month contracts drive churn.</a:t>
            </a:r>
          </a:p>
          <a:p>
            <a:pPr lvl="1">
              <a:defRPr sz="1800"/>
            </a:pPr>
            <a:r>
              <a:rPr lang="en-US">
                <a:solidFill>
                  <a:schemeClr val="tx1"/>
                </a:solidFill>
              </a:rPr>
              <a:t>Action: Incentivize customers to switch to 1- or 2-year plans.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37" y="1078264"/>
            <a:ext cx="2567197" cy="4701473"/>
          </a:xfrm>
        </p:spPr>
        <p:txBody>
          <a:bodyPr>
            <a:normAutofit/>
          </a:bodyPr>
          <a:lstStyle/>
          <a:p>
            <a:pPr algn="r"/>
            <a:r>
              <a:rPr lang="en-US" sz="3800">
                <a:solidFill>
                  <a:srgbClr val="FFFFFF"/>
                </a:solidFill>
              </a:rPr>
              <a:t>2. The Service Security Gap: Why Customers Feel Exposed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5625" y="1078263"/>
            <a:ext cx="4588183" cy="4701474"/>
          </a:xfrm>
          <a:effectLst/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sz="1800" dirty="0"/>
              <a:t>1,448 churners lacked Technical Support.</a:t>
            </a:r>
          </a:p>
          <a:p>
            <a:pPr lvl="1">
              <a:defRPr sz="1800"/>
            </a:pPr>
            <a:r>
              <a:rPr dirty="0"/>
              <a:t>1,392 churners lacked Device Protection.</a:t>
            </a:r>
          </a:p>
          <a:p>
            <a:pPr lvl="1">
              <a:defRPr sz="1800"/>
            </a:pPr>
            <a:r>
              <a:rPr dirty="0"/>
              <a:t>Analyst’s Takeaway: Missing support features cause dissatisfaction.</a:t>
            </a:r>
          </a:p>
          <a:p>
            <a:pPr lvl="1">
              <a:defRPr sz="1800"/>
            </a:pPr>
            <a:r>
              <a:rPr dirty="0"/>
              <a:t>Action: Bundle or subsidize Tech Support and Device Protection.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777" y="643466"/>
            <a:ext cx="2703636" cy="5147734"/>
          </a:xfrm>
        </p:spPr>
        <p:txBody>
          <a:bodyPr>
            <a:normAutofit/>
          </a:bodyPr>
          <a:lstStyle/>
          <a:p>
            <a:pPr algn="l"/>
            <a:r>
              <a:rPr lang="en-US" sz="3400"/>
              <a:t>3. Vulnerability Window: The First 10 Months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1" y="0"/>
            <a:ext cx="4571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464" y="643467"/>
            <a:ext cx="4090308" cy="5147733"/>
          </a:xfrm>
          <a:effectLst/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sz="1800">
                <a:solidFill>
                  <a:schemeClr val="tx1"/>
                </a:solidFill>
              </a:rPr>
              <a:t>Most churn occurs within the first 0–10 months.</a:t>
            </a:r>
          </a:p>
          <a:p>
            <a:pPr lvl="1">
              <a:defRPr sz="1800"/>
            </a:pPr>
            <a:r>
              <a:rPr lang="en-US">
                <a:solidFill>
                  <a:schemeClr val="tx1"/>
                </a:solidFill>
              </a:rPr>
              <a:t>Churn stabilizes after the 12-month mark (especially 50+ months).</a:t>
            </a:r>
          </a:p>
          <a:p>
            <a:pPr lvl="1">
              <a:defRPr sz="1800"/>
            </a:pPr>
            <a:r>
              <a:rPr lang="en-US">
                <a:solidFill>
                  <a:schemeClr val="tx1"/>
                </a:solidFill>
              </a:rPr>
              <a:t>Analyst’s Takeaway: Weak onboarding leads to early churn.</a:t>
            </a:r>
          </a:p>
          <a:p>
            <a:pPr lvl="1">
              <a:defRPr sz="1800"/>
            </a:pPr>
            <a:r>
              <a:rPr lang="en-US">
                <a:solidFill>
                  <a:schemeClr val="tx1"/>
                </a:solidFill>
              </a:rPr>
              <a:t>Action: Implement a proactive 90-Day Retention Campaign (check-ins, optimization emails).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E92FABF5-D91E-981F-6C64-B842D5075D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l="11000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Strategic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1" cy="4058751"/>
          </a:xfr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sz="1800"/>
              <a:t>Contract: Convert Month-to-Month customers to longer-term plans.</a:t>
            </a:r>
          </a:p>
          <a:p>
            <a:pPr lvl="1">
              <a:defRPr sz="1800"/>
            </a:pPr>
            <a:r>
              <a:t>Protection: Make Tech Support &amp; Device Protection core offerings.</a:t>
            </a:r>
          </a:p>
          <a:p>
            <a:pPr lvl="1">
              <a:defRPr sz="1800"/>
            </a:pPr>
            <a:r>
              <a:t>Tenure: Focus retention efforts on customers in their first 10 months.</a:t>
            </a:r>
          </a:p>
          <a:p>
            <a:pPr lvl="1">
              <a:defRPr sz="1800"/>
            </a:pPr>
            <a:r>
              <a:t>Churn isn’t random—it’s a solvable policy issue.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</TotalTime>
  <Words>233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The Unspoken Truth Behind Churn</vt:lpstr>
      <vt:lpstr>Churn Overview</vt:lpstr>
      <vt:lpstr>1. The Contract Time Bomb: The Month-to-Month Trap</vt:lpstr>
      <vt:lpstr>2. The Service Security Gap: Why Customers Feel Exposed</vt:lpstr>
      <vt:lpstr>3. Vulnerability Window: The First 10 Months</vt:lpstr>
      <vt:lpstr>Strategic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Nebil Divay</dc:creator>
  <cp:keywords/>
  <dc:description>generated using python-pptx</dc:description>
  <cp:lastModifiedBy>Nebil Divay</cp:lastModifiedBy>
  <cp:revision>2</cp:revision>
  <dcterms:created xsi:type="dcterms:W3CDTF">2013-01-27T09:14:16Z</dcterms:created>
  <dcterms:modified xsi:type="dcterms:W3CDTF">2025-10-05T01:16:13Z</dcterms:modified>
  <cp:category/>
</cp:coreProperties>
</file>