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83" r:id="rId4"/>
    <p:sldId id="305" r:id="rId5"/>
    <p:sldId id="295" r:id="rId6"/>
    <p:sldId id="286" r:id="rId7"/>
    <p:sldId id="310" r:id="rId8"/>
    <p:sldId id="287" r:id="rId9"/>
    <p:sldId id="289" r:id="rId10"/>
    <p:sldId id="288" r:id="rId11"/>
    <p:sldId id="290" r:id="rId12"/>
    <p:sldId id="291" r:id="rId13"/>
    <p:sldId id="306" r:id="rId14"/>
    <p:sldId id="292" r:id="rId15"/>
    <p:sldId id="293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8" r:id="rId24"/>
    <p:sldId id="30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QAAKHaVTyusnKoDhx1t6hDmIx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3"/>
    <p:restoredTop sz="94578"/>
  </p:normalViewPr>
  <p:slideViewPr>
    <p:cSldViewPr snapToGrid="0">
      <p:cViewPr varScale="1">
        <p:scale>
          <a:sx n="95" d="100"/>
          <a:sy n="95" d="100"/>
        </p:scale>
        <p:origin x="400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460665"/>
            <a:ext cx="7772400" cy="206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in Mathematics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Lecture </a:t>
            </a:r>
            <a:r>
              <a:rPr lang="en-US" dirty="0"/>
              <a:t>10</a:t>
            </a:r>
            <a:endParaRPr dirty="0"/>
          </a:p>
          <a:p>
            <a:pPr>
              <a:buSzPct val="100000"/>
            </a:pPr>
            <a:r>
              <a:rPr lang="en-US" dirty="0">
                <a:solidFill>
                  <a:schemeClr val="tx1"/>
                </a:solidFill>
              </a:rPr>
              <a:t>Reinforcement Learning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chemeClr val="dk1"/>
                </a:solidFill>
              </a:rPr>
              <a:t>Bar-Ilan University</a:t>
            </a:r>
            <a:r>
              <a:rPr lang="en-US" dirty="0">
                <a:solidFill>
                  <a:srgbClr val="888888"/>
                </a:solidFill>
              </a:rPr>
              <a:t> </a:t>
            </a:r>
            <a:endParaRPr dirty="0">
              <a:solidFill>
                <a:srgbClr val="888888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 Nebius Academy | Stevens Institute of Technology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May 27,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5FE6-BC1B-B328-0AB3-E791F2AF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723A62-0C2E-DAB4-4A43-3EC3ABC33F1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policy</a:t>
                </a:r>
                <a:r>
                  <a:rPr lang="en-US" dirty="0"/>
                  <a:t> is the agent’s strategy for choosing actions.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b="1" dirty="0"/>
                  <a:t>Deterministic policy</a:t>
                </a:r>
                <a:r>
                  <a:rPr lang="en-US" dirty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always choose action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b="1" dirty="0"/>
                  <a:t>Stochastic policy</a:t>
                </a:r>
                <a:r>
                  <a:rPr lang="en-US" dirty="0"/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)−</m:t>
                    </m:r>
                  </m:oMath>
                </a14:m>
                <a:r>
                  <a:rPr lang="en-US" dirty="0"/>
                  <a:t> probability of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 </a:t>
                </a:r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B723A62-0C2E-DAB4-4A43-3EC3ABC33F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63" t="-1681" b="-14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8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5673-311E-BE84-0408-C4427F4A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RL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C1B4-8019-704E-1347-C47F9CA83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635091"/>
            <a:ext cx="7406640" cy="3814094"/>
          </a:xfrm>
        </p:spPr>
        <p:txBody>
          <a:bodyPr/>
          <a:lstStyle/>
          <a:p>
            <a:endParaRPr lang="en-I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B954E9D-DFBA-1D18-F8A1-4CD9F4C44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8588"/>
            <a:ext cx="8229600" cy="477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73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333A6-432A-D335-E9B0-DF04D9403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BB8A-DA2A-4B4E-66E4-00BE2471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Model based methods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3EC132-F5FA-8789-D0CD-FFC1F8DE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11" y="1726921"/>
            <a:ext cx="5422129" cy="4337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585E5D-AFBD-DC58-D6F7-B8A3311532A1}"/>
              </a:ext>
            </a:extLst>
          </p:cNvPr>
          <p:cNvSpPr txBox="1"/>
          <p:nvPr/>
        </p:nvSpPr>
        <p:spPr>
          <a:xfrm>
            <a:off x="5325036" y="1417638"/>
            <a:ext cx="36441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agent explicitly learns or uses a model of the environment’s dynamics, meaning we have intentionally designed it to do so. </a:t>
            </a:r>
          </a:p>
          <a:p>
            <a:endParaRPr lang="en-US" sz="2400" dirty="0"/>
          </a:p>
          <a:p>
            <a:r>
              <a:rPr lang="en-US" sz="2400" dirty="0"/>
              <a:t>If the agent discovers a way to represent probabilities on its own without being guided to build or use a model, it is still considered model-free.</a:t>
            </a:r>
          </a:p>
        </p:txBody>
      </p:sp>
    </p:spTree>
    <p:extLst>
      <p:ext uri="{BB962C8B-B14F-4D97-AF65-F5344CB8AC3E}">
        <p14:creationId xmlns:p14="http://schemas.microsoft.com/office/powerpoint/2010/main" val="249266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DDEE9-027B-D61B-FF57-7581D95DC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A882-D8BB-C90C-DC88-1E8ABB88D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5EA4D4-18FF-6912-009C-D25D5AB80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2153"/>
            <a:ext cx="4406898" cy="42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6E9054-3D4D-1C9A-F664-D84FFEDB316F}"/>
              </a:ext>
            </a:extLst>
          </p:cNvPr>
          <p:cNvSpPr txBox="1"/>
          <p:nvPr/>
        </p:nvSpPr>
        <p:spPr>
          <a:xfrm>
            <a:off x="4406898" y="1417638"/>
            <a:ext cx="4572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difference between model free and model based algorithms in the Frozen Lake problem is as follows:</a:t>
            </a:r>
          </a:p>
          <a:p>
            <a:endParaRPr lang="en-US" sz="2000" dirty="0"/>
          </a:p>
          <a:p>
            <a:r>
              <a:rPr lang="en-US" sz="2000" b="1" dirty="0"/>
              <a:t>Model free: </a:t>
            </a:r>
          </a:p>
          <a:p>
            <a:r>
              <a:rPr lang="en-US" sz="2000" dirty="0"/>
              <a:t>The agent only observes its current position (as a state index) and the reward after each move.</a:t>
            </a:r>
          </a:p>
          <a:p>
            <a:endParaRPr lang="en-US" sz="2000" dirty="0"/>
          </a:p>
          <a:p>
            <a:r>
              <a:rPr lang="en-US" sz="2000" b="1" dirty="0"/>
              <a:t>Model based: </a:t>
            </a:r>
          </a:p>
          <a:p>
            <a:r>
              <a:rPr lang="en-US" sz="2000" dirty="0"/>
              <a:t>Either know or learn how likely the agent is to slip when moving in a given direction. They also have access to or reconstruct the entire state space and update a transition model P(s’|</a:t>
            </a:r>
            <a:r>
              <a:rPr lang="en-US" sz="2000" dirty="0" err="1"/>
              <a:t>s,a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94607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CE189-5607-829E-090D-4750FF23D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F578-EDCA-7EB1-528F-136C3D57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RL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3660-97B7-E271-9D67-B79517839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635091"/>
            <a:ext cx="7406640" cy="3814094"/>
          </a:xfrm>
        </p:spPr>
        <p:txBody>
          <a:bodyPr/>
          <a:lstStyle/>
          <a:p>
            <a:endParaRPr lang="en-I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CB8EA45-26DE-F5BA-E8B6-4949B932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8588"/>
            <a:ext cx="8229600" cy="477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18E45E8-E39B-F8A5-2DD2-BD3845C65F26}"/>
              </a:ext>
            </a:extLst>
          </p:cNvPr>
          <p:cNvSpPr/>
          <p:nvPr/>
        </p:nvSpPr>
        <p:spPr>
          <a:xfrm>
            <a:off x="1680882" y="2528047"/>
            <a:ext cx="2891118" cy="114300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CCA512-AE3D-F529-2ED9-1AB46964AD40}"/>
              </a:ext>
            </a:extLst>
          </p:cNvPr>
          <p:cNvSpPr/>
          <p:nvPr/>
        </p:nvSpPr>
        <p:spPr>
          <a:xfrm>
            <a:off x="5338482" y="2528047"/>
            <a:ext cx="2891118" cy="1143000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897C1-61EC-ED69-B752-7F21E62D9DD1}"/>
              </a:ext>
            </a:extLst>
          </p:cNvPr>
          <p:cNvSpPr txBox="1"/>
          <p:nvPr/>
        </p:nvSpPr>
        <p:spPr>
          <a:xfrm>
            <a:off x="1315122" y="2173426"/>
            <a:ext cx="200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dirty="0">
                <a:solidFill>
                  <a:schemeClr val="bg2">
                    <a:lumMod val="75000"/>
                  </a:schemeClr>
                </a:solidFill>
              </a:rPr>
              <a:t>3 lectures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E8630-C6EA-066E-3F82-A0302100C66A}"/>
              </a:ext>
            </a:extLst>
          </p:cNvPr>
          <p:cNvSpPr txBox="1"/>
          <p:nvPr/>
        </p:nvSpPr>
        <p:spPr>
          <a:xfrm>
            <a:off x="5459506" y="2066382"/>
            <a:ext cx="2003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L</a:t>
            </a:r>
            <a:r>
              <a:rPr lang="en-IL" sz="2400" dirty="0">
                <a:solidFill>
                  <a:schemeClr val="accent3">
                    <a:lumMod val="75000"/>
                  </a:schemeClr>
                </a:solidFill>
              </a:rPr>
              <a:t>ast lecture</a:t>
            </a:r>
          </a:p>
        </p:txBody>
      </p:sp>
    </p:spTree>
    <p:extLst>
      <p:ext uri="{BB962C8B-B14F-4D97-AF65-F5344CB8AC3E}">
        <p14:creationId xmlns:p14="http://schemas.microsoft.com/office/powerpoint/2010/main" val="3989087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3F82-32BE-5070-855D-5BF24F7F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CEM (</a:t>
            </a:r>
            <a:r>
              <a:rPr lang="en-IL" dirty="0"/>
              <a:t>Cross Entropy Method)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56CB-3C28-3027-5384-F40BB3FC1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dirty="0"/>
              <a:t>The </a:t>
            </a:r>
            <a:r>
              <a:rPr lang="en-US" b="1" dirty="0"/>
              <a:t>Cross Entropy Method (CEM)</a:t>
            </a:r>
            <a:r>
              <a:rPr lang="en-US" dirty="0"/>
              <a:t> is an optimization algorithm that iteratively refines a probability distribution over candidate solutions. At each step, it samples solutions from the current distribution, evaluates their performance, and then updates the distribution to focus more on the best-performing samples.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Over time, this process increases the likelihood of generating high-quality solutions, effectively guiding the search toward optimal or near-optimal outcomes.</a:t>
            </a:r>
          </a:p>
          <a:p>
            <a:pPr marL="11430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4968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BA68-8B34-0937-D983-58C81C791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7C2AC75-66DC-4AA2-E006-398B17B3A67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en-US" sz="2400" dirty="0"/>
                  <a:t>Suppose you want to estimate the area of a circle with radius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sz="2400" dirty="0"/>
                  <a:t>, but without using the formula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^2</m:t>
                    </m:r>
                  </m:oMath>
                </a14:m>
                <a:r>
                  <a:rPr lang="en-US" sz="2400" dirty="0"/>
                  <a:t>. Instead, you can approach the problem as a </a:t>
                </a:r>
                <a:r>
                  <a:rPr lang="en-US" sz="2400" b="1" dirty="0"/>
                  <a:t>stochastic optimization or estimation task</a:t>
                </a:r>
                <a:r>
                  <a:rPr lang="en-US" sz="2400" dirty="0"/>
                  <a:t>, suitable for methods like the </a:t>
                </a:r>
                <a:r>
                  <a:rPr lang="en-US" sz="2400" b="1" dirty="0"/>
                  <a:t>Monte Carlo simulation</a:t>
                </a:r>
                <a:r>
                  <a:rPr lang="en-US" sz="2400" dirty="0"/>
                  <a:t>.</a:t>
                </a:r>
                <a:br>
                  <a:rPr lang="en-US" sz="2400" dirty="0"/>
                </a:br>
                <a:endParaRPr lang="en-US" sz="2400" dirty="0"/>
              </a:p>
              <a:p>
                <a:pPr marL="114300" indent="0">
                  <a:buNone/>
                </a:pPr>
                <a:r>
                  <a:rPr lang="en-US" sz="2400" b="1" dirty="0"/>
                  <a:t>Setup:</a:t>
                </a:r>
              </a:p>
              <a:p>
                <a:r>
                  <a:rPr lang="en-US" sz="2400" dirty="0"/>
                  <a:t>The unit circle (radius 1) is centered at the origin (0,0).</a:t>
                </a:r>
              </a:p>
              <a:p>
                <a:r>
                  <a:rPr lang="en-US" sz="2400" dirty="0"/>
                  <a:t>Enclose the circle within a square of side length 2, spanning from (-1, -1) to (1, 1).</a:t>
                </a:r>
              </a:p>
              <a:p>
                <a:r>
                  <a:rPr lang="en-US" sz="2400" dirty="0"/>
                  <a:t>The area of the square is known: 4.</a:t>
                </a:r>
              </a:p>
              <a:p>
                <a:r>
                  <a:rPr lang="en-US" sz="2400" dirty="0"/>
                  <a:t>Estimate the area of the circle by randomly sampling points in the square and measuring how many fall inside the circle.</a:t>
                </a:r>
              </a:p>
              <a:p>
                <a:pPr marL="114300" indent="0">
                  <a:buNone/>
                </a:pPr>
                <a:endParaRPr lang="en-IL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7C2AC75-66DC-4AA2-E006-398B17B3A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309" b="-1680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478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7E1FF-7360-FB80-4A8B-FEA4C203C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7697-C1E8-C60A-2D89-A94F5B33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Example</a:t>
            </a:r>
          </a:p>
        </p:txBody>
      </p:sp>
      <p:pic>
        <p:nvPicPr>
          <p:cNvPr id="6" name="Picture 5" descr="A red and green circle with white lines&#10;&#10;AI-generated content may be incorrect.">
            <a:extLst>
              <a:ext uri="{FF2B5EF4-FFF2-40B4-BE49-F238E27FC236}">
                <a16:creationId xmlns:a16="http://schemas.microsoft.com/office/drawing/2014/main" id="{9E9AB9D1-705E-9576-EDA4-82B3C2AD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50" y="1452748"/>
            <a:ext cx="5580499" cy="513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9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1C52-FA12-1AC2-E42D-B50F3565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Circle with radius 0.1</a:t>
            </a:r>
          </a:p>
        </p:txBody>
      </p:sp>
      <p:pic>
        <p:nvPicPr>
          <p:cNvPr id="5" name="Picture 4" descr="A red square with a green dot in the center&#10;&#10;AI-generated content may be incorrect.">
            <a:extLst>
              <a:ext uri="{FF2B5EF4-FFF2-40B4-BE49-F238E27FC236}">
                <a16:creationId xmlns:a16="http://schemas.microsoft.com/office/drawing/2014/main" id="{390DC91A-4495-93B7-AFFB-FADAAF06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04" y="1295148"/>
            <a:ext cx="5926791" cy="528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4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15F7-3A65-2732-786F-7F8ADE2D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58D23-F9F8-E27F-7931-B07EA22D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837329" cy="340210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L" sz="2800" dirty="0"/>
              <a:t>Seems like for smaller circle we need to select randomly from a smaller square uniformly, right?</a:t>
            </a:r>
          </a:p>
        </p:txBody>
      </p:sp>
      <p:pic>
        <p:nvPicPr>
          <p:cNvPr id="7" name="Picture 6" descr="A graph with a red square in the middle&#10;&#10;AI-generated content may be incorrect.">
            <a:extLst>
              <a:ext uri="{FF2B5EF4-FFF2-40B4-BE49-F238E27FC236}">
                <a16:creationId xmlns:a16="http://schemas.microsoft.com/office/drawing/2014/main" id="{6C15D513-7239-76FD-2778-C76241E9D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682" y="1600201"/>
            <a:ext cx="4989539" cy="476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6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This Course</a:t>
            </a: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body" idx="1"/>
          </p:nvPr>
        </p:nvSpPr>
        <p:spPr>
          <a:xfrm>
            <a:off x="457200" y="1709800"/>
            <a:ext cx="8229600" cy="3440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/>
              <a:t>1 week: Intro</a:t>
            </a:r>
            <a:endParaRPr strike="sngStrike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2 weeks: Classic ML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2 weeks: Deep Learning in Mathematics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4 weeks: Math as an NLP problem (LLMs etc.)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4 weeks: Reinforcement Learning (RL) in Math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B99E-9471-AEED-5519-F8904C92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3B008-AA83-D6F3-59B9-8014A7EE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2501153" cy="4525963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L" dirty="0"/>
              <a:t>Let’s update</a:t>
            </a:r>
          </a:p>
          <a:p>
            <a:pPr marL="114300" indent="0">
              <a:buNone/>
            </a:pPr>
            <a:r>
              <a:rPr lang="en-IL" dirty="0"/>
              <a:t>probability distribution after first step, such that samples </a:t>
            </a:r>
          </a:p>
          <a:p>
            <a:pPr marL="114300" indent="0">
              <a:buNone/>
            </a:pPr>
            <a:r>
              <a:rPr lang="en-US" dirty="0"/>
              <a:t>Inside will have a larger probability.</a:t>
            </a:r>
            <a:endParaRPr lang="en-IL" dirty="0"/>
          </a:p>
        </p:txBody>
      </p:sp>
      <p:pic>
        <p:nvPicPr>
          <p:cNvPr id="4" name="Picture 3" descr="A red square with a green dot in the center&#10;&#10;AI-generated content may be incorrect.">
            <a:extLst>
              <a:ext uri="{FF2B5EF4-FFF2-40B4-BE49-F238E27FC236}">
                <a16:creationId xmlns:a16="http://schemas.microsoft.com/office/drawing/2014/main" id="{9894CEE2-B095-6DDC-9408-D1D4068C8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128" y="1600200"/>
            <a:ext cx="5722184" cy="510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66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5AF8-561A-4416-1904-66EECA1B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Formally CEM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88CC37-6607-80F2-678F-09C9A2AEF73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600200"/>
                <a:ext cx="8417859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dirty="0"/>
                  <a:t>Suppose we have a probability distribution </a:t>
                </a:r>
                <a14:m>
                  <m:oMath xmlns:m="http://schemas.openxmlformats.org/officeDocument/2006/math">
                    <m:r>
                      <a:rPr lang="en-IL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L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L" dirty="0"/>
                  <a:t>.</a:t>
                </a:r>
              </a:p>
              <a:p>
                <a:pPr marL="114300" indent="0">
                  <a:buNone/>
                </a:pPr>
                <a:r>
                  <a:rPr lang="en-US" dirty="0"/>
                  <a:t>Iteratively</a:t>
                </a:r>
                <a:r>
                  <a:rPr lang="en-IL" dirty="0"/>
                  <a:t>:</a:t>
                </a:r>
              </a:p>
              <a:p>
                <a:r>
                  <a:rPr lang="en-IL" dirty="0"/>
                  <a:t>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L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L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L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IL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L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L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IL" dirty="0"/>
                  <a:t> from </a:t>
                </a:r>
                <a14:m>
                  <m:oMath xmlns:m="http://schemas.openxmlformats.org/officeDocument/2006/math">
                    <m:r>
                      <a:rPr lang="en-IL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L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L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L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L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L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Evaluate samples using the target function.</a:t>
                </a:r>
              </a:p>
              <a:p>
                <a:r>
                  <a:rPr lang="en-US" dirty="0"/>
                  <a:t>Select the elite 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m:rPr>
                        <m:lit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consisting of the top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⋅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(e. 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b="1" dirty="0"/>
                  <a:t>Update parameters</a:t>
                </a:r>
                <a:r>
                  <a:rPr lang="en-US" dirty="0"/>
                  <a:t>: 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088CC37-6607-80F2-678F-09C9A2AEF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600200"/>
                <a:ext cx="8417859" cy="4525963"/>
              </a:xfrm>
              <a:blipFill>
                <a:blip r:embed="rId2"/>
                <a:stretch>
                  <a:fillRect l="-302" t="-1401" r="-1810" b="-467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093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E591-6E3F-0711-144D-8DC63408E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 to apply in RL?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CEEA4DC-4F86-B3C6-16B5-49517187FA5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199" y="1600200"/>
                <a:ext cx="8417859" cy="4525963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dirty="0"/>
                  <a:t>We have 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L" dirty="0"/>
              </a:p>
              <a:p>
                <a:pPr marL="114300" indent="0">
                  <a:buNone/>
                </a:pPr>
                <a:r>
                  <a:rPr lang="en-IL" dirty="0"/>
                  <a:t>Iteratevly:</a:t>
                </a:r>
              </a:p>
              <a:p>
                <a:r>
                  <a:rPr lang="en-US" dirty="0"/>
                  <a:t>Generate N episodes by acting in the environment using policy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L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Evaluate each episode by computing the total return (sum of rewards).</a:t>
                </a:r>
              </a:p>
              <a:p>
                <a:r>
                  <a:rPr lang="en-US" dirty="0"/>
                  <a:t>Select the elite 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m:rPr>
                        <m:lit/>
                      </m:rP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consisting of the top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⋅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episodes (e. 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dirty="0"/>
                  <a:t>).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Update policy parameters using only the elite episodes.</a:t>
                </a:r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ECEEA4DC-4F86-B3C6-16B5-49517187F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199" y="1600200"/>
                <a:ext cx="8417859" cy="4525963"/>
              </a:xfrm>
              <a:blipFill>
                <a:blip r:embed="rId2"/>
                <a:stretch>
                  <a:fillRect l="-302" t="-1401" r="-2715" b="-36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851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9C34-14A7-5204-0066-1A1BA3E5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68671-75E2-1ACE-A2F7-C4632DAD07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</a:rPr>
              <a:t>Suppose we are interested in such an unusual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</a:rPr>
              <a:t>graph property:</a:t>
            </a:r>
          </a:p>
          <a:p>
            <a:pPr marL="114300" indent="0">
              <a:buNone/>
            </a:pPr>
            <a:r>
              <a:rPr lang="en-US" sz="2800" dirty="0">
                <a:solidFill>
                  <a:schemeClr val="tx1"/>
                </a:solidFill>
                <a:effectLst/>
                <a:latin typeface="+mn-lt"/>
              </a:rPr>
              <a:t>What is the largest possible ratio between the smallest and largest eigenvalues of a graph’s adjacency matrix?</a:t>
            </a:r>
          </a:p>
          <a:p>
            <a:pPr>
              <a:buNone/>
            </a:pPr>
            <a:br>
              <a:rPr lang="en-US" sz="2800" dirty="0">
                <a:latin typeface="+mn-lt"/>
              </a:rPr>
            </a:br>
            <a:endParaRPr lang="en-US" sz="2800" dirty="0">
              <a:latin typeface="+mn-lt"/>
            </a:endParaRPr>
          </a:p>
          <a:p>
            <a:pPr marL="114300" indent="0">
              <a:buNone/>
            </a:pPr>
            <a:r>
              <a:rPr lang="en-US" sz="2800" dirty="0">
                <a:latin typeface="+mn-lt"/>
              </a:rPr>
              <a:t>This is a challenging combinatorial question, and we can approach it using </a:t>
            </a:r>
            <a:r>
              <a:rPr lang="en-US" sz="2800" b="1" dirty="0">
                <a:latin typeface="+mn-lt"/>
              </a:rPr>
              <a:t>reinforcement learning techniques</a:t>
            </a:r>
            <a:r>
              <a:rPr lang="en-US" sz="28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0826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F304-C48C-1113-65FA-DF6032CF4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108C96-1BD6-6B16-824B-C3B54AC24E1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44683" y="1417638"/>
                <a:ext cx="8854633" cy="5310147"/>
              </a:xfrm>
            </p:spPr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en-US" sz="2400" dirty="0">
                    <a:latin typeface="+mn-lt"/>
                  </a:rPr>
                  <a:t>Let’s define a </a:t>
                </a:r>
                <a:r>
                  <a:rPr lang="en-US" sz="2400" b="1" dirty="0">
                    <a:latin typeface="+mn-lt"/>
                  </a:rPr>
                  <a:t>score function</a:t>
                </a:r>
                <a:r>
                  <a:rPr lang="en-US" sz="2400" dirty="0">
                    <a:latin typeface="+mn-lt"/>
                  </a:rPr>
                  <a:t> for a graph with adjacency matrix Adj:</a:t>
                </a:r>
              </a:p>
              <a:p>
                <a:pPr marL="11430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𝐴𝑑𝑗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L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L" sz="2400" i="1" dirty="0">
                  <a:latin typeface="+mn-lt"/>
                </a:endParaRP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  <a:p>
                <a:pPr marL="114300" indent="0">
                  <a:buNone/>
                </a:pPr>
                <a:r>
                  <a:rPr lang="en-US" sz="2400" dirty="0">
                    <a:latin typeface="+mn-lt"/>
                  </a:rPr>
                  <a:t>We’ll apply the </a:t>
                </a:r>
                <a:r>
                  <a:rPr lang="en-US" sz="2400" b="1" dirty="0">
                    <a:latin typeface="+mn-lt"/>
                  </a:rPr>
                  <a:t>Cross-Entropy Method (CEM)</a:t>
                </a:r>
                <a:r>
                  <a:rPr lang="en-US" sz="2400" dirty="0">
                    <a:latin typeface="+mn-lt"/>
                  </a:rPr>
                  <a:t> to optimize this score in the following setup: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n-lt"/>
                  </a:rPr>
                  <a:t>We </a:t>
                </a:r>
                <a:r>
                  <a:rPr lang="en-US" sz="2400" b="1" dirty="0">
                    <a:latin typeface="+mn-lt"/>
                  </a:rPr>
                  <a:t>generate the adjacency matrix element by element</a:t>
                </a:r>
                <a:r>
                  <a:rPr lang="en-US" sz="2400" dirty="0">
                    <a:latin typeface="+mn-lt"/>
                  </a:rPr>
                  <a:t>, making predictions based on the current partial state of the matrix.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n-lt"/>
                  </a:rPr>
                  <a:t>Once a full matrix is constructed, we </a:t>
                </a:r>
                <a:r>
                  <a:rPr lang="en-US" sz="2400" b="1" dirty="0">
                    <a:latin typeface="+mn-lt"/>
                  </a:rPr>
                  <a:t>evaluate it using the score function</a:t>
                </a:r>
                <a:r>
                  <a:rPr lang="en-US" sz="2400" dirty="0">
                    <a:latin typeface="+mn-lt"/>
                  </a:rPr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+mn-lt"/>
                  </a:rPr>
                  <a:t>The agent is then </a:t>
                </a:r>
                <a:r>
                  <a:rPr lang="en-US" sz="2400" b="1" dirty="0">
                    <a:latin typeface="+mn-lt"/>
                  </a:rPr>
                  <a:t>trained to imitate the decisions</a:t>
                </a:r>
                <a:r>
                  <a:rPr lang="en-US" sz="2400" dirty="0">
                    <a:latin typeface="+mn-lt"/>
                  </a:rPr>
                  <a:t> that led to the highest-scoring matrices.</a:t>
                </a:r>
              </a:p>
              <a:p>
                <a:pPr marL="114300" indent="0">
                  <a:buNone/>
                </a:pPr>
                <a:endParaRPr lang="en-IL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We’ll explore the results of this method during the practical session!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B108C96-1BD6-6B16-824B-C3B54AC24E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44683" y="1417638"/>
                <a:ext cx="8854633" cy="5310147"/>
              </a:xfrm>
              <a:blipFill>
                <a:blip r:embed="rId2"/>
                <a:stretch>
                  <a:fillRect t="-955" r="-114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693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B8D6-9C72-169A-067E-38ED63FC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Reinforcement Learning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6C3A92-8BDE-D5C7-D0DE-402F7794F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23" y="1492515"/>
            <a:ext cx="6593354" cy="509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0E0DBD-2BBC-6C22-913F-5845DBA2D626}"/>
              </a:ext>
            </a:extLst>
          </p:cNvPr>
          <p:cNvSpPr/>
          <p:nvPr/>
        </p:nvSpPr>
        <p:spPr>
          <a:xfrm>
            <a:off x="3074894" y="1436782"/>
            <a:ext cx="1949824" cy="3439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0B39BB-F4B4-D200-5D77-03FCCC99A936}"/>
              </a:ext>
            </a:extLst>
          </p:cNvPr>
          <p:cNvSpPr/>
          <p:nvPr/>
        </p:nvSpPr>
        <p:spPr>
          <a:xfrm>
            <a:off x="4930588" y="1382994"/>
            <a:ext cx="2102224" cy="3977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CAB2ED-83A9-C56C-8A2B-F32F07E119E9}"/>
                  </a:ext>
                </a:extLst>
              </p:cNvPr>
              <p:cNvSpPr/>
              <p:nvPr/>
            </p:nvSpPr>
            <p:spPr>
              <a:xfrm>
                <a:off x="3697941" y="2030506"/>
                <a:ext cx="2102224" cy="39771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L" sz="24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L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CAB2ED-83A9-C56C-8A2B-F32F07E11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41" y="2030506"/>
                <a:ext cx="2102224" cy="397714"/>
              </a:xfrm>
              <a:prstGeom prst="rect">
                <a:avLst/>
              </a:prstGeom>
              <a:blipFill>
                <a:blip r:embed="rId3"/>
                <a:stretch>
                  <a:fillRect l="-2381" t="-14706" r="-595" b="-3823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120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0612C-F155-55EA-6DF2-C6C0C7A76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7B72-509D-9D88-1ACD-1E44BDD0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Reinforcement Learning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6E2296-9AB4-22FB-4844-C93CE8878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23" y="1492515"/>
            <a:ext cx="6593354" cy="509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5D8A27-8664-01A5-6A66-5FB9EBFE86CB}"/>
              </a:ext>
            </a:extLst>
          </p:cNvPr>
          <p:cNvSpPr/>
          <p:nvPr/>
        </p:nvSpPr>
        <p:spPr>
          <a:xfrm>
            <a:off x="3074894" y="1436782"/>
            <a:ext cx="1949824" cy="34392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766E1-A590-79C1-F19C-6EF8DB2BA8BD}"/>
              </a:ext>
            </a:extLst>
          </p:cNvPr>
          <p:cNvSpPr/>
          <p:nvPr/>
        </p:nvSpPr>
        <p:spPr>
          <a:xfrm>
            <a:off x="4930588" y="1382994"/>
            <a:ext cx="2102224" cy="3977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9CBA02-897A-D525-2604-EAB9F7C18200}"/>
                  </a:ext>
                </a:extLst>
              </p:cNvPr>
              <p:cNvSpPr/>
              <p:nvPr/>
            </p:nvSpPr>
            <p:spPr>
              <a:xfrm>
                <a:off x="3697941" y="2030506"/>
                <a:ext cx="2102224" cy="397714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L" sz="24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L" sz="2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L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39CBA02-897A-D525-2604-EAB9F7C18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941" y="2030506"/>
                <a:ext cx="2102224" cy="397714"/>
              </a:xfrm>
              <a:prstGeom prst="rect">
                <a:avLst/>
              </a:prstGeom>
              <a:blipFill>
                <a:blip r:embed="rId3"/>
                <a:stretch>
                  <a:fillRect l="-2381" t="-14706" r="-595" b="-3823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Callout 5">
            <a:extLst>
              <a:ext uri="{FF2B5EF4-FFF2-40B4-BE49-F238E27FC236}">
                <a16:creationId xmlns:a16="http://schemas.microsoft.com/office/drawing/2014/main" id="{9490E740-F35E-9367-14C5-7FAE99B4768D}"/>
              </a:ext>
            </a:extLst>
          </p:cNvPr>
          <p:cNvSpPr/>
          <p:nvPr/>
        </p:nvSpPr>
        <p:spPr>
          <a:xfrm flipH="1">
            <a:off x="457200" y="2375614"/>
            <a:ext cx="1626020" cy="1142999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What action to pick?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D417EA-2702-3081-1C9F-A466AE314266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1270210" y="1800292"/>
            <a:ext cx="1122293" cy="575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3685ED-2AA7-D366-56D5-8005743467C8}"/>
              </a:ext>
            </a:extLst>
          </p:cNvPr>
          <p:cNvSpPr txBox="1"/>
          <p:nvPr/>
        </p:nvSpPr>
        <p:spPr>
          <a:xfrm>
            <a:off x="1517370" y="1492515"/>
            <a:ext cx="175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rgbClr val="FF0000"/>
                </a:solidFill>
              </a:rPr>
              <a:t>ML algorithms, etc.</a:t>
            </a:r>
          </a:p>
        </p:txBody>
      </p:sp>
    </p:spTree>
    <p:extLst>
      <p:ext uri="{BB962C8B-B14F-4D97-AF65-F5344CB8AC3E}">
        <p14:creationId xmlns:p14="http://schemas.microsoft.com/office/powerpoint/2010/main" val="389361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60D2F-E2D6-89C8-BEDA-A8C5A9A35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6EF4F-3AAB-1E94-76AE-C5E34DCE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Reinforcement Learning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5FF1D6-B773-3B61-309A-917432841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323" y="1492515"/>
            <a:ext cx="6593354" cy="509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Callout 2">
            <a:extLst>
              <a:ext uri="{FF2B5EF4-FFF2-40B4-BE49-F238E27FC236}">
                <a16:creationId xmlns:a16="http://schemas.microsoft.com/office/drawing/2014/main" id="{0DCE45D3-D8E8-7377-F925-D29077974BE5}"/>
              </a:ext>
            </a:extLst>
          </p:cNvPr>
          <p:cNvSpPr/>
          <p:nvPr/>
        </p:nvSpPr>
        <p:spPr>
          <a:xfrm flipH="1">
            <a:off x="215153" y="2286001"/>
            <a:ext cx="1626020" cy="1142999"/>
          </a:xfrm>
          <a:prstGeom prst="wedgeEllipseCallou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>
                <a:solidFill>
                  <a:sysClr val="windowText" lastClr="000000"/>
                </a:solidFill>
              </a:rPr>
              <a:t>What action to pick?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4AB2DD-D126-AF2A-40C2-84B4932055D9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 flipH="1">
            <a:off x="1028163" y="1710679"/>
            <a:ext cx="1122293" cy="5753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C80A5C-C742-FE34-E4AC-28296C268C5E}"/>
              </a:ext>
            </a:extLst>
          </p:cNvPr>
          <p:cNvSpPr txBox="1"/>
          <p:nvPr/>
        </p:nvSpPr>
        <p:spPr>
          <a:xfrm>
            <a:off x="1275323" y="1402902"/>
            <a:ext cx="17502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rgbClr val="FF0000"/>
                </a:solidFill>
              </a:rPr>
              <a:t>ML algorithms, etc.</a:t>
            </a:r>
          </a:p>
        </p:txBody>
      </p:sp>
    </p:spTree>
    <p:extLst>
      <p:ext uri="{BB962C8B-B14F-4D97-AF65-F5344CB8AC3E}">
        <p14:creationId xmlns:p14="http://schemas.microsoft.com/office/powerpoint/2010/main" val="9798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266B5-DEE1-86DB-F90B-3FFBA3E0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111B-B62C-FD98-7D90-F3213C14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0C816CC-4D08-8A08-4DE5-8008CA2F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2" y="1700026"/>
            <a:ext cx="4406898" cy="42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3A3CBE-0712-0A86-23B3-6AFC0CD81F1F}"/>
                  </a:ext>
                </a:extLst>
              </p:cNvPr>
              <p:cNvSpPr txBox="1"/>
              <p:nvPr/>
            </p:nvSpPr>
            <p:spPr>
              <a:xfrm>
                <a:off x="4737102" y="1450229"/>
                <a:ext cx="4406898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L" sz="2400" dirty="0"/>
                  <a:t>What are the states, actions and rewards in this case?</a:t>
                </a:r>
              </a:p>
              <a:p>
                <a:endParaRPr lang="en-IL" sz="2400" dirty="0"/>
              </a:p>
              <a:p>
                <a:r>
                  <a:rPr lang="en-IL" sz="2400" dirty="0"/>
                  <a:t>Actions – possible movements: right, left, up, down.</a:t>
                </a:r>
              </a:p>
              <a:p>
                <a:endParaRPr lang="en-IL" sz="2400" dirty="0"/>
              </a:p>
              <a:p>
                <a:r>
                  <a:rPr lang="en-IL" sz="2400" dirty="0"/>
                  <a:t>States – possible positions of an agent.</a:t>
                </a:r>
              </a:p>
              <a:p>
                <a:endParaRPr lang="en-IL" sz="2400" dirty="0"/>
              </a:p>
              <a:p>
                <a:r>
                  <a:rPr lang="en-IL" sz="2400" dirty="0"/>
                  <a:t>Rewards – For example:</a:t>
                </a:r>
              </a:p>
              <a:p>
                <a14:m>
                  <m:oMath xmlns:m="http://schemas.openxmlformats.org/officeDocument/2006/math"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 −10 </m:t>
                    </m:r>
                  </m:oMath>
                </a14:m>
                <a:r>
                  <a:rPr lang="en-IL" sz="2400" dirty="0"/>
                  <a:t>for falling into the lake and </a:t>
                </a:r>
                <a14:m>
                  <m:oMath xmlns:m="http://schemas.openxmlformats.org/officeDocument/2006/math">
                    <m:r>
                      <a:rPr lang="en-IL" sz="2400" i="1" dirty="0" smtClean="0">
                        <a:latin typeface="Cambria Math" panose="02040503050406030204" pitchFamily="18" charset="0"/>
                      </a:rPr>
                      <m:t>+100 </m:t>
                    </m:r>
                  </m:oMath>
                </a14:m>
                <a:r>
                  <a:rPr lang="en-IL" sz="2400" dirty="0"/>
                  <a:t>for finishing in left bottom corner.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3A3CBE-0712-0A86-23B3-6AFC0CD81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102" y="1450229"/>
                <a:ext cx="4406898" cy="4893647"/>
              </a:xfrm>
              <a:prstGeom prst="rect">
                <a:avLst/>
              </a:prstGeom>
              <a:blipFill>
                <a:blip r:embed="rId3"/>
                <a:stretch>
                  <a:fillRect l="-2011" t="-1036" r="-3736" b="-18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790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0A2C2-62A7-7BC6-EDA5-428C99DA4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0B595-6FED-E64E-D54C-02B24EE1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Frozen Lake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93904D4-B2BD-88C2-8FDD-CE92C8CF1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2" y="1700026"/>
            <a:ext cx="4406898" cy="428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D7F9E-11E7-3C23-9BD3-A891C720B256}"/>
              </a:ext>
            </a:extLst>
          </p:cNvPr>
          <p:cNvSpPr txBox="1"/>
          <p:nvPr/>
        </p:nvSpPr>
        <p:spPr>
          <a:xfrm>
            <a:off x="4854388" y="2439513"/>
            <a:ext cx="39399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b="1" dirty="0">
                <a:latin typeface="+mn-lt"/>
              </a:rPr>
              <a:t>❓ </a:t>
            </a:r>
            <a:r>
              <a:rPr lang="en-US" sz="2400" b="1" dirty="0">
                <a:latin typeface="+mn-lt"/>
              </a:rPr>
              <a:t>Does the agent see the layout?</a:t>
            </a:r>
            <a:endParaRPr lang="en-US" sz="2400" dirty="0">
              <a:latin typeface="+mn-lt"/>
            </a:endParaRPr>
          </a:p>
          <a:p>
            <a:br>
              <a:rPr lang="en-IL" sz="2400" dirty="0">
                <a:latin typeface="+mn-lt"/>
              </a:rPr>
            </a:br>
            <a:br>
              <a:rPr lang="en-IL" sz="2400" dirty="0">
                <a:latin typeface="+mn-lt"/>
              </a:rPr>
            </a:br>
            <a:r>
              <a:rPr lang="en-IL" sz="2400" b="1" dirty="0">
                <a:latin typeface="+mn-lt"/>
              </a:rPr>
              <a:t>❓ </a:t>
            </a:r>
            <a:r>
              <a:rPr lang="en-US" sz="2400" b="1" dirty="0">
                <a:latin typeface="+mn-lt"/>
              </a:rPr>
              <a:t>How can it avoid holes if it doesn’t see them?</a:t>
            </a:r>
            <a:endParaRPr lang="en-US" sz="2400" dirty="0">
              <a:latin typeface="+mn-lt"/>
            </a:endParaRPr>
          </a:p>
          <a:p>
            <a:endParaRPr lang="en-IL" sz="2400" dirty="0">
              <a:latin typeface="+mn-lt"/>
            </a:endParaRPr>
          </a:p>
          <a:p>
            <a:endParaRPr lang="en-IL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236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B3D3-B118-5A28-CCE5-BC77174A8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Markov Decision Process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34B821-216E-A2C8-8612-D0B0972F8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503362"/>
            <a:ext cx="635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27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B6593-A901-E922-6B66-82CA6E7AA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2095-C81E-7F93-418B-6A7C894D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Policy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0396E-DC87-4342-5E1B-E720C93B5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A </a:t>
            </a:r>
            <a:r>
              <a:rPr lang="en-US" b="1" dirty="0"/>
              <a:t>policy</a:t>
            </a:r>
            <a:r>
              <a:rPr lang="en-US" dirty="0"/>
              <a:t> is the agent’s strategy for choosing actions.</a:t>
            </a:r>
          </a:p>
          <a:p>
            <a:pPr marL="114300" indent="0">
              <a:buNone/>
            </a:pPr>
            <a:endParaRPr lang="en-IL" dirty="0"/>
          </a:p>
          <a:p>
            <a:pPr marL="114300" indent="0">
              <a:buNone/>
            </a:pPr>
            <a:endParaRPr lang="en-IL" dirty="0"/>
          </a:p>
        </p:txBody>
      </p:sp>
      <p:pic>
        <p:nvPicPr>
          <p:cNvPr id="5122" name="Picture 2" descr="Markov Decision Processes — Mastering Reinforcement Learning">
            <a:extLst>
              <a:ext uri="{FF2B5EF4-FFF2-40B4-BE49-F238E27FC236}">
                <a16:creationId xmlns:a16="http://schemas.microsoft.com/office/drawing/2014/main" id="{EDEAA6F9-744D-A384-3BCD-A464B7ABB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2963862"/>
            <a:ext cx="67691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945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31928</TotalTime>
  <Words>942</Words>
  <Application>Microsoft Macintosh PowerPoint</Application>
  <PresentationFormat>On-screen Show (4:3)</PresentationFormat>
  <Paragraphs>111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Office Theme</vt:lpstr>
      <vt:lpstr>AI in Mathematics   Lecture 10 Reinforcement Learning </vt:lpstr>
      <vt:lpstr>About This Course</vt:lpstr>
      <vt:lpstr>Reinforcement Learning</vt:lpstr>
      <vt:lpstr>Reinforcement Learning</vt:lpstr>
      <vt:lpstr>Reinforcement Learning</vt:lpstr>
      <vt:lpstr>Example</vt:lpstr>
      <vt:lpstr>Frozen Lake</vt:lpstr>
      <vt:lpstr>Markov Decision Process</vt:lpstr>
      <vt:lpstr>Policy</vt:lpstr>
      <vt:lpstr>Policy</vt:lpstr>
      <vt:lpstr>RL Algorithms</vt:lpstr>
      <vt:lpstr>Model based methods</vt:lpstr>
      <vt:lpstr>Example</vt:lpstr>
      <vt:lpstr>RL Algorithms</vt:lpstr>
      <vt:lpstr>CEM (Cross Entropy Method)</vt:lpstr>
      <vt:lpstr>Example</vt:lpstr>
      <vt:lpstr>Example</vt:lpstr>
      <vt:lpstr>Circle with radius 0.1</vt:lpstr>
      <vt:lpstr>Example</vt:lpstr>
      <vt:lpstr>Idea</vt:lpstr>
      <vt:lpstr>Formally CEM</vt:lpstr>
      <vt:lpstr>How to apply in RL?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Alexander Shlimovich</cp:lastModifiedBy>
  <cp:revision>53</cp:revision>
  <dcterms:created xsi:type="dcterms:W3CDTF">2013-01-27T09:14:16Z</dcterms:created>
  <dcterms:modified xsi:type="dcterms:W3CDTF">2025-05-27T15:50:24Z</dcterms:modified>
</cp:coreProperties>
</file>