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2" r:id="rId3"/>
    <p:sldId id="290" r:id="rId4"/>
    <p:sldId id="292" r:id="rId5"/>
    <p:sldId id="322" r:id="rId6"/>
    <p:sldId id="318" r:id="rId7"/>
    <p:sldId id="319" r:id="rId8"/>
    <p:sldId id="320" r:id="rId9"/>
    <p:sldId id="323" r:id="rId10"/>
    <p:sldId id="325" r:id="rId11"/>
    <p:sldId id="324" r:id="rId12"/>
    <p:sldId id="328" r:id="rId13"/>
    <p:sldId id="327" r:id="rId14"/>
    <p:sldId id="329" r:id="rId15"/>
    <p:sldId id="326" r:id="rId16"/>
    <p:sldId id="330" r:id="rId17"/>
    <p:sldId id="331" r:id="rId18"/>
    <p:sldId id="332" r:id="rId19"/>
    <p:sldId id="333" r:id="rId20"/>
    <p:sldId id="336" r:id="rId21"/>
    <p:sldId id="334" r:id="rId22"/>
    <p:sldId id="335" r:id="rId23"/>
    <p:sldId id="1398" r:id="rId24"/>
    <p:sldId id="1396" r:id="rId25"/>
    <p:sldId id="1308" r:id="rId26"/>
    <p:sldId id="1397" r:id="rId27"/>
    <p:sldId id="338" r:id="rId28"/>
    <p:sldId id="337" r:id="rId29"/>
    <p:sldId id="1393" r:id="rId30"/>
    <p:sldId id="1394" r:id="rId31"/>
    <p:sldId id="1395" r:id="rId3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6"/>
    <p:restoredTop sz="94556"/>
  </p:normalViewPr>
  <p:slideViewPr>
    <p:cSldViewPr snapToGrid="0">
      <p:cViewPr varScale="1">
        <p:scale>
          <a:sx n="108" d="100"/>
          <a:sy n="108" d="100"/>
        </p:scale>
        <p:origin x="504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6665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</a:t>
            </a:r>
            <a:r>
              <a:rPr lang="en-US" dirty="0"/>
              <a:t>1</a:t>
            </a:r>
            <a:r>
              <a:rPr lang="ru-RU" dirty="0"/>
              <a:t>2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Reinforcement Learning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June 1</a:t>
            </a:r>
            <a:r>
              <a:rPr lang="ru-RU" dirty="0">
                <a:solidFill>
                  <a:srgbClr val="888888"/>
                </a:solidFill>
              </a:rPr>
              <a:t>7</a:t>
            </a:r>
            <a:r>
              <a:rPr lang="en-US" dirty="0">
                <a:solidFill>
                  <a:srgbClr val="888888"/>
                </a:solidFill>
              </a:rPr>
              <a:t>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6819-A1D6-ABB6-5915-9384C23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Actually Happens: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174143-C7DE-1079-4E07-5429DA7BDB3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We </a:t>
                </a:r>
                <a:r>
                  <a:rPr lang="en-US" b="1" dirty="0"/>
                  <a:t>collect a batch</a:t>
                </a:r>
                <a:r>
                  <a:rPr lang="en-US" dirty="0"/>
                  <a:t> of transitions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from multiple environments or steps.</a:t>
                </a:r>
              </a:p>
              <a:p>
                <a:pPr marL="114300" indent="0">
                  <a:buNone/>
                </a:pPr>
                <a:r>
                  <a:rPr lang="en-US" dirty="0"/>
                  <a:t>Then compute: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Batch of value predictions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Batch of advantages</a:t>
                </a:r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−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These batches are then used to perform </a:t>
                </a:r>
                <a:r>
                  <a:rPr lang="en-US" b="1" dirty="0"/>
                  <a:t>gradient updates</a:t>
                </a:r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A174143-C7DE-1079-4E07-5429DA7BDB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681" r="-6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7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87A1-3C67-29D0-8AF1-A5C4D8AE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 (Detailed)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A5D98C-0CC6-2042-FB15-42C728228FF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571993" y="1417638"/>
            <a:ext cx="7" cy="41464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94A41-2E8A-61D0-B115-4C6E7DE2EC98}"/>
                  </a:ext>
                </a:extLst>
              </p:cNvPr>
              <p:cNvSpPr txBox="1"/>
              <p:nvPr/>
            </p:nvSpPr>
            <p:spPr>
              <a:xfrm>
                <a:off x="154380" y="1417638"/>
                <a:ext cx="4417613" cy="4146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400" b="1" dirty="0"/>
                  <a:t>Actor Update</a:t>
                </a:r>
              </a:p>
              <a:p>
                <a:pPr>
                  <a:buNone/>
                </a:pPr>
                <a:endParaRPr lang="en-US" sz="2400" b="1" dirty="0"/>
              </a:p>
              <a:p>
                <a:pPr>
                  <a:buNone/>
                </a:pPr>
                <a:r>
                  <a:rPr lang="en-US" sz="2400" b="1" dirty="0"/>
                  <a:t>Policy Improvement</a:t>
                </a:r>
              </a:p>
              <a:p>
                <a:r>
                  <a:rPr lang="en-US" sz="2400" dirty="0"/>
                  <a:t>The actor updates the policy parameters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to maximize expected return.</a:t>
                </a:r>
                <a:br>
                  <a:rPr lang="en-US" sz="2400" dirty="0"/>
                </a:br>
                <a:endParaRPr lang="en-US" sz="2400" dirty="0"/>
              </a:p>
              <a:p>
                <a:pPr>
                  <a:buNone/>
                </a:pPr>
                <a:r>
                  <a:rPr lang="en-US" sz="2400" b="1" dirty="0"/>
                  <a:t>Gradient ascent step: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40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 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IL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694A41-2E8A-61D0-B115-4C6E7DE2E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80" y="1417638"/>
                <a:ext cx="4417613" cy="4146456"/>
              </a:xfrm>
              <a:prstGeom prst="rect">
                <a:avLst/>
              </a:prstGeom>
              <a:blipFill>
                <a:blip r:embed="rId2"/>
                <a:stretch>
                  <a:fillRect l="-2299" t="-12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15077-739D-9786-54C6-05AD479A4561}"/>
                  </a:ext>
                </a:extLst>
              </p:cNvPr>
              <p:cNvSpPr txBox="1"/>
              <p:nvPr/>
            </p:nvSpPr>
            <p:spPr>
              <a:xfrm>
                <a:off x="4678892" y="1417638"/>
                <a:ext cx="4530407" cy="4169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2400" b="1" dirty="0">
                    <a:latin typeface="+mn-lt"/>
                  </a:rPr>
                  <a:t>Critic Update</a:t>
                </a:r>
              </a:p>
              <a:p>
                <a:endParaRPr lang="en-US" dirty="0"/>
              </a:p>
              <a:p>
                <a:r>
                  <a:rPr lang="en-US" sz="2400" dirty="0"/>
                  <a:t>The critic learns to estimate the </a:t>
                </a:r>
                <a:r>
                  <a:rPr lang="en-US" sz="2400" b="1" dirty="0"/>
                  <a:t>state value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≈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r>
                  <a:rPr lang="en-US" sz="2400" b="1" dirty="0"/>
                  <a:t>Loss function:</a:t>
                </a:r>
                <a:endParaRPr lang="en-US" sz="24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𝑐𝑟𝑖𝑡𝑖𝑐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i="1" dirty="0" err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>
                  <a:buNone/>
                </a:pPr>
                <a:r>
                  <a:rPr lang="en-US" sz="2400" b="1" dirty="0"/>
                  <a:t>Gradient descent step: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𝑐𝑟𝑖𝑡𝑖𝑐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C15077-739D-9786-54C6-05AD479A4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892" y="1417638"/>
                <a:ext cx="4530407" cy="4169347"/>
              </a:xfrm>
              <a:prstGeom prst="rect">
                <a:avLst/>
              </a:prstGeom>
              <a:blipFill>
                <a:blip r:embed="rId3"/>
                <a:stretch>
                  <a:fillRect l="-2235" t="-1212" r="-13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5CAC3FE-A670-2316-8982-39BB0B2C849E}"/>
              </a:ext>
            </a:extLst>
          </p:cNvPr>
          <p:cNvSpPr txBox="1"/>
          <p:nvPr/>
        </p:nvSpPr>
        <p:spPr>
          <a:xfrm>
            <a:off x="1491171" y="5876097"/>
            <a:ext cx="6161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/>
              <a:t>In both cases we can use stochastic gradient descent to update parameters.</a:t>
            </a:r>
          </a:p>
        </p:txBody>
      </p:sp>
    </p:spTree>
    <p:extLst>
      <p:ext uri="{BB962C8B-B14F-4D97-AF65-F5344CB8AC3E}">
        <p14:creationId xmlns:p14="http://schemas.microsoft.com/office/powerpoint/2010/main" val="87161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E424-7D85-C7B0-44D0-D5F1A878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Reducing Variance: Generalized Advantage Estimation (GAE)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15CC0B-7362-5A12-1A95-555A9C00999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TD 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GAE: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L" dirty="0"/>
                  <a:t> close to REINFORCE approach</a:t>
                </a: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L" dirty="0"/>
                  <a:t> correspond to TD(0) approach</a:t>
                </a:r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15CC0B-7362-5A12-1A95-555A9C009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8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39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7E39-2891-80EC-E144-F1FB5B9F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56E818-AECB-A0B2-C6C4-09E3393E4A7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en-US" b="0" dirty="0"/>
                  <a:t>It is an idea coming from off-policy algorithms.</a:t>
                </a:r>
                <a:br>
                  <a:rPr lang="en-US" b="0" dirty="0"/>
                </a:br>
                <a:br>
                  <a:rPr lang="en-US" b="0" dirty="0"/>
                </a:br>
                <a:r>
                  <a:rPr lang="en-US" dirty="0"/>
                  <a:t>If we collect data with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how do we train a new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114300" indent="0">
                  <a:buNone/>
                </a:pPr>
                <a:endParaRPr lang="en-US" b="0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b="0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56E818-AECB-A0B2-C6C4-09E3393E4A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681" b="-218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325B-F737-CC97-FA3D-8A8BDB1A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Ratio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91EF87-1B16-A9B4-905E-01C45CEF0D2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This idea allows us to sample trajectories less often and reuse them with </a:t>
                </a:r>
                <a:r>
                  <a:rPr lang="en-US" dirty="0"/>
                  <a:t>a </a:t>
                </a:r>
                <a:r>
                  <a:rPr lang="en-IL" dirty="0"/>
                  <a:t>correct approximation under the new policy.</a:t>
                </a: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This cheating only works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L" dirty="0"/>
                  <a:t>is close to 1.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891EF87-1B16-A9B4-905E-01C45CEF0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8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F300-E123-E052-E010-237B318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PPO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(Proximal Policy Optimization) </a:t>
            </a:r>
            <a:endParaRPr lang="en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E61897-20C4-EA9E-A7B7-94A8AD2BDBF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114300" indent="0">
                  <a:buNone/>
                </a:pPr>
                <a:r>
                  <a:rPr lang="en-US" dirty="0"/>
                  <a:t>PPO implements the idea of importance sampling and carefully applies it by clipping the loss function with respect to the importance ratio.</a:t>
                </a:r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𝑐𝑙𝑖𝑝</m:t>
                          </m:r>
                        </m:sup>
                      </m:sSubSup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80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lit/>
                        </m:rPr>
                        <a:rPr 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𝑐𝑙𝑖𝑝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 1 −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,1+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114300" indent="0">
                  <a:buNone/>
                </a:pPr>
                <a:endParaRPr lang="en-IL" dirty="0"/>
              </a:p>
              <a:p>
                <a:pPr marL="114300" indent="0">
                  <a:buNone/>
                </a:pPr>
                <a:r>
                  <a:rPr lang="en-US" dirty="0"/>
                  <a:t>W</a:t>
                </a:r>
                <a:r>
                  <a:rPr lang="en-IL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den>
                    </m:f>
                  </m:oMath>
                </a14:m>
                <a:r>
                  <a:rPr lang="en-IL" dirty="0"/>
                  <a:t>,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𝛾𝜆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L" dirty="0"/>
                  <a:t>GAE.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3E61897-20C4-EA9E-A7B7-94A8AD2BD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560" r="-2160" b="-221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4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D18B-EBF7-BB39-61DD-C26DD695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Value function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2F3260-3EFC-3167-7F2E-2C084230EC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We minimize the squared error between the predicted value and a fixed target: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 the target return is:</a:t>
                </a:r>
              </a:p>
              <a:p>
                <a:pPr marL="11430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Reminder: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approximates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frozen parameters and we do not propagate a gradient through it.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2F3260-3EFC-3167-7F2E-2C084230E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681" r="-108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2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E39B-5434-32D7-784B-F773478A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Entropy bonus (Optional)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EF7965-E04B-951A-BF58-572CB65850B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I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close to 0</a:t>
                </a:r>
                <a:r>
                  <a:rPr lang="en-US" dirty="0"/>
                  <a:t> → the policy is nearly </a:t>
                </a:r>
                <a:r>
                  <a:rPr lang="en-US" b="1" dirty="0"/>
                  <a:t>deterministic</a:t>
                </a:r>
                <a:r>
                  <a:rPr lang="en-US" dirty="0"/>
                  <a:t> (one action dominates).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high</a:t>
                </a:r>
                <a:r>
                  <a:rPr lang="en-US" dirty="0"/>
                  <a:t> → the policy is more </a:t>
                </a:r>
                <a:r>
                  <a:rPr lang="en-US" b="1" dirty="0"/>
                  <a:t>stochastic</a:t>
                </a:r>
                <a:r>
                  <a:rPr lang="en-US" dirty="0"/>
                  <a:t>, promoting exploration.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7EF7965-E04B-951A-BF58-572CB658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8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808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6769-A3A3-95E4-8F38-DAA99F6A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Total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4F23D4-F5CE-6881-5337-766B5ED0BC3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𝑐𝑙𝑖𝑝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ru-RU" dirty="0"/>
              </a:p>
              <a:p>
                <a:pPr>
                  <a:buNone/>
                </a:pPr>
                <a:r>
                  <a:rPr lang="en-US" dirty="0"/>
                  <a:t>This loss is composed of three parts: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𝑐𝑙𝑖𝑝</m:t>
                        </m:r>
                      </m:sup>
                    </m:sSup>
                  </m:oMath>
                </a14:m>
                <a:r>
                  <a:rPr lang="en-US" dirty="0"/>
                  <a:t>: Clipped surrogate objective for the </a:t>
                </a:r>
                <a:r>
                  <a:rPr lang="en-US" b="1" dirty="0"/>
                  <a:t>actor</a:t>
                </a:r>
                <a:r>
                  <a:rPr lang="en-US" dirty="0"/>
                  <a:t> (policy update)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dirty="0"/>
                  <a:t>: Value function loss for the </a:t>
                </a:r>
                <a:r>
                  <a:rPr lang="en-US" b="1" dirty="0"/>
                  <a:t>critic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US" dirty="0"/>
                  <a:t>Policy entropy to encourage </a:t>
                </a:r>
                <a:r>
                  <a:rPr lang="en-US" b="1" dirty="0"/>
                  <a:t>exploration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64F23D4-F5CE-6881-5337-766B5ED0B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51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1DA3-C710-020B-88C0-DEF05E9C4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A90867-99F7-382E-53B6-9259606674F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Collect Trajectories</a:t>
                </a:r>
                <a:endParaRPr lang="en-US" dirty="0"/>
              </a:p>
              <a:p>
                <a:pPr marL="571500" lvl="1" indent="0">
                  <a:buNone/>
                </a:pPr>
                <a:r>
                  <a:rPr lang="en-US" dirty="0"/>
                  <a:t>Run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to gather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across multiple steps and trajectories.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Estimate Advantages</a:t>
                </a:r>
                <a:endParaRPr lang="en-US" dirty="0"/>
              </a:p>
              <a:p>
                <a:pPr marL="571500" lvl="1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Generalized Advantage Estimation (GAE)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from collected rollouts.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Compute Loss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Update Parameters</a:t>
                </a:r>
                <a:endParaRPr lang="en-US" dirty="0"/>
              </a:p>
              <a:p>
                <a:pPr marL="571500" lvl="1" indent="0">
                  <a:buNone/>
                </a:pPr>
                <a:r>
                  <a:rPr lang="en-US" dirty="0"/>
                  <a:t>Use backpropagation to update both </a:t>
                </a:r>
                <a:r>
                  <a:rPr lang="en-US" b="1" dirty="0"/>
                  <a:t>actor</a:t>
                </a:r>
                <a:r>
                  <a:rPr lang="en-US" dirty="0"/>
                  <a:t> and </a:t>
                </a:r>
                <a:r>
                  <a:rPr lang="en-US" b="1" dirty="0"/>
                  <a:t>critic</a:t>
                </a:r>
                <a:r>
                  <a:rPr lang="en-US" dirty="0"/>
                  <a:t> networks.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A90867-99F7-382E-53B6-925960667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6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00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344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Deep Learning in Mathematics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4 weeks: Math as an NLP problem (LLMs etc.)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4 weeks: Reinforcement Learning (RL) in Math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8C2E-EEAA-7952-8CA6-C4788CDB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985F-2058-23F4-61BC-D014B0BEC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Gukov et al. (2025) – “What Makes Math Problems Hard for Reinforcement Learning: A Case Study”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A paper that advances and deepens the application of reinforcement learning to mathematics, while also delivering concrete results.</a:t>
            </a:r>
          </a:p>
        </p:txBody>
      </p:sp>
    </p:spTree>
    <p:extLst>
      <p:ext uri="{BB962C8B-B14F-4D97-AF65-F5344CB8AC3E}">
        <p14:creationId xmlns:p14="http://schemas.microsoft.com/office/powerpoint/2010/main" val="404897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9466B-489E-79F1-5883-E05DC3E9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Andrews-Curtis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D49DD9-1F99-6141-B484-5CBC13D1D1C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u="sng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Conjecture [</a:t>
                </a:r>
                <a:r>
                  <a:rPr lang="en-US" altLang="en-US" sz="2800" u="sng" dirty="0" err="1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J.Andrews</a:t>
                </a:r>
                <a:r>
                  <a:rPr lang="en-US" altLang="en-US" sz="2800" u="sng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 and </a:t>
                </a:r>
                <a:r>
                  <a:rPr lang="en-US" altLang="en-US" sz="2800" u="sng" dirty="0" err="1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M.Curtis</a:t>
                </a:r>
                <a:r>
                  <a:rPr lang="en-US" altLang="en-US" sz="2800" u="sng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 ’65]:</a:t>
                </a:r>
              </a:p>
              <a:p>
                <a:pPr marL="114300" indent="0">
                  <a:buNone/>
                </a:pPr>
                <a:endParaRPr lang="en-IL" sz="28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altLang="en-US" sz="2800" dirty="0">
                    <a:solidFill>
                      <a:schemeClr val="tx1"/>
                    </a:solidFill>
                    <a:latin typeface="+mn-lt"/>
                    <a:cs typeface="Arial" panose="020B0604020202020204" pitchFamily="34" charset="0"/>
                  </a:rPr>
                  <a:t>Every balanced presentation of the trivial group</a:t>
                </a:r>
              </a:p>
              <a:p>
                <a:pPr marL="114300" indent="0">
                  <a:buNone/>
                </a:pPr>
                <a:endParaRPr lang="en-US" altLang="en-US" sz="280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𝑖𝑠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𝑟𝑒𝑙𝑎𝑡𝑖𝑜𝑛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114300" indent="0">
                  <a:buNone/>
                </a:pPr>
                <a:endParaRPr lang="en-US" altLang="en-US" sz="28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114300" indent="0">
                  <a:buNone/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can be reduced to the trivial presentation</a:t>
                </a:r>
              </a:p>
              <a:p>
                <a:pPr marL="114300" indent="0">
                  <a:buNone/>
                </a:pPr>
                <a:endParaRPr lang="en-US" altLang="en-US" sz="2800" dirty="0">
                  <a:solidFill>
                    <a:srgbClr val="000000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28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8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altLang="en-US" sz="2800" dirty="0">
                    <a:solidFill>
                      <a:srgbClr val="000000"/>
                    </a:solidFill>
                    <a:latin typeface="+mn-lt"/>
                    <a:cs typeface="Arial" panose="020B0604020202020204" pitchFamily="34" charset="0"/>
                  </a:rPr>
                  <a:t>by a sequence of Andrews-Curtis moves.</a:t>
                </a:r>
              </a:p>
              <a:p>
                <a:pPr marL="114300" indent="0">
                  <a:buNone/>
                </a:pPr>
                <a:endParaRPr lang="en-IL" sz="2800" dirty="0"/>
              </a:p>
              <a:p>
                <a:pPr marL="114300" indent="0">
                  <a:buNone/>
                </a:pPr>
                <a:endParaRPr lang="en-IL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6D49DD9-1F99-6141-B484-5CBC13D1D1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41" b="-28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674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E85-203B-6CBE-58AD-4F25B371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AC moves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EF7169-ACDD-DF5B-C073-44099FABC1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⟼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±1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r>
                  <a:rPr lang="en-IL" dirty="0">
                    <a:latin typeface="+mn-lt"/>
                  </a:rPr>
                  <a:t>For example: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IL" dirty="0">
                    <a:latin typeface="+mn-lt"/>
                  </a:rPr>
                  <a:t>Can be done in three moves.</a:t>
                </a:r>
              </a:p>
              <a:p>
                <a:pPr marL="114300" indent="0">
                  <a:buNone/>
                </a:pPr>
                <a:endParaRPr lang="en-IL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A simple </a:t>
                </a:r>
                <a:r>
                  <a:rPr lang="en-US" b="1" dirty="0">
                    <a:latin typeface="+mn-lt"/>
                  </a:rPr>
                  <a:t>invariant</a:t>
                </a:r>
                <a:r>
                  <a:rPr lang="en-US" dirty="0">
                    <a:latin typeface="+mn-lt"/>
                  </a:rPr>
                  <a:t> of a presentation:</a:t>
                </a:r>
              </a:p>
              <a:p>
                <a:pPr marL="114300" indent="0">
                  <a:buNone/>
                </a:pPr>
                <a:r>
                  <a:rPr lang="en-US" b="1" dirty="0">
                    <a:latin typeface="+mn-lt"/>
                  </a:rPr>
                  <a:t>Total relator length</a:t>
                </a:r>
                <a:r>
                  <a:rPr lang="en-US" dirty="0">
                    <a:latin typeface="+mn-lt"/>
                  </a:rPr>
                  <a:t> (sum of word lengths).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4EF7169-ACDD-DF5B-C073-44099FABC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b="-16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4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92BE-92BE-72B4-E745-7C98A180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857E4D-2229-E7F7-D3A9-B792C95B176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𝐴𝐾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𝑥𝑦𝑥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𝑦𝑥𝑦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AC-equivalent to the presentation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𝑥𝑦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𝑦𝑥𝑦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+ 11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This gives a reduction in length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≥ 5.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857E4D-2229-E7F7-D3A9-B792C95B1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r="-15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34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0AE7-60C5-536C-F203-62FB9AC4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Result #2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2BC8F30-ED65-AABF-F335-FAD478A6660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𝑀𝑆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These presentations are AC-</a:t>
                </a:r>
                <a:r>
                  <a:rPr lang="en-US" dirty="0" err="1"/>
                  <a:t>trivialisable</a:t>
                </a:r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114300" indent="0">
                  <a:buNone/>
                </a:pPr>
                <a:r>
                  <a:rPr lang="en-US" dirty="0"/>
                  <a:t>(ii)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r>
                  <a:rPr lang="en-US" dirty="0"/>
                  <a:t>(iii)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𝑦𝑥𝑦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1430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Furthermore, for each fixed n &gt; 0, all members of the 1-parameter family,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dirty="0"/>
                  <a:t>parameterized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, are AC-equivalent to each other and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L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2BC8F30-ED65-AABF-F335-FAD478A66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67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">
            <a:extLst>
              <a:ext uri="{FF2B5EF4-FFF2-40B4-BE49-F238E27FC236}">
                <a16:creationId xmlns:a16="http://schemas.microsoft.com/office/drawing/2014/main" id="{842005FE-0441-6156-8D49-8B230F6EB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22800"/>
            <a:ext cx="85344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9" name="Picture 2">
            <a:extLst>
              <a:ext uri="{FF2B5EF4-FFF2-40B4-BE49-F238E27FC236}">
                <a16:creationId xmlns:a16="http://schemas.microsoft.com/office/drawing/2014/main" id="{E3B6E7D3-646B-675E-06CC-C4225F249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/>
          <a:stretch>
            <a:fillRect/>
          </a:stretch>
        </p:blipFill>
        <p:spPr bwMode="auto">
          <a:xfrm>
            <a:off x="0" y="2359025"/>
            <a:ext cx="34131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Oval 3">
            <a:extLst>
              <a:ext uri="{FF2B5EF4-FFF2-40B4-BE49-F238E27FC236}">
                <a16:creationId xmlns:a16="http://schemas.microsoft.com/office/drawing/2014/main" id="{635BA5AA-3CE5-80F4-7DEC-5679CB43F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5257800"/>
            <a:ext cx="1741487" cy="609600"/>
          </a:xfrm>
          <a:prstGeom prst="ellipse">
            <a:avLst/>
          </a:prstGeom>
          <a:noFill/>
          <a:ln w="476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65541" name="Picture 4">
            <a:extLst>
              <a:ext uri="{FF2B5EF4-FFF2-40B4-BE49-F238E27FC236}">
                <a16:creationId xmlns:a16="http://schemas.microsoft.com/office/drawing/2014/main" id="{2350F0D4-360F-BE11-7187-A5A886F8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2" name="Picture 5">
            <a:extLst>
              <a:ext uri="{FF2B5EF4-FFF2-40B4-BE49-F238E27FC236}">
                <a16:creationId xmlns:a16="http://schemas.microsoft.com/office/drawing/2014/main" id="{E9E20C2B-59FD-1CEA-379B-FB225FE82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8"/>
          <a:stretch>
            <a:fillRect/>
          </a:stretch>
        </p:blipFill>
        <p:spPr bwMode="auto">
          <a:xfrm>
            <a:off x="533400" y="2286000"/>
            <a:ext cx="86106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3" name="TextBox 8">
            <a:extLst>
              <a:ext uri="{FF2B5EF4-FFF2-40B4-BE49-F238E27FC236}">
                <a16:creationId xmlns:a16="http://schemas.microsoft.com/office/drawing/2014/main" id="{97C8B6BE-F475-82DD-60B0-2607461B1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473200"/>
            <a:ext cx="411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AB3F1"/>
                </a:solidFill>
                <a:latin typeface="Baskerville Old Face" panose="02020602080505020303" pitchFamily="18" charset="77"/>
                <a:cs typeface="Arial" panose="020B0604020202020204" pitchFamily="34" charset="0"/>
              </a:rPr>
              <a:t>Hard AC presentations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0610-1DBC-5853-16B1-B1CC7616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0574-5854-8924-1F99-70F5AB55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36B27-D167-F52A-995B-A94368935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latin typeface="+mn-lt"/>
              </a:rPr>
              <a:t>Trivializing These Presentations</a:t>
            </a:r>
          </a:p>
          <a:p>
            <a:pPr marL="114300" indent="0">
              <a:buNone/>
            </a:pPr>
            <a:endParaRPr lang="ru-RU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We cannot rely on naive search.</a:t>
            </a:r>
          </a:p>
          <a:p>
            <a:pPr>
              <a:buNone/>
            </a:pPr>
            <a:endParaRPr lang="en-US" dirty="0">
              <a:latin typeface="+mn-lt"/>
            </a:endParaRPr>
          </a:p>
          <a:p>
            <a:pPr>
              <a:buNone/>
            </a:pPr>
            <a:r>
              <a:rPr lang="en-US" dirty="0">
                <a:latin typeface="+mn-lt"/>
              </a:rPr>
              <a:t>We need to develop clever strategies,</a:t>
            </a:r>
          </a:p>
          <a:p>
            <a:pPr marL="114300" indent="0">
              <a:buNone/>
            </a:pPr>
            <a:r>
              <a:rPr lang="en-US" dirty="0">
                <a:latin typeface="+mn-lt"/>
              </a:rPr>
              <a:t>structure-aware heuristics, or even machine learning to attack this problem.</a:t>
            </a:r>
          </a:p>
          <a:p>
            <a:pPr marL="1143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2073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6C4B4-757F-B567-3C2B-854EBA6B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Supermoves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88E9-FF04-85DE-D8BD-648CF75D5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713023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+mn-lt"/>
              </a:rPr>
              <a:t>To overcome this challenge, it is natural to introduce </a:t>
            </a:r>
            <a:r>
              <a:rPr lang="en-US" b="1" dirty="0" err="1">
                <a:latin typeface="+mn-lt"/>
              </a:rPr>
              <a:t>supermoves</a:t>
            </a:r>
            <a:r>
              <a:rPr lang="en-US" dirty="0">
                <a:latin typeface="+mn-lt"/>
              </a:rPr>
              <a:t>—compositions of multiple elementary moves—so that, in terms of </a:t>
            </a:r>
            <a:r>
              <a:rPr lang="en-US" dirty="0" err="1">
                <a:latin typeface="+mn-lt"/>
              </a:rPr>
              <a:t>supermoves</a:t>
            </a:r>
            <a:r>
              <a:rPr lang="en-US" dirty="0">
                <a:latin typeface="+mn-lt"/>
              </a:rPr>
              <a:t>, the distance between presentations becomes significantly shorter. </a:t>
            </a:r>
            <a:endParaRPr lang="ru-RU" dirty="0">
              <a:latin typeface="+mn-lt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8781D895-7A4F-561B-867F-D4EC9DB3C5C3}"/>
              </a:ext>
            </a:extLst>
          </p:cNvPr>
          <p:cNvGrpSpPr>
            <a:grpSpLocks/>
          </p:cNvGrpSpPr>
          <p:nvPr/>
        </p:nvGrpSpPr>
        <p:grpSpPr bwMode="auto">
          <a:xfrm>
            <a:off x="3665517" y="4373088"/>
            <a:ext cx="4648200" cy="1536700"/>
            <a:chOff x="381000" y="2044700"/>
            <a:chExt cx="7924800" cy="3975100"/>
          </a:xfrm>
        </p:grpSpPr>
        <p:cxnSp>
          <p:nvCxnSpPr>
            <p:cNvPr id="5" name="Straight Arrow Connector 2">
              <a:extLst>
                <a:ext uri="{FF2B5EF4-FFF2-40B4-BE49-F238E27FC236}">
                  <a16:creationId xmlns:a16="http://schemas.microsoft.com/office/drawing/2014/main" id="{C0208831-BA9F-0A4C-EFEF-2A11E10EFFD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1000" y="40259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6" name="Straight Arrow Connector 22">
              <a:extLst>
                <a:ext uri="{FF2B5EF4-FFF2-40B4-BE49-F238E27FC236}">
                  <a16:creationId xmlns:a16="http://schemas.microsoft.com/office/drawing/2014/main" id="{29AA5384-5A91-C7FF-3808-9D114D7E61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876300" y="45212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Arrow Connector 23">
              <a:extLst>
                <a:ext uri="{FF2B5EF4-FFF2-40B4-BE49-F238E27FC236}">
                  <a16:creationId xmlns:a16="http://schemas.microsoft.com/office/drawing/2014/main" id="{11F1BEBA-B298-9A92-5235-95FC95362E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825875" y="55118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24">
              <a:extLst>
                <a:ext uri="{FF2B5EF4-FFF2-40B4-BE49-F238E27FC236}">
                  <a16:creationId xmlns:a16="http://schemas.microsoft.com/office/drawing/2014/main" id="{5A434EDB-8E93-A579-D82A-AE45098C2F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71600" y="50292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25">
              <a:extLst>
                <a:ext uri="{FF2B5EF4-FFF2-40B4-BE49-F238E27FC236}">
                  <a16:creationId xmlns:a16="http://schemas.microsoft.com/office/drawing/2014/main" id="{40186694-CD52-736F-D9BC-37B9CFDEAD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1866900" y="55245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27">
              <a:extLst>
                <a:ext uri="{FF2B5EF4-FFF2-40B4-BE49-F238E27FC236}">
                  <a16:creationId xmlns:a16="http://schemas.microsoft.com/office/drawing/2014/main" id="{45ED895E-4479-B9E7-07AD-F6F4DC9BEA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62200" y="60198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28">
              <a:extLst>
                <a:ext uri="{FF2B5EF4-FFF2-40B4-BE49-F238E27FC236}">
                  <a16:creationId xmlns:a16="http://schemas.microsoft.com/office/drawing/2014/main" id="{5C7ECE32-8117-8D28-34A1-BF714A2D92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52800" y="60198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29">
              <a:extLst>
                <a:ext uri="{FF2B5EF4-FFF2-40B4-BE49-F238E27FC236}">
                  <a16:creationId xmlns:a16="http://schemas.microsoft.com/office/drawing/2014/main" id="{7BA13FB6-838C-DDB7-04D9-D0416C6D81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43400" y="40386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30">
              <a:extLst>
                <a:ext uri="{FF2B5EF4-FFF2-40B4-BE49-F238E27FC236}">
                  <a16:creationId xmlns:a16="http://schemas.microsoft.com/office/drawing/2014/main" id="{D0035633-D03B-9AF9-5503-87E856FC94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3825875" y="45339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31">
              <a:extLst>
                <a:ext uri="{FF2B5EF4-FFF2-40B4-BE49-F238E27FC236}">
                  <a16:creationId xmlns:a16="http://schemas.microsoft.com/office/drawing/2014/main" id="{AE212010-9FD6-56CC-D1AF-51DB32FEC5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4838700" y="35306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32">
              <a:extLst>
                <a:ext uri="{FF2B5EF4-FFF2-40B4-BE49-F238E27FC236}">
                  <a16:creationId xmlns:a16="http://schemas.microsoft.com/office/drawing/2014/main" id="{B72DDB6F-F20A-F337-A49D-40AFF9FE59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5832475" y="25400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33">
              <a:extLst>
                <a:ext uri="{FF2B5EF4-FFF2-40B4-BE49-F238E27FC236}">
                  <a16:creationId xmlns:a16="http://schemas.microsoft.com/office/drawing/2014/main" id="{DEFEE88D-744C-460F-5EFC-394CE29508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34000" y="3051175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34">
              <a:extLst>
                <a:ext uri="{FF2B5EF4-FFF2-40B4-BE49-F238E27FC236}">
                  <a16:creationId xmlns:a16="http://schemas.microsoft.com/office/drawing/2014/main" id="{FC24425B-F945-07B0-D87D-C9D5E8CFA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24600" y="20447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35">
              <a:extLst>
                <a:ext uri="{FF2B5EF4-FFF2-40B4-BE49-F238E27FC236}">
                  <a16:creationId xmlns:a16="http://schemas.microsoft.com/office/drawing/2014/main" id="{EDA50479-4932-D15A-85C4-04C23043F5A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819900" y="25400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36">
              <a:extLst>
                <a:ext uri="{FF2B5EF4-FFF2-40B4-BE49-F238E27FC236}">
                  <a16:creationId xmlns:a16="http://schemas.microsoft.com/office/drawing/2014/main" id="{0C93AEE6-C995-47EF-E802-277A36F4B2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3035300"/>
              <a:ext cx="990600" cy="0"/>
            </a:xfrm>
            <a:prstGeom prst="straightConnector1">
              <a:avLst/>
            </a:prstGeom>
            <a:noFill/>
            <a:ln w="38100" algn="ctr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20" name="Straight Arrow Connector 37">
              <a:extLst>
                <a:ext uri="{FF2B5EF4-FFF2-40B4-BE49-F238E27FC236}">
                  <a16:creationId xmlns:a16="http://schemas.microsoft.com/office/drawing/2014/main" id="{A8D107CD-FA82-CAD3-64CE-07CE3DB85F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1000" y="3081338"/>
              <a:ext cx="7924800" cy="922337"/>
            </a:xfrm>
            <a:prstGeom prst="straightConnector1">
              <a:avLst/>
            </a:prstGeom>
            <a:ln w="76200">
              <a:headEnd/>
              <a:tailEnd type="stealth" w="lg" len="lg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63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1050-34C6-D041-AA4A-7CF65564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+mj-lt"/>
              </a:rPr>
              <a:t>Adaptive / Dynamic Action Space</a:t>
            </a:r>
            <a:endParaRPr lang="en-IL" dirty="0">
              <a:latin typeface="+mj-lt"/>
            </a:endParaRPr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E44F923C-295A-8FD5-A95A-856AAE86D1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49439"/>
            <a:ext cx="5791200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842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Box 8">
            <a:extLst>
              <a:ext uri="{FF2B5EF4-FFF2-40B4-BE49-F238E27FC236}">
                <a16:creationId xmlns:a16="http://schemas.microsoft.com/office/drawing/2014/main" id="{63E3A054-19DF-4D15-7086-8A9E5F663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 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1A920-7757-6E0F-9C5B-04CC54687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r="596" b="14325"/>
          <a:stretch/>
        </p:blipFill>
        <p:spPr bwMode="auto">
          <a:xfrm>
            <a:off x="439497" y="469973"/>
            <a:ext cx="8265006" cy="219702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TextBox 8">
            <a:extLst>
              <a:ext uri="{FF2B5EF4-FFF2-40B4-BE49-F238E27FC236}">
                <a16:creationId xmlns:a16="http://schemas.microsoft.com/office/drawing/2014/main" id="{1AC29AB7-0A2E-D38B-1D8B-439BA70CB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38438"/>
            <a:ext cx="411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5-step neighborhood sizes:</a:t>
            </a:r>
          </a:p>
        </p:txBody>
      </p:sp>
      <p:pic>
        <p:nvPicPr>
          <p:cNvPr id="76805" name="Picture 5">
            <a:extLst>
              <a:ext uri="{FF2B5EF4-FFF2-40B4-BE49-F238E27FC236}">
                <a16:creationId xmlns:a16="http://schemas.microsoft.com/office/drawing/2014/main" id="{AF1186B4-1099-72AA-DE9E-09E67A78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4563"/>
            <a:ext cx="9144000" cy="337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6">
            <a:extLst>
              <a:ext uri="{FF2B5EF4-FFF2-40B4-BE49-F238E27FC236}">
                <a16:creationId xmlns:a16="http://schemas.microsoft.com/office/drawing/2014/main" id="{B960C294-AC05-BB9C-C5F3-1CA03454BB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65425"/>
            <a:ext cx="3276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5673-311E-BE84-0408-C4427F4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1B4-8019-704E-1347-C47F9CA8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54E9D-DFBA-1D18-F8A1-4CD9F4C4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3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Box 8">
            <a:extLst>
              <a:ext uri="{FF2B5EF4-FFF2-40B4-BE49-F238E27FC236}">
                <a16:creationId xmlns:a16="http://schemas.microsoft.com/office/drawing/2014/main" id="{55B93904-59C6-B4C6-8FFB-CB16EDFA4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 graph: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54545-D3A8-86E6-5916-BB040F1C9B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6" r="596" b="14325"/>
          <a:stretch/>
        </p:blipFill>
        <p:spPr bwMode="auto">
          <a:xfrm>
            <a:off x="439497" y="469973"/>
            <a:ext cx="8265006" cy="2197027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8">
            <a:extLst>
              <a:ext uri="{FF2B5EF4-FFF2-40B4-BE49-F238E27FC236}">
                <a16:creationId xmlns:a16="http://schemas.microsoft.com/office/drawing/2014/main" id="{13004BE6-ED10-F35F-0674-DD6AA35E3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38438"/>
            <a:ext cx="411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5-step neighborhood sizes:</a:t>
            </a:r>
          </a:p>
        </p:txBody>
      </p:sp>
      <p:pic>
        <p:nvPicPr>
          <p:cNvPr id="77829" name="Picture 6">
            <a:extLst>
              <a:ext uri="{FF2B5EF4-FFF2-40B4-BE49-F238E27FC236}">
                <a16:creationId xmlns:a16="http://schemas.microsoft.com/office/drawing/2014/main" id="{CEFAF1A6-2C48-BB44-D81D-45177162C7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765425"/>
            <a:ext cx="32766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0" name="TextBox 8">
            <a:extLst>
              <a:ext uri="{FF2B5EF4-FFF2-40B4-BE49-F238E27FC236}">
                <a16:creationId xmlns:a16="http://schemas.microsoft.com/office/drawing/2014/main" id="{435611CF-62E3-BE5A-7811-49EF75044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1588"/>
            <a:ext cx="91440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[89,573 -- 89,575]   [89,715 -- 89,731]   [89,859 -- 89,872]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90%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AC-presentations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complement of these three bands contains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77.2%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presentations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54% of </a:t>
            </a:r>
            <a:r>
              <a:rPr lang="en-US" altLang="en-US" sz="2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presentations have neighborhood sizes smaller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89,573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>
            <a:extLst>
              <a:ext uri="{FF2B5EF4-FFF2-40B4-BE49-F238E27FC236}">
                <a16:creationId xmlns:a16="http://schemas.microsoft.com/office/drawing/2014/main" id="{94D388C7-1C03-1AE1-E04C-484749A9D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2300"/>
            <a:ext cx="91440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1" name="Picture 1">
            <a:extLst>
              <a:ext uri="{FF2B5EF4-FFF2-40B4-BE49-F238E27FC236}">
                <a16:creationId xmlns:a16="http://schemas.microsoft.com/office/drawing/2014/main" id="{3A5DE5D4-642B-EAF0-9073-DF9EF0B2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1"/>
          <a:stretch>
            <a:fillRect/>
          </a:stretch>
        </p:blipFill>
        <p:spPr bwMode="auto">
          <a:xfrm>
            <a:off x="77788" y="5562600"/>
            <a:ext cx="898842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9">
            <a:extLst>
              <a:ext uri="{FF2B5EF4-FFF2-40B4-BE49-F238E27FC236}">
                <a16:creationId xmlns:a16="http://schemas.microsoft.com/office/drawing/2014/main" id="{8ED326A9-38E7-4282-B029-0E46B5ED4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20713"/>
            <a:ext cx="9906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</a:p>
        </p:txBody>
      </p:sp>
      <p:sp>
        <p:nvSpPr>
          <p:cNvPr id="78853" name="Rectangle 9">
            <a:extLst>
              <a:ext uri="{FF2B5EF4-FFF2-40B4-BE49-F238E27FC236}">
                <a16:creationId xmlns:a16="http://schemas.microsoft.com/office/drawing/2014/main" id="{D7FBEBF5-F905-59C0-0832-2A65A6EE9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620713"/>
            <a:ext cx="9906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E189-5607-829E-090D-4750FF23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F578-EDCA-7EB1-528F-136C3D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3660-97B7-E271-9D67-B7951783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8EA45-26DE-F5BA-E8B6-4949B932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18E45E8-E39B-F8A5-2DD2-BD3845C65F26}"/>
              </a:ext>
            </a:extLst>
          </p:cNvPr>
          <p:cNvSpPr/>
          <p:nvPr/>
        </p:nvSpPr>
        <p:spPr>
          <a:xfrm>
            <a:off x="1680882" y="2528047"/>
            <a:ext cx="2891118" cy="1143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CA512-AE3D-F529-2ED9-1AB46964AD40}"/>
              </a:ext>
            </a:extLst>
          </p:cNvPr>
          <p:cNvSpPr/>
          <p:nvPr/>
        </p:nvSpPr>
        <p:spPr>
          <a:xfrm>
            <a:off x="5338482" y="2528047"/>
            <a:ext cx="2891118" cy="11430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897C1-61EC-ED69-B752-7F21E62D9DD1}"/>
              </a:ext>
            </a:extLst>
          </p:cNvPr>
          <p:cNvSpPr txBox="1"/>
          <p:nvPr/>
        </p:nvSpPr>
        <p:spPr>
          <a:xfrm>
            <a:off x="1315122" y="2173426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bg2">
                    <a:lumMod val="75000"/>
                  </a:schemeClr>
                </a:solidFill>
              </a:rPr>
              <a:t>3 lectures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E8630-C6EA-066E-3F82-A0302100C66A}"/>
              </a:ext>
            </a:extLst>
          </p:cNvPr>
          <p:cNvSpPr txBox="1"/>
          <p:nvPr/>
        </p:nvSpPr>
        <p:spPr>
          <a:xfrm>
            <a:off x="5459506" y="2066382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IL" sz="2400" dirty="0">
                <a:solidFill>
                  <a:schemeClr val="accent3">
                    <a:lumMod val="75000"/>
                  </a:schemeClr>
                </a:solidFill>
              </a:rPr>
              <a:t>ast lecture</a:t>
            </a:r>
          </a:p>
        </p:txBody>
      </p:sp>
    </p:spTree>
    <p:extLst>
      <p:ext uri="{BB962C8B-B14F-4D97-AF65-F5344CB8AC3E}">
        <p14:creationId xmlns:p14="http://schemas.microsoft.com/office/powerpoint/2010/main" val="398908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0B929-3102-FB60-ADF4-6AEAD1E7A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DD54-85B2-74BE-BB3B-55D212E7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Gradient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0BEB90-8C9E-A1EF-38C7-E0BAA18A3F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~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80BEB90-8C9E-A1EF-38C7-E0BAA18A3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35014" b="-226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12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B494F-A54B-E19C-EBE6-A6B9ADD8B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220-2A46-D5AE-1A4C-B687D601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Variance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ABA391-0B99-3C5D-AAC4-5EE4656ECEB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some function of the state that allows us to reduce variance.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One good solution is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It is exactly what A2C will do.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>
                    <a:latin typeface="+mn-lt"/>
                  </a:rPr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represents how good or promising this state is on average, under the future path defined by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marL="11430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ABA391-0B99-3C5D-AAC4-5EE4656EC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r="-1852" b="-33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01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6541-2F1D-786F-01EA-018B22B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71233-7D27-8AB6-E0E1-75EF97CB0F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458200" cy="4983162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ru-R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dirty="0">
                    <a:latin typeface="+mn-lt"/>
                  </a:rPr>
                  <a:t>w</a:t>
                </a:r>
                <a:r>
                  <a:rPr lang="en-US" sz="2400" b="0" dirty="0">
                    <a:latin typeface="+mn-lt"/>
                  </a:rPr>
                  <a:t>here the </a:t>
                </a:r>
                <a:r>
                  <a:rPr lang="en-IL" sz="2400" i="1" dirty="0">
                    <a:latin typeface="+mn-lt"/>
                  </a:rPr>
                  <a:t>advantage </a:t>
                </a:r>
                <a:r>
                  <a:rPr lang="en-IL" sz="2400" dirty="0">
                    <a:latin typeface="+mn-lt"/>
                  </a:rPr>
                  <a:t>function is defi</a:t>
                </a:r>
                <a:r>
                  <a:rPr lang="en-US" sz="2400" dirty="0">
                    <a:latin typeface="+mn-lt"/>
                  </a:rPr>
                  <a:t>n</a:t>
                </a:r>
                <a:r>
                  <a:rPr lang="en-IL" sz="2400" dirty="0">
                    <a:latin typeface="+mn-lt"/>
                  </a:rPr>
                  <a:t>ed as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b="0" dirty="0">
                    <a:latin typeface="+mn-lt"/>
                  </a:rPr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</a:rPr>
                  <a:t>.</a:t>
                </a: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IL" sz="2400" dirty="0">
                    <a:latin typeface="+mn-lt"/>
                  </a:rPr>
                  <a:t>To approximate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L" sz="2400" dirty="0">
                    <a:latin typeface="+mn-lt"/>
                  </a:rPr>
                  <a:t>, we will use </a:t>
                </a:r>
                <a:endParaRPr lang="en-US" sz="2400" i="1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000" dirty="0">
                    <a:latin typeface="+mn-lt"/>
                  </a:rPr>
                  <a:t>This is a </a:t>
                </a:r>
                <a:r>
                  <a:rPr lang="en-US" sz="2000" b="1" dirty="0">
                    <a:latin typeface="+mn-lt"/>
                  </a:rPr>
                  <a:t>one-step temporal difference (TD) estimate</a:t>
                </a:r>
                <a:r>
                  <a:rPr lang="en-US" sz="2000" dirty="0">
                    <a:latin typeface="+mn-lt"/>
                  </a:rPr>
                  <a:t> of the advantage — efficient and requires minimal storage.</a:t>
                </a:r>
                <a:endParaRPr lang="en-IL" sz="2000" dirty="0">
                  <a:latin typeface="+mn-lt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en-US" sz="2000" dirty="0">
                    <a:latin typeface="+mn-lt"/>
                  </a:rPr>
                  <a:t>The </a:t>
                </a:r>
                <a:r>
                  <a:rPr lang="en-US" sz="2000" b="1" dirty="0">
                    <a:latin typeface="+mn-lt"/>
                  </a:rPr>
                  <a:t>value function</a:t>
                </a:r>
                <a:r>
                  <a:rPr lang="en-US" sz="2000" dirty="0">
                    <a:latin typeface="+mn-lt"/>
                  </a:rPr>
                  <a:t> V(s) is learned using a neural network.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>
                    <a:latin typeface="+mn-lt"/>
                  </a:rPr>
                  <a:t>The </a:t>
                </a:r>
                <a:r>
                  <a:rPr lang="en-US" sz="2000" b="1" dirty="0">
                    <a:latin typeface="+mn-lt"/>
                  </a:rPr>
                  <a:t>advantage estimate</a:t>
                </a:r>
                <a:r>
                  <a:rPr lang="en-US" sz="20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 uses only the </a:t>
                </a:r>
                <a:r>
                  <a:rPr lang="en-US" sz="2000" b="1" dirty="0">
                    <a:latin typeface="+mn-lt"/>
                  </a:rPr>
                  <a:t>immediate reward</a:t>
                </a:r>
                <a:r>
                  <a:rPr lang="en-US" sz="2000" dirty="0">
                    <a:latin typeface="+mn-lt"/>
                  </a:rPr>
                  <a:t> and </a:t>
                </a:r>
                <a:r>
                  <a:rPr lang="en-US" sz="2000" b="1" dirty="0">
                    <a:latin typeface="+mn-lt"/>
                  </a:rPr>
                  <a:t>next state value</a:t>
                </a:r>
                <a:r>
                  <a:rPr lang="en-US" sz="2000" dirty="0">
                    <a:latin typeface="+mn-lt"/>
                  </a:rPr>
                  <a:t> — no need to store full trajectories.</a:t>
                </a: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71233-7D27-8AB6-E0E1-75EF97CB0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458200" cy="4983162"/>
              </a:xfrm>
              <a:blipFill>
                <a:blip r:embed="rId2"/>
                <a:stretch>
                  <a:fillRect r="-1199" b="-32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62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1014C-E16B-B123-1F11-3E6D2B11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EB98CC-9615-1D4E-852D-878EBDA6CD5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449294" cy="4525963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Collect Trajectories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dirty="0">
                    <a:latin typeface="+mn-lt"/>
                  </a:rPr>
                  <a:t>Interact with the environment using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</a:rPr>
                  <a:t>.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400" dirty="0">
                    <a:latin typeface="+mn-lt"/>
                  </a:rPr>
                  <a:t>Collect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latin typeface="+mn-lt"/>
                  </a:rPr>
                  <a:t>for multiple time steps (usually in parallel environments).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Use a neural network (critic) </a:t>
                </a:r>
                <a:r>
                  <a:rPr lang="en-US" sz="2400" dirty="0">
                    <a:latin typeface="+mn-lt"/>
                  </a:rPr>
                  <a:t>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≈ 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Use 1-step TD estimate: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)−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Update Policy (Actor):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sepChr m:val="∣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⋅ </m:t>
                      </m:r>
                      <m:sSub>
                        <m:sSubPr>
                          <m:ctrlPr>
                            <a:rPr lang="en-US" sz="24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b="1" dirty="0">
                    <a:latin typeface="+mn-lt"/>
                  </a:rPr>
                  <a:t>Update Critic using the loss function: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𝑐𝑟𝑖𝑡𝑖𝑐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err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400" i="1" dirty="0" err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 dirty="0" err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 dirty="0" err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5EB98CC-9615-1D4E-852D-878EBDA6C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449294" cy="4525963"/>
              </a:xfrm>
              <a:blipFill>
                <a:blip r:embed="rId2"/>
                <a:stretch>
                  <a:fillRect b="-53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33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F9CB-9C35-C20F-0B05-0233E92F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A2C (Detailed)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878FFA-8BFC-F6E3-8DB5-6040F55E9A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r>
                  <a:rPr lang="en-US" b="1" dirty="0"/>
                  <a:t>Collect Trajectories</a:t>
                </a:r>
              </a:p>
              <a:p>
                <a:pPr>
                  <a:buNone/>
                </a:pPr>
                <a:r>
                  <a:rPr lang="en-US" b="1" dirty="0"/>
                  <a:t> (Shared Step)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Interact with the environment using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Collect transitions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over multiple steps (e.g., from parallel environments)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Use a neural network (Critic)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Compute 1-step TD Advantage estimate: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−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E878FFA-8BFC-F6E3-8DB5-6040F55E9A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9" t="-2241" r="-6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76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44988</TotalTime>
  <Words>1442</Words>
  <Application>Microsoft Macintosh PowerPoint</Application>
  <PresentationFormat>On-screen Show (4:3)</PresentationFormat>
  <Paragraphs>211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Baskerville Old Face</vt:lpstr>
      <vt:lpstr>Calibri</vt:lpstr>
      <vt:lpstr>Cambria Math</vt:lpstr>
      <vt:lpstr>Office Theme</vt:lpstr>
      <vt:lpstr>AI in Mathematics   Lecture 12 Reinforcement Learning </vt:lpstr>
      <vt:lpstr>About This Course</vt:lpstr>
      <vt:lpstr>RL Algorithms</vt:lpstr>
      <vt:lpstr>RL Algorithms</vt:lpstr>
      <vt:lpstr>Policy Gradient</vt:lpstr>
      <vt:lpstr>Variance problem</vt:lpstr>
      <vt:lpstr>A2C</vt:lpstr>
      <vt:lpstr>A2C</vt:lpstr>
      <vt:lpstr>A2C (Detailed)</vt:lpstr>
      <vt:lpstr>What Actually Happens:</vt:lpstr>
      <vt:lpstr>A2C (Detailed)</vt:lpstr>
      <vt:lpstr>Reducing Variance: Generalized Advantage Estimation (GAE)</vt:lpstr>
      <vt:lpstr>Importance Sampling</vt:lpstr>
      <vt:lpstr>Importance Ratio</vt:lpstr>
      <vt:lpstr>PPO (Proximal Policy Optimization) </vt:lpstr>
      <vt:lpstr>Value function update</vt:lpstr>
      <vt:lpstr>Entropy bonus (Optional)</vt:lpstr>
      <vt:lpstr>Total Loss</vt:lpstr>
      <vt:lpstr>Algorithm</vt:lpstr>
      <vt:lpstr>Application</vt:lpstr>
      <vt:lpstr>Andrews-Curtis Conjecture</vt:lpstr>
      <vt:lpstr>AC moves</vt:lpstr>
      <vt:lpstr>Result #1</vt:lpstr>
      <vt:lpstr>Result #2</vt:lpstr>
      <vt:lpstr>PowerPoint Presentation</vt:lpstr>
      <vt:lpstr>Challenge</vt:lpstr>
      <vt:lpstr>Supermoves</vt:lpstr>
      <vt:lpstr>Adaptive / Dynamic Action Space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66</cp:revision>
  <dcterms:created xsi:type="dcterms:W3CDTF">2013-01-27T09:14:16Z</dcterms:created>
  <dcterms:modified xsi:type="dcterms:W3CDTF">2025-06-19T10:14:57Z</dcterms:modified>
</cp:coreProperties>
</file>