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751" r:id="rId4"/>
    <p:sldId id="258" r:id="rId5"/>
    <p:sldId id="753" r:id="rId6"/>
    <p:sldId id="759" r:id="rId7"/>
    <p:sldId id="712" r:id="rId8"/>
    <p:sldId id="754" r:id="rId9"/>
    <p:sldId id="755" r:id="rId10"/>
    <p:sldId id="760" r:id="rId11"/>
    <p:sldId id="260" r:id="rId12"/>
    <p:sldId id="261" r:id="rId13"/>
    <p:sldId id="726" r:id="rId14"/>
    <p:sldId id="264" r:id="rId15"/>
    <p:sldId id="762" r:id="rId16"/>
    <p:sldId id="765" r:id="rId17"/>
    <p:sldId id="767" r:id="rId18"/>
    <p:sldId id="768" r:id="rId19"/>
    <p:sldId id="769" r:id="rId20"/>
    <p:sldId id="770" r:id="rId21"/>
    <p:sldId id="771" r:id="rId22"/>
    <p:sldId id="773" r:id="rId23"/>
    <p:sldId id="774" r:id="rId24"/>
    <p:sldId id="775" r:id="rId25"/>
    <p:sldId id="772" r:id="rId26"/>
    <p:sldId id="730" r:id="rId27"/>
    <p:sldId id="763" r:id="rId28"/>
    <p:sldId id="761" r:id="rId29"/>
    <p:sldId id="76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QAAKHaVTyusnKoDhx1t6hDmIx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6"/>
    <p:restoredTop sz="94556"/>
  </p:normalViewPr>
  <p:slideViewPr>
    <p:cSldViewPr snapToGrid="0">
      <p:cViewPr varScale="1">
        <p:scale>
          <a:sx n="108" d="100"/>
          <a:sy n="108" d="100"/>
        </p:scale>
        <p:origin x="2288" y="4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85655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1460665"/>
            <a:ext cx="7772400" cy="206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Mathematics 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 4</a:t>
            </a:r>
            <a:endParaRPr dirty="0"/>
          </a:p>
          <a:p>
            <a:pPr>
              <a:buSzPct val="100000"/>
            </a:pPr>
            <a:r>
              <a:rPr lang="en-US" dirty="0">
                <a:solidFill>
                  <a:schemeClr val="tx1"/>
                </a:solidFill>
              </a:rPr>
              <a:t>Deep Learning in Mathematics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chemeClr val="dk1"/>
                </a:solidFill>
              </a:rPr>
              <a:t>Bar-Ilan University</a:t>
            </a:r>
            <a:r>
              <a:rPr lang="en-US" dirty="0">
                <a:solidFill>
                  <a:srgbClr val="888888"/>
                </a:solidFill>
              </a:rPr>
              <a:t> </a:t>
            </a:r>
            <a:endParaRPr dirty="0">
              <a:solidFill>
                <a:srgbClr val="888888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 Nebius Academy | Stevens Institute of Technology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>
                <a:solidFill>
                  <a:srgbClr val="888888"/>
                </a:solidFill>
              </a:rPr>
              <a:t>April 8,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D9052-D248-0964-7B4E-CA92DBDC7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B9D9-8EDD-D816-46E2-9A3822EE7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Neural Network</a:t>
            </a:r>
            <a:endParaRPr lang="en-IL" dirty="0"/>
          </a:p>
        </p:txBody>
      </p:sp>
      <p:pic>
        <p:nvPicPr>
          <p:cNvPr id="4102" name="Picture 6" descr="COMSOL 6.2 - Deep Neural Network">
            <a:extLst>
              <a:ext uri="{FF2B5EF4-FFF2-40B4-BE49-F238E27FC236}">
                <a16:creationId xmlns:a16="http://schemas.microsoft.com/office/drawing/2014/main" id="{CC8B5066-1FFA-5028-798B-C6B7ABBC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81" y="1417638"/>
            <a:ext cx="5023591" cy="288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CA8B4A38-EDFF-5288-1C71-EF285CCB6C1E}"/>
              </a:ext>
            </a:extLst>
          </p:cNvPr>
          <p:cNvCxnSpPr>
            <a:cxnSpLocks/>
          </p:cNvCxnSpPr>
          <p:nvPr/>
        </p:nvCxnSpPr>
        <p:spPr>
          <a:xfrm>
            <a:off x="2729376" y="1627094"/>
            <a:ext cx="2622553" cy="605467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6D68ECF-FF88-87B6-69C5-A92DED21F204}"/>
              </a:ext>
            </a:extLst>
          </p:cNvPr>
          <p:cNvSpPr txBox="1"/>
          <p:nvPr/>
        </p:nvSpPr>
        <p:spPr>
          <a:xfrm>
            <a:off x="995082" y="4753957"/>
            <a:ext cx="71538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800" dirty="0"/>
              <a:t>What if we do not have activation function?</a:t>
            </a:r>
          </a:p>
          <a:p>
            <a:pPr algn="ctr"/>
            <a:endParaRPr lang="en-IL" sz="2800" dirty="0"/>
          </a:p>
          <a:p>
            <a:pPr algn="ctr"/>
            <a:r>
              <a:rPr lang="en-IL" sz="2800" dirty="0"/>
              <a:t>Then neural network reduces to linear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F6F04F-E69E-8F4C-7E7A-B63823B5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929" y="1417638"/>
            <a:ext cx="3685193" cy="226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16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Activation Functions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8F6E7FB1-4A11-ED90-C2AC-0DEBD0C01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4095256"/>
            <a:ext cx="3644900" cy="1790700"/>
          </a:xfrm>
          <a:prstGeom prst="rect">
            <a:avLst/>
          </a:prstGeom>
        </p:spPr>
      </p:pic>
      <p:pic>
        <p:nvPicPr>
          <p:cNvPr id="6" name="Picture 5" descr="A graph of a function&#10;&#10;AI-generated content may be incorrect.">
            <a:extLst>
              <a:ext uri="{FF2B5EF4-FFF2-40B4-BE49-F238E27FC236}">
                <a16:creationId xmlns:a16="http://schemas.microsoft.com/office/drawing/2014/main" id="{90E29711-CF0D-078F-ABEB-3949C799B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1712482"/>
            <a:ext cx="3479800" cy="1765300"/>
          </a:xfrm>
          <a:prstGeom prst="rect">
            <a:avLst/>
          </a:prstGeom>
        </p:spPr>
      </p:pic>
      <p:pic>
        <p:nvPicPr>
          <p:cNvPr id="8" name="Picture 7" descr="A graph of a line&#10;&#10;AI-generated content may be incorrect.">
            <a:extLst>
              <a:ext uri="{FF2B5EF4-FFF2-40B4-BE49-F238E27FC236}">
                <a16:creationId xmlns:a16="http://schemas.microsoft.com/office/drawing/2014/main" id="{DAC2F117-FE98-8C88-4384-05F6E1EF7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17638"/>
            <a:ext cx="3352800" cy="1866900"/>
          </a:xfrm>
          <a:prstGeom prst="rect">
            <a:avLst/>
          </a:prstGeom>
        </p:spPr>
      </p:pic>
      <p:pic>
        <p:nvPicPr>
          <p:cNvPr id="11" name="Picture 10" descr="A graph of a leaky rate&#10;&#10;AI-generated content may be incorrect.">
            <a:extLst>
              <a:ext uri="{FF2B5EF4-FFF2-40B4-BE49-F238E27FC236}">
                <a16:creationId xmlns:a16="http://schemas.microsoft.com/office/drawing/2014/main" id="{2D0E9557-69C6-89E6-A020-A7B846730E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6900" y="3212606"/>
            <a:ext cx="4013200" cy="1765300"/>
          </a:xfrm>
          <a:prstGeom prst="rect">
            <a:avLst/>
          </a:prstGeom>
        </p:spPr>
      </p:pic>
      <p:pic>
        <p:nvPicPr>
          <p:cNvPr id="13" name="Picture 12" descr="A graph of a function&#10;&#10;AI-generated content may be incorrect.">
            <a:extLst>
              <a:ext uri="{FF2B5EF4-FFF2-40B4-BE49-F238E27FC236}">
                <a16:creationId xmlns:a16="http://schemas.microsoft.com/office/drawing/2014/main" id="{72AFE14A-33A3-B432-72DD-415B0F5EA2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931374"/>
            <a:ext cx="4241800" cy="1841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Analysis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13736-90FC-1BFE-15E8-7C4F085C7CB0}"/>
                  </a:ext>
                </a:extLst>
              </p:cNvPr>
              <p:cNvSpPr txBox="1"/>
              <p:nvPr/>
            </p:nvSpPr>
            <p:spPr>
              <a:xfrm>
                <a:off x="584947" y="1422112"/>
                <a:ext cx="7974106" cy="5316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Neural network with </a:t>
                </a:r>
                <a:r>
                  <a:rPr lang="en-US" sz="2400" b="1" dirty="0"/>
                  <a:t>one</a:t>
                </a:r>
                <a:r>
                  <a:rPr lang="en-US" sz="2400" dirty="0"/>
                  <a:t> hidden-layer and </a:t>
                </a:r>
                <a:r>
                  <a:rPr lang="en-US" sz="2400" b="1" dirty="0"/>
                  <a:t>non-polynomial activation function</a:t>
                </a:r>
                <a:r>
                  <a:rPr lang="en-US" sz="2400" dirty="0"/>
                  <a:t> is capable of always approximating a multi-variant continuous function.</a:t>
                </a:r>
              </a:p>
              <a:p>
                <a:endParaRPr lang="en-US" sz="2400" dirty="0"/>
              </a:p>
              <a:p>
                <a:r>
                  <a:rPr lang="en-US" sz="2400" b="1" dirty="0" err="1"/>
                  <a:t>Cybenko</a:t>
                </a:r>
                <a:r>
                  <a:rPr lang="en-US" sz="2400" b="1" dirty="0"/>
                  <a:t> theorem (1989)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𝑐𝑜𝑛𝑡𝑖𝑛𝑖𝑜𝑢𝑠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 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…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2400" dirty="0"/>
                  <a:t> such that: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>
                  <a:buNone/>
                </a:pPr>
                <a:r>
                  <a:rPr lang="en-US" sz="2000" dirty="0"/>
                  <a:t>Why is a </a:t>
                </a:r>
                <a:r>
                  <a:rPr lang="en-US" sz="2000" b="1" dirty="0"/>
                  <a:t>non-polynomial</a:t>
                </a:r>
                <a:r>
                  <a:rPr lang="en-US" sz="2000" dirty="0"/>
                  <a:t> activation function essential in neural networks?</a:t>
                </a:r>
              </a:p>
              <a:p>
                <a:r>
                  <a:rPr lang="en-US" sz="2000" dirty="0"/>
                  <a:t>What limitations do polynomial activation functions have in function approximation?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C13736-90FC-1BFE-15E8-7C4F085C7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47" y="1422112"/>
                <a:ext cx="7974106" cy="5316584"/>
              </a:xfrm>
              <a:prstGeom prst="rect">
                <a:avLst/>
              </a:prstGeom>
              <a:blipFill>
                <a:blip r:embed="rId2"/>
                <a:stretch>
                  <a:fillRect l="-1274" t="-714" r="-1115" b="-333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B2FEB44-B7AE-44E4-758E-9E9E45BD9607}"/>
              </a:ext>
            </a:extLst>
          </p:cNvPr>
          <p:cNvSpPr/>
          <p:nvPr/>
        </p:nvSpPr>
        <p:spPr>
          <a:xfrm>
            <a:off x="457200" y="2802578"/>
            <a:ext cx="8229600" cy="2352777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FE2C1-00EF-F0FB-9447-5F37A072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D15F-82F3-BC05-8DE2-7CB203ED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+mj-lt"/>
              </a:rPr>
              <a:t>Gradient Descent Recap</a:t>
            </a:r>
            <a:endParaRPr lang="en-IL" dirty="0">
              <a:latin typeface="+mj-lt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681E56-79F6-8761-C026-D3F249868FDF}"/>
              </a:ext>
            </a:extLst>
          </p:cNvPr>
          <p:cNvGrpSpPr/>
          <p:nvPr/>
        </p:nvGrpSpPr>
        <p:grpSpPr>
          <a:xfrm>
            <a:off x="178838" y="2557785"/>
            <a:ext cx="4534135" cy="2724665"/>
            <a:chOff x="907295" y="2020763"/>
            <a:chExt cx="2757278" cy="1535174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064379-C67C-A5E7-FA09-8061EF5D71DB}"/>
                </a:ext>
              </a:extLst>
            </p:cNvPr>
            <p:cNvCxnSpPr>
              <a:cxnSpLocks/>
            </p:cNvCxnSpPr>
            <p:nvPr/>
          </p:nvCxnSpPr>
          <p:spPr>
            <a:xfrm rot="420000">
              <a:off x="2165943" y="3493518"/>
              <a:ext cx="100361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917F0BB-9DA3-2D88-E536-450A24F4E810}"/>
                </a:ext>
              </a:extLst>
            </p:cNvPr>
            <p:cNvSpPr/>
            <p:nvPr/>
          </p:nvSpPr>
          <p:spPr>
            <a:xfrm rot="1800000">
              <a:off x="1604707" y="2424111"/>
              <a:ext cx="1394460" cy="430982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5B267C8-4FA1-3F91-DB86-5A5E331D32C2}"/>
                </a:ext>
              </a:extLst>
            </p:cNvPr>
            <p:cNvSpPr/>
            <p:nvPr/>
          </p:nvSpPr>
          <p:spPr>
            <a:xfrm rot="1800000">
              <a:off x="1386800" y="2268967"/>
              <a:ext cx="1810592" cy="741269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2B1381C-341C-606A-A488-8C896BBF16DE}"/>
                </a:ext>
              </a:extLst>
            </p:cNvPr>
            <p:cNvSpPr/>
            <p:nvPr/>
          </p:nvSpPr>
          <p:spPr>
            <a:xfrm rot="1800000">
              <a:off x="1163983" y="2158792"/>
              <a:ext cx="2243904" cy="101067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DB645A-BD0E-10B5-103A-85119152B4DF}"/>
                </a:ext>
              </a:extLst>
            </p:cNvPr>
            <p:cNvSpPr/>
            <p:nvPr/>
          </p:nvSpPr>
          <p:spPr>
            <a:xfrm rot="1800000">
              <a:off x="907295" y="2020763"/>
              <a:ext cx="2757278" cy="1286728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87D0747-6AD7-C3CD-A19D-F69C6EF4EC37}"/>
                </a:ext>
              </a:extLst>
            </p:cNvPr>
            <p:cNvCxnSpPr>
              <a:cxnSpLocks/>
            </p:cNvCxnSpPr>
            <p:nvPr/>
          </p:nvCxnSpPr>
          <p:spPr>
            <a:xfrm rot="120000">
              <a:off x="2189044" y="3174837"/>
              <a:ext cx="100361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6D4041B-F362-DEA4-D583-C1B2C95E3598}"/>
                </a:ext>
              </a:extLst>
            </p:cNvPr>
            <p:cNvSpPr/>
            <p:nvPr/>
          </p:nvSpPr>
          <p:spPr>
            <a:xfrm rot="1800000">
              <a:off x="1820991" y="2471302"/>
              <a:ext cx="937934" cy="29777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4D5B26E-03DB-D57A-552C-E074ADAA6CC9}"/>
                </a:ext>
              </a:extLst>
            </p:cNvPr>
            <p:cNvCxnSpPr>
              <a:cxnSpLocks/>
            </p:cNvCxnSpPr>
            <p:nvPr/>
          </p:nvCxnSpPr>
          <p:spPr>
            <a:xfrm rot="18660000">
              <a:off x="2124060" y="2899757"/>
              <a:ext cx="1003610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D05C6A-44BC-8EE2-32A5-6ED497DFEAF5}"/>
                </a:ext>
              </a:extLst>
            </p:cNvPr>
            <p:cNvCxnSpPr>
              <a:cxnSpLocks/>
            </p:cNvCxnSpPr>
            <p:nvPr/>
          </p:nvCxnSpPr>
          <p:spPr>
            <a:xfrm rot="-2940000" flipV="1">
              <a:off x="2562806" y="2565841"/>
              <a:ext cx="0" cy="3512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0952903-A36B-63C7-93D1-9515D730A635}"/>
                </a:ext>
              </a:extLst>
            </p:cNvPr>
            <p:cNvSpPr/>
            <p:nvPr/>
          </p:nvSpPr>
          <p:spPr>
            <a:xfrm>
              <a:off x="2619399" y="2779803"/>
              <a:ext cx="135000" cy="135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C2D8ECC-30E8-56DC-A7C2-D34F425C51FD}"/>
                </a:ext>
              </a:extLst>
            </p:cNvPr>
            <p:cNvCxnSpPr>
              <a:cxnSpLocks/>
            </p:cNvCxnSpPr>
            <p:nvPr/>
          </p:nvCxnSpPr>
          <p:spPr>
            <a:xfrm rot="120000" flipV="1">
              <a:off x="2695282" y="2851940"/>
              <a:ext cx="0" cy="3512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EBB59BC-9BF9-6FBA-7F2F-3C92E2315BEF}"/>
                </a:ext>
              </a:extLst>
            </p:cNvPr>
            <p:cNvSpPr/>
            <p:nvPr/>
          </p:nvSpPr>
          <p:spPr>
            <a:xfrm>
              <a:off x="2621652" y="3107338"/>
              <a:ext cx="135000" cy="135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226EED2-0B7A-A3E8-B1F3-D473420F52F6}"/>
                </a:ext>
              </a:extLst>
            </p:cNvPr>
            <p:cNvCxnSpPr>
              <a:cxnSpLocks/>
            </p:cNvCxnSpPr>
            <p:nvPr/>
          </p:nvCxnSpPr>
          <p:spPr>
            <a:xfrm rot="420000" flipV="1">
              <a:off x="2667749" y="3174838"/>
              <a:ext cx="0" cy="3512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87B280C-B974-E75F-5E65-48410CA9E5D8}"/>
                </a:ext>
              </a:extLst>
            </p:cNvPr>
            <p:cNvSpPr/>
            <p:nvPr/>
          </p:nvSpPr>
          <p:spPr>
            <a:xfrm>
              <a:off x="2577148" y="3420937"/>
              <a:ext cx="135000" cy="135000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0EDBE7-193A-752A-5B78-74889DC5E02D}"/>
                  </a:ext>
                </a:extLst>
              </p:cNvPr>
              <p:cNvSpPr txBox="1"/>
              <p:nvPr/>
            </p:nvSpPr>
            <p:spPr>
              <a:xfrm>
                <a:off x="3147657" y="3972635"/>
                <a:ext cx="3525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0EDBE7-193A-752A-5B78-74889DC5E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7657" y="3972635"/>
                <a:ext cx="352538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8BE986-4C27-73BF-D44F-BCCA7F3123FE}"/>
                  </a:ext>
                </a:extLst>
              </p:cNvPr>
              <p:cNvSpPr txBox="1"/>
              <p:nvPr/>
            </p:nvSpPr>
            <p:spPr>
              <a:xfrm>
                <a:off x="3153896" y="3370263"/>
                <a:ext cx="3525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E8BE986-4C27-73BF-D44F-BCCA7F312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896" y="3370263"/>
                <a:ext cx="352538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11A792-6935-9AF4-56FC-51E8EAAFB994}"/>
                  </a:ext>
                </a:extLst>
              </p:cNvPr>
              <p:cNvSpPr txBox="1"/>
              <p:nvPr/>
            </p:nvSpPr>
            <p:spPr>
              <a:xfrm>
                <a:off x="3136625" y="2986930"/>
                <a:ext cx="35253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L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611A792-6935-9AF4-56FC-51E8EAAFB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25" y="2986930"/>
                <a:ext cx="35253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D2FEEE-975F-C04F-8571-1D36BD3A19E5}"/>
                  </a:ext>
                </a:extLst>
              </p:cNvPr>
              <p:cNvSpPr txBox="1"/>
              <p:nvPr/>
            </p:nvSpPr>
            <p:spPr>
              <a:xfrm>
                <a:off x="4930345" y="2740616"/>
                <a:ext cx="4007450" cy="2302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Iterative algorithm:</a:t>
                </a:r>
              </a:p>
              <a:p>
                <a:endParaRPr lang="en-US" sz="28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b="0" i="1" dirty="0">
                  <a:latin typeface="+mn-lt"/>
                </a:endParaRPr>
              </a:p>
              <a:p>
                <a:endParaRPr lang="en-US" sz="2800" i="1" dirty="0">
                  <a:latin typeface="+mn-lt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IL" sz="2800" dirty="0">
                    <a:latin typeface="+mn-lt"/>
                  </a:rPr>
                  <a:t>learning rate (LR).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4D2FEEE-975F-C04F-8571-1D36BD3A1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0345" y="2740616"/>
                <a:ext cx="4007450" cy="2302233"/>
              </a:xfrm>
              <a:prstGeom prst="rect">
                <a:avLst/>
              </a:prstGeom>
              <a:blipFill>
                <a:blip r:embed="rId5"/>
                <a:stretch>
                  <a:fillRect l="-3165" t="-3315" b="-6630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0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We want to update weights of a model, we can do it by a chain rule for each weight of a model.</a:t>
            </a:r>
          </a:p>
        </p:txBody>
      </p:sp>
      <p:pic>
        <p:nvPicPr>
          <p:cNvPr id="4" name="Picture 6" descr="COMSOL 6.2 - Deep Neural Network">
            <a:extLst>
              <a:ext uri="{FF2B5EF4-FFF2-40B4-BE49-F238E27FC236}">
                <a16:creationId xmlns:a16="http://schemas.microsoft.com/office/drawing/2014/main" id="{F4C3D4BF-8534-E8C9-BEBB-5ADC0B9FB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4" y="2447084"/>
            <a:ext cx="6906932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1A10B-7A5C-549B-1861-33A7F889C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B4E52-E1A5-349E-2E4C-EA9CB83A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 </a:t>
            </a:r>
            <a:r>
              <a:rPr lang="en-US" dirty="0"/>
              <a:t>Motivation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FB73DC-68E2-B367-1E04-ABC0B314CE24}"/>
                  </a:ext>
                </a:extLst>
              </p:cNvPr>
              <p:cNvSpPr txBox="1"/>
              <p:nvPr/>
            </p:nvSpPr>
            <p:spPr>
              <a:xfrm>
                <a:off x="630876" y="1524852"/>
                <a:ext cx="7882247" cy="4949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∘…∘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algn="ctr">
                  <a:buNone/>
                </a:pPr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err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latin typeface="+mn-lt"/>
                  </a:rPr>
                  <a:t> one example.</a:t>
                </a: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sz="2400" dirty="0">
                    <a:latin typeface="+mn-lt"/>
                  </a:rPr>
                  <a:t>our loss.</a:t>
                </a: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:r>
                  <a:rPr lang="en-US" sz="2400" dirty="0">
                    <a:latin typeface="+mn-lt"/>
                  </a:rPr>
                  <a:t>In order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</a:rPr>
                  <a:t> we can compute each value by chain rule.</a:t>
                </a: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:endParaRPr lang="en-US" sz="2400" dirty="0">
                  <a:latin typeface="+mn-lt"/>
                </a:endParaRPr>
              </a:p>
              <a:p>
                <a:pPr algn="ctr"/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FB73DC-68E2-B367-1E04-ABC0B314C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76" y="1524852"/>
                <a:ext cx="7882247" cy="4949881"/>
              </a:xfrm>
              <a:prstGeom prst="rect">
                <a:avLst/>
              </a:prstGeom>
              <a:blipFill>
                <a:blip r:embed="rId2"/>
                <a:stretch>
                  <a:fillRect l="-322" r="-14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96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36BF-BAE7-ABCD-A692-83532CCA1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9F74-D75E-8560-0BFC-C3221A4A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 </a:t>
            </a:r>
            <a:r>
              <a:rPr lang="en-US" dirty="0"/>
              <a:t>Motivation</a:t>
            </a:r>
            <a:endParaRPr dirty="0"/>
          </a:p>
        </p:txBody>
      </p:sp>
      <p:pic>
        <p:nvPicPr>
          <p:cNvPr id="5" name="Picture 4" descr="A diagram of mathematical equations&#10;&#10;AI-generated content may be incorrect.">
            <a:extLst>
              <a:ext uri="{FF2B5EF4-FFF2-40B4-BE49-F238E27FC236}">
                <a16:creationId xmlns:a16="http://schemas.microsoft.com/office/drawing/2014/main" id="{DA7F9B02-FE6E-C78A-B888-A12AE42A7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6" y="1861473"/>
            <a:ext cx="8819428" cy="397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31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D4428-C7F2-4FB3-B605-51556DC8E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505BE-C4AB-03F9-24A2-3E3A878EB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 </a:t>
            </a:r>
            <a:r>
              <a:rPr lang="en-US" dirty="0"/>
              <a:t>Motivation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118BA4-1109-A5DF-3EEF-E1E8A97B3779}"/>
              </a:ext>
            </a:extLst>
          </p:cNvPr>
          <p:cNvSpPr txBox="1"/>
          <p:nvPr/>
        </p:nvSpPr>
        <p:spPr>
          <a:xfrm>
            <a:off x="4972791" y="1787095"/>
            <a:ext cx="43166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In a neural network, we have many variables and </a:t>
            </a:r>
            <a:r>
              <a:rPr lang="en-US" sz="2400" b="1" dirty="0"/>
              <a:t>many paths</a:t>
            </a:r>
            <a:r>
              <a:rPr lang="en-US" sz="2400" dirty="0"/>
              <a:t> through which a weight can influence the final output.</a:t>
            </a:r>
            <a:endParaRPr lang="ru-RU" sz="2400" dirty="0"/>
          </a:p>
          <a:p>
            <a:pPr>
              <a:buNone/>
            </a:pPr>
            <a:endParaRPr lang="ru-RU" sz="2400" dirty="0"/>
          </a:p>
        </p:txBody>
      </p:sp>
      <p:pic>
        <p:nvPicPr>
          <p:cNvPr id="6" name="Picture 6" descr="COMSOL 6.2 - Deep Neural Network">
            <a:extLst>
              <a:ext uri="{FF2B5EF4-FFF2-40B4-BE49-F238E27FC236}">
                <a16:creationId xmlns:a16="http://schemas.microsoft.com/office/drawing/2014/main" id="{B1BF6437-00DB-7E69-D477-5551CEA2A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6" y="1417638"/>
            <a:ext cx="4688075" cy="26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96862-CEBD-C7DE-030B-341A886C6A4F}"/>
              </a:ext>
            </a:extLst>
          </p:cNvPr>
          <p:cNvSpPr txBox="1"/>
          <p:nvPr/>
        </p:nvSpPr>
        <p:spPr>
          <a:xfrm>
            <a:off x="457199" y="4390985"/>
            <a:ext cx="69411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A simple application of the chain rule </a:t>
            </a:r>
            <a:endParaRPr lang="ru-RU" sz="2400" dirty="0"/>
          </a:p>
          <a:p>
            <a:pPr>
              <a:buNone/>
            </a:pPr>
            <a:r>
              <a:rPr lang="en-US" sz="2400" b="1" dirty="0"/>
              <a:t>doesn’t tell us</a:t>
            </a:r>
            <a:r>
              <a:rPr lang="en-US" sz="2400" dirty="0"/>
              <a:t>:</a:t>
            </a:r>
          </a:p>
          <a:p>
            <a:pPr>
              <a:buNone/>
            </a:pPr>
            <a:r>
              <a:rPr lang="en-US" sz="2400" dirty="0"/>
              <a:t>• In what order to compute derivatives,</a:t>
            </a:r>
          </a:p>
          <a:p>
            <a:pPr>
              <a:buNone/>
            </a:pPr>
            <a:r>
              <a:rPr lang="en-US" sz="2400" dirty="0"/>
              <a:t>• Which intermediate values to store,</a:t>
            </a:r>
          </a:p>
          <a:p>
            <a:pPr>
              <a:buNone/>
            </a:pPr>
            <a:r>
              <a:rPr lang="en-US" sz="2400" dirty="0"/>
              <a:t>• How to avoid redundant calculations.</a:t>
            </a:r>
          </a:p>
        </p:txBody>
      </p:sp>
    </p:spTree>
    <p:extLst>
      <p:ext uri="{BB962C8B-B14F-4D97-AF65-F5344CB8AC3E}">
        <p14:creationId xmlns:p14="http://schemas.microsoft.com/office/powerpoint/2010/main" val="1324548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05034-82D4-2847-6E11-04A1A0F29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340F-92B2-84EF-F7F5-628E3E86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 </a:t>
            </a:r>
            <a:r>
              <a:rPr lang="en-US" dirty="0"/>
              <a:t>Motivation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CC871-8065-A4A4-7D9F-367B9BC34AF0}"/>
                  </a:ext>
                </a:extLst>
              </p:cNvPr>
              <p:cNvSpPr txBox="1"/>
              <p:nvPr/>
            </p:nvSpPr>
            <p:spPr>
              <a:xfrm>
                <a:off x="4747451" y="1417638"/>
                <a:ext cx="4316681" cy="2964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1800" dirty="0"/>
                  <a:t>Suppose we have a nested function: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  <a:p>
                <a:r>
                  <a:rPr lang="en-US" sz="1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en-US" sz="1800" dirty="0"/>
                  <a:t>coefficients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.</a:t>
                </a:r>
              </a:p>
              <a:p>
                <a:endParaRPr lang="en-US" sz="1800" dirty="0"/>
              </a:p>
              <a:p>
                <a:pPr>
                  <a:buNone/>
                </a:pPr>
                <a:r>
                  <a:rPr lang="en-IL" sz="1800" b="1" dirty="0"/>
                  <a:t>🚫 </a:t>
                </a:r>
                <a:r>
                  <a:rPr lang="en-US" sz="1800" b="1" dirty="0"/>
                  <a:t>Naive approach is</a:t>
                </a:r>
                <a:r>
                  <a:rPr lang="en-US" sz="1800" dirty="0"/>
                  <a:t> to compute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 directly, we could expand the full chain, but this is </a:t>
                </a:r>
                <a:r>
                  <a:rPr lang="en-US" sz="1800" b="1" dirty="0"/>
                  <a:t>expensive</a:t>
                </a:r>
                <a:r>
                  <a:rPr lang="en-US" sz="1800" dirty="0"/>
                  <a:t> and leads to </a:t>
                </a:r>
                <a:r>
                  <a:rPr lang="en-US" sz="1800" b="1" dirty="0"/>
                  <a:t>redundant calculations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8CCC871-8065-A4A4-7D9F-367B9BC34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451" y="1417638"/>
                <a:ext cx="4316681" cy="2964594"/>
              </a:xfrm>
              <a:prstGeom prst="rect">
                <a:avLst/>
              </a:prstGeom>
              <a:blipFill>
                <a:blip r:embed="rId2"/>
                <a:stretch>
                  <a:fillRect l="-1173" t="-851" b="-212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COMSOL 6.2 - Deep Neural Network">
            <a:extLst>
              <a:ext uri="{FF2B5EF4-FFF2-40B4-BE49-F238E27FC236}">
                <a16:creationId xmlns:a16="http://schemas.microsoft.com/office/drawing/2014/main" id="{B0BA491C-E5CE-66A4-A2E7-EFF673B48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6" y="1417638"/>
            <a:ext cx="4688075" cy="26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30B555-D11B-05E6-FD90-E78BFB2AA76D}"/>
              </a:ext>
            </a:extLst>
          </p:cNvPr>
          <p:cNvSpPr txBox="1"/>
          <p:nvPr/>
        </p:nvSpPr>
        <p:spPr>
          <a:xfrm>
            <a:off x="742207" y="4644370"/>
            <a:ext cx="72380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Backpropagation</a:t>
            </a:r>
            <a:r>
              <a:rPr lang="en-US" sz="2000" dirty="0"/>
              <a:t> does a reverse in some sense: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The application of the chain rule in the </a:t>
            </a:r>
            <a:r>
              <a:rPr lang="en-US" sz="2000" b="1" dirty="0"/>
              <a:t>correct order</a:t>
            </a:r>
            <a:r>
              <a:rPr lang="en-US" sz="2000" dirty="0"/>
              <a:t>, with </a:t>
            </a:r>
            <a:r>
              <a:rPr lang="en-US" sz="2000" b="1" dirty="0"/>
              <a:t>caching of intermediate results</a:t>
            </a:r>
            <a:r>
              <a:rPr lang="en-US" sz="2000" dirty="0"/>
              <a:t>, to compute all gradients </a:t>
            </a:r>
            <a:r>
              <a:rPr lang="en-US" sz="2000" b="1" dirty="0"/>
              <a:t>efficiently in linear time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113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A3D00-7772-D278-4564-B32C3A65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7A00-6874-5F8A-FBF0-F429B2FD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Backpropagation</a:t>
            </a:r>
          </a:p>
        </p:txBody>
      </p:sp>
      <p:pic>
        <p:nvPicPr>
          <p:cNvPr id="6" name="Picture 6" descr="COMSOL 6.2 - Deep Neural Network">
            <a:extLst>
              <a:ext uri="{FF2B5EF4-FFF2-40B4-BE49-F238E27FC236}">
                <a16:creationId xmlns:a16="http://schemas.microsoft.com/office/drawing/2014/main" id="{603E91C8-C65D-A5A1-2038-F019145A0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16" y="1225071"/>
            <a:ext cx="4688075" cy="269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F5278-FEA5-449A-C7B0-FCECA3FA3F64}"/>
                  </a:ext>
                </a:extLst>
              </p:cNvPr>
              <p:cNvSpPr txBox="1"/>
              <p:nvPr/>
            </p:nvSpPr>
            <p:spPr>
              <a:xfrm>
                <a:off x="284716" y="3938541"/>
                <a:ext cx="8536874" cy="2941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000" b="1" dirty="0"/>
                  <a:t>Backpropagation:</a:t>
                </a:r>
              </a:p>
              <a:p>
                <a:pPr>
                  <a:buNone/>
                </a:pPr>
                <a:r>
                  <a:rPr lang="en-US" sz="1800" dirty="0"/>
                  <a:t>1. </a:t>
                </a:r>
                <a:r>
                  <a:rPr lang="en-US" sz="1800" b="1" dirty="0"/>
                  <a:t>Forward pass:</a:t>
                </a:r>
              </a:p>
              <a:p>
                <a:pPr>
                  <a:buNone/>
                </a:pPr>
                <a:r>
                  <a:rPr lang="en-US" sz="1800" dirty="0"/>
                  <a:t>Compute and store all intermediate values:</a:t>
                </a: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),</m:t>
                      </m:r>
                      <m:r>
                        <m:rPr>
                          <m:lit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)),</m:t>
                      </m:r>
                      <m:r>
                        <m:rPr>
                          <m:lit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(…),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(…)</m:t>
                      </m:r>
                      <m:r>
                        <m:rPr>
                          <m:lit/>
                        </m:rPr>
                        <a:rPr lang="en-US" sz="18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800" dirty="0"/>
              </a:p>
              <a:p>
                <a:pPr>
                  <a:buNone/>
                </a:pPr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2. </a:t>
                </a:r>
                <a:r>
                  <a:rPr lang="en-US" sz="1800" b="1" dirty="0"/>
                  <a:t>Backward pass</a:t>
                </a:r>
                <a:r>
                  <a:rPr lang="en-US" sz="1800" dirty="0"/>
                  <a:t>:</a:t>
                </a:r>
              </a:p>
              <a:p>
                <a:pPr>
                  <a:buNone/>
                </a:pPr>
                <a:r>
                  <a:rPr lang="en-US" sz="1800" dirty="0"/>
                  <a:t>• Start from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b>
                          <m:sSubPr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800" dirty="0"/>
              </a:p>
              <a:p>
                <a:pPr>
                  <a:buNone/>
                </a:pPr>
                <a:r>
                  <a:rPr lang="en-US" sz="1800" dirty="0"/>
                  <a:t>• Use cached values to apply the chain rule efficiently and get next layer’s parameters gradients: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sSub>
                        <m:sSub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 i="1" dirty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sz="18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CF5278-FEA5-449A-C7B0-FCECA3FA3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6" y="3938541"/>
                <a:ext cx="8536874" cy="2941959"/>
              </a:xfrm>
              <a:prstGeom prst="rect">
                <a:avLst/>
              </a:prstGeom>
              <a:blipFill>
                <a:blip r:embed="rId3"/>
                <a:stretch>
                  <a:fillRect l="-743" t="-1293" b="-43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578AD2-265C-1977-E6D0-B15E5065D891}"/>
                  </a:ext>
                </a:extLst>
              </p:cNvPr>
              <p:cNvSpPr txBox="1"/>
              <p:nvPr/>
            </p:nvSpPr>
            <p:spPr>
              <a:xfrm>
                <a:off x="4972791" y="1882854"/>
                <a:ext cx="3752603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L" sz="28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L" sz="2800" dirty="0"/>
                  <a:t> - are output variables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lit/>
                      </m:rP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IL" sz="2800" dirty="0"/>
                  <a:t>.</a:t>
                </a:r>
              </a:p>
              <a:p>
                <a:endParaRPr lang="en-IL" sz="2800" dirty="0"/>
              </a:p>
              <a:p>
                <a:endParaRPr lang="en-IL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E578AD2-265C-1977-E6D0-B15E5065D8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791" y="1882854"/>
                <a:ext cx="3752603" cy="2246769"/>
              </a:xfrm>
              <a:prstGeom prst="rect">
                <a:avLst/>
              </a:prstGeom>
              <a:blipFill>
                <a:blip r:embed="rId4"/>
                <a:stretch>
                  <a:fillRect l="-3378" t="-2825" r="-33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904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This Course</a:t>
            </a: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body" idx="1"/>
          </p:nvPr>
        </p:nvSpPr>
        <p:spPr>
          <a:xfrm>
            <a:off x="457200" y="1709800"/>
            <a:ext cx="8229600" cy="4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/>
              <a:t>1 week: Intro</a:t>
            </a:r>
            <a:endParaRPr strike="sngStrike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trike="sngStrike" dirty="0">
                <a:solidFill>
                  <a:schemeClr val="tx1"/>
                </a:solidFill>
              </a:rPr>
              <a:t>2 weeks: Classic ML</a:t>
            </a:r>
            <a:endParaRPr strike="sngStrike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B050"/>
                </a:solidFill>
              </a:rPr>
              <a:t>2 weeks: Deep Learning in Mathematics</a:t>
            </a:r>
            <a:endParaRPr dirty="0">
              <a:solidFill>
                <a:srgbClr val="00B050"/>
              </a:solidFill>
            </a:endParaRP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 weeks: Math as an NLP problem (LLMs etc.)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3 weeks: Reinforcement Learning (RL) in Math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1 week: Advanced AI topics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1 week: Project Presentations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A078E-BAD0-9FF9-D832-688258E2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9E79B3-FC63-FDE3-F958-7D404C82D3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114300" indent="0">
                  <a:buNone/>
                </a:pPr>
                <a:r>
                  <a:rPr lang="en-US" sz="3200" b="1" dirty="0"/>
                  <a:t>Forward Pass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200" dirty="0"/>
              </a:p>
              <a:p>
                <a:pPr marL="114300" indent="0">
                  <a:buNone/>
                </a:pPr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ⁿ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𝑖𝑛𝑝𝑢𝑡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ᵐˣⁿ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𝑤𝑒𝑖𝑔h𝑡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ᵐ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 dirty="0" err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ᵐ (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𝑜𝑢𝑡𝑝𝑢𝑡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𝑣𝑒𝑐𝑡𝑜𝑟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 marL="114300" indent="0">
                  <a:buNone/>
                </a:pPr>
                <a:endParaRPr lang="en-US" sz="2600" dirty="0"/>
              </a:p>
              <a:p>
                <a:pPr marL="114300" indent="0">
                  <a:buNone/>
                </a:pPr>
                <a:r>
                  <a:rPr lang="en-US" sz="3200" b="1" dirty="0"/>
                  <a:t>Backward Pass</a:t>
                </a:r>
              </a:p>
              <a:p>
                <a:pPr marL="114300" indent="0">
                  <a:buNone/>
                </a:pPr>
                <a:r>
                  <a:rPr lang="en-US" sz="3200" dirty="0"/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sz="3200" dirty="0"/>
                  <a:t>, compute:</a:t>
                </a:r>
              </a:p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20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3200" dirty="0"/>
                  <a:t> parameters of model </a:t>
                </a:r>
              </a:p>
              <a:p>
                <a:pPr marL="114300" indent="0">
                  <a:buNone/>
                </a:pPr>
                <a:endParaRPr lang="en-US" sz="3200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sz="3200" b="1" i="0" smtClean="0">
                        <a:latin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IL" b="1" dirty="0"/>
                  <a:t> Backpropagation step.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C9E79B3-FC63-FDE3-F958-7D404C82D3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140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208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75B18-84DB-4A7B-E5A5-86AA548E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56871D-B419-CCAE-E4FB-12CBAD56B8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200" dirty="0"/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0" dirty="0"/>
                  <a:t>Which implies: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E56871D-B419-CCAE-E4FB-12CBAD56B8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  <a:blipFill>
                <a:blip r:embed="rId2"/>
                <a:stretch>
                  <a:fillRect l="-463" t="-3431" b="-17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0431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C5EC6-7B37-FC01-1E59-E30C2377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68BF8-CADC-22C3-E18F-B1AF5BA9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85B36E-1980-8CE5-C89D-7B0BDAF26CE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200" dirty="0"/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0" dirty="0"/>
                  <a:t>Which implies: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A85B36E-1980-8CE5-C89D-7B0BDAF26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  <a:blipFill>
                <a:blip r:embed="rId2"/>
                <a:stretch>
                  <a:fillRect l="-463" t="-3431" b="-17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7257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E9ED-207D-FACB-3FE0-EE60A9428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B58-900F-B781-BB48-F17FEF39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C540D8-45BC-7E84-B2FB-3D849F1DE86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ru-RU" sz="3200" dirty="0"/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dirty="0"/>
              </a:p>
              <a:p>
                <a:pPr marL="114300" indent="0">
                  <a:buNone/>
                </a:pPr>
                <a:r>
                  <a:rPr lang="en-US" b="0" dirty="0"/>
                  <a:t>Which implies: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EC540D8-45BC-7E84-B2FB-3D849F1DE8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  <a:blipFill>
                <a:blip r:embed="rId2"/>
                <a:stretch>
                  <a:fillRect l="-463" t="-3431" b="-171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457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5E7D3-7265-A6C1-4F76-7E22FF6FF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8CA0F-E4DE-9A17-ADA0-EC8FCA49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Layer Example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5EEBA37-EA0D-E351-2692-8BEAF10A32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320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  <a:p>
                <a:pPr marL="11430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𝑳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IL" dirty="0"/>
              </a:p>
              <a:p>
                <a:pPr marL="114300" indent="0">
                  <a:buNone/>
                </a:pPr>
                <a:r>
                  <a:rPr lang="en-US" dirty="0"/>
                  <a:t>Calculating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en-IL" dirty="0"/>
                  <a:t> allows us to iterate further.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5EEBA37-EA0D-E351-2692-8BEAF10A32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5165724"/>
              </a:xfrm>
              <a:blipFill>
                <a:blip r:embed="rId2"/>
                <a:stretch>
                  <a:fillRect l="-46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194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D4263-1A34-5205-7B44-4D6C7642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747D6-30E9-4ABE-739D-4D0B97D5C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4D6FD-E0E8-8F58-35E6-F9A8F63A9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r>
              <a:rPr lang="en-IL" dirty="0"/>
              <a:t>Calculating each iteration of Backpropagation is costly for </a:t>
            </a:r>
            <a:r>
              <a:rPr lang="en-IL" b="1" dirty="0"/>
              <a:t>large</a:t>
            </a:r>
            <a:r>
              <a:rPr lang="en-IL" dirty="0"/>
              <a:t> datasets.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r>
              <a:rPr lang="en-IL" dirty="0"/>
              <a:t>So we need to have a good </a:t>
            </a:r>
          </a:p>
          <a:p>
            <a:pPr marL="114300" indent="0">
              <a:buNone/>
            </a:pPr>
            <a:r>
              <a:rPr lang="en-IL" b="1" dirty="0"/>
              <a:t>Stochastic Gradient Descent </a:t>
            </a:r>
            <a:r>
              <a:rPr lang="en-IL" dirty="0"/>
              <a:t>techniques.</a:t>
            </a:r>
          </a:p>
          <a:p>
            <a:pPr marL="114300" indent="0">
              <a:buNone/>
            </a:pPr>
            <a:endParaRPr lang="en-IL" dirty="0"/>
          </a:p>
          <a:p>
            <a:pPr marL="114300" indent="0"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30024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EB29-BB84-033C-2299-39144971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0E0E"/>
                </a:solidFill>
                <a:effectLst/>
                <a:latin typeface="+mj-lt"/>
              </a:rPr>
              <a:t>Reminder: SGD</a:t>
            </a:r>
            <a:endParaRPr lang="en-IL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A874E-EF26-F148-ED0F-9F21F4BBEBF1}"/>
              </a:ext>
            </a:extLst>
          </p:cNvPr>
          <p:cNvSpPr txBox="1"/>
          <p:nvPr/>
        </p:nvSpPr>
        <p:spPr>
          <a:xfrm>
            <a:off x="181893" y="4869510"/>
            <a:ext cx="83676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000" dirty="0"/>
              <a:t>SGD is erratic; Smaller batches make it worse.</a:t>
            </a:r>
          </a:p>
          <a:p>
            <a:endParaRPr lang="en-IL" sz="2000" dirty="0"/>
          </a:p>
          <a:p>
            <a:r>
              <a:rPr lang="en-IL" sz="2000" dirty="0"/>
              <a:t>Use SGD only when full GD is impractical.</a:t>
            </a:r>
          </a:p>
          <a:p>
            <a:endParaRPr lang="en-IL" sz="2000" dirty="0"/>
          </a:p>
          <a:p>
            <a:r>
              <a:rPr lang="en-IL" sz="2000" dirty="0"/>
              <a:t>Vanilla SGD is rarely used nowadays,  people prefer modified versions.</a:t>
            </a:r>
            <a:r>
              <a:rPr lang="ru-RU" sz="2000" dirty="0"/>
              <a:t> </a:t>
            </a:r>
            <a:r>
              <a:rPr lang="en-US" sz="2000" dirty="0"/>
              <a:t>We will discuss them </a:t>
            </a:r>
            <a:r>
              <a:rPr lang="en-US" sz="2000" b="1" dirty="0"/>
              <a:t>next time. Next time has come!</a:t>
            </a:r>
            <a:endParaRPr lang="en-IL" sz="2000" b="1" dirty="0"/>
          </a:p>
        </p:txBody>
      </p:sp>
      <p:pic>
        <p:nvPicPr>
          <p:cNvPr id="4" name="Picture 3" descr="A graph with a curve&#10;&#10;Description automatically generated with medium confidence">
            <a:extLst>
              <a:ext uri="{FF2B5EF4-FFF2-40B4-BE49-F238E27FC236}">
                <a16:creationId xmlns:a16="http://schemas.microsoft.com/office/drawing/2014/main" id="{A1453BD1-C825-2AF9-1718-1B8A0185CC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7976"/>
            <a:ext cx="4365694" cy="3274270"/>
          </a:xfrm>
          <a:prstGeom prst="rect">
            <a:avLst/>
          </a:prstGeom>
        </p:spPr>
      </p:pic>
      <p:pic>
        <p:nvPicPr>
          <p:cNvPr id="7" name="Picture 6" descr="A graph with a line pattern&#10;&#10;Description automatically generated with medium confidence">
            <a:extLst>
              <a:ext uri="{FF2B5EF4-FFF2-40B4-BE49-F238E27FC236}">
                <a16:creationId xmlns:a16="http://schemas.microsoft.com/office/drawing/2014/main" id="{1BF72F87-7022-5040-8BBB-38E832CD6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694" y="1637976"/>
            <a:ext cx="4385137" cy="328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00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FEFDF-9A42-F861-7E28-1D049A3E6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2E73A-366E-9DD3-7E52-76D5E8F5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DB6846-14AE-04D0-CE9B-E86F08905528}"/>
                  </a:ext>
                </a:extLst>
              </p:cNvPr>
              <p:cNvSpPr txBox="1"/>
              <p:nvPr/>
            </p:nvSpPr>
            <p:spPr>
              <a:xfrm>
                <a:off x="255320" y="1659285"/>
                <a:ext cx="5159828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2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DB6846-14AE-04D0-CE9B-E86F08905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20" y="1659285"/>
                <a:ext cx="5159828" cy="2677656"/>
              </a:xfrm>
              <a:prstGeom prst="rect">
                <a:avLst/>
              </a:prstGeom>
              <a:blipFill>
                <a:blip r:embed="rId2"/>
                <a:stretch>
                  <a:fillRect l="-122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4F8D582A-9499-9983-0F3B-25015F648B84}"/>
              </a:ext>
            </a:extLst>
          </p:cNvPr>
          <p:cNvSpPr txBox="1"/>
          <p:nvPr/>
        </p:nvSpPr>
        <p:spPr>
          <a:xfrm>
            <a:off x="5954880" y="2490281"/>
            <a:ext cx="30822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aleway Light" pitchFamily="2" charset="0"/>
              </a:rPr>
              <a:t>Accumulates previous directions</a:t>
            </a:r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Raleway Light" pitchFamily="2" charset="0"/>
              </a:rPr>
              <a:t>Makes GD less erratic</a:t>
            </a:r>
            <a:endParaRPr lang="en-IL" sz="2000" dirty="0">
              <a:solidFill>
                <a:schemeClr val="accent1">
                  <a:lumMod val="75000"/>
                </a:schemeClr>
              </a:solidFill>
              <a:latin typeface="Raleway Light" pitchFamily="2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518DF0-F837-951A-53D8-8D8F6A15511F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415148" y="2998113"/>
            <a:ext cx="539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8093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F660-0495-6553-FB50-BCFD903C3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RMSProp</a:t>
            </a:r>
            <a:br>
              <a:rPr lang="en-IL" dirty="0"/>
            </a:br>
            <a:r>
              <a:rPr lang="en-US" b="1" dirty="0"/>
              <a:t>(Root Mean Square Propagation)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E3DAC1-01FC-DB21-6C32-822C92F56098}"/>
                  </a:ext>
                </a:extLst>
              </p:cNvPr>
              <p:cNvSpPr txBox="1"/>
              <p:nvPr/>
            </p:nvSpPr>
            <p:spPr>
              <a:xfrm>
                <a:off x="457200" y="1612834"/>
                <a:ext cx="4517070" cy="32846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E3DAC1-01FC-DB21-6C32-822C92F56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12834"/>
                <a:ext cx="4517070" cy="3284682"/>
              </a:xfrm>
              <a:prstGeom prst="rect">
                <a:avLst/>
              </a:prstGeom>
              <a:blipFill>
                <a:blip r:embed="rId2"/>
                <a:stretch>
                  <a:fillRect l="-843" b="-3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CAA18B-79E9-D5ED-EF5A-15C98D4BFA07}"/>
              </a:ext>
            </a:extLst>
          </p:cNvPr>
          <p:cNvSpPr txBox="1"/>
          <p:nvPr/>
        </p:nvSpPr>
        <p:spPr>
          <a:xfrm>
            <a:off x="6108563" y="2921168"/>
            <a:ext cx="30396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Raleway Light" pitchFamily="2" charset="0"/>
              </a:rPr>
              <a:t>Adaptive step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Raleway Light" pitchFamily="2" charset="0"/>
              </a:rPr>
              <a:t>for each coordinate</a:t>
            </a:r>
          </a:p>
          <a:p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Raleway Light" pitchFamily="2" charset="0"/>
              </a:rPr>
              <a:t>(second-order methods)</a:t>
            </a:r>
            <a:endParaRPr lang="en-IL" sz="2000" dirty="0">
              <a:solidFill>
                <a:schemeClr val="accent4">
                  <a:lumMod val="75000"/>
                </a:schemeClr>
              </a:solidFill>
              <a:latin typeface="Raleway Light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2F9DB3-30D5-A320-1C4C-5B4228EDCCDB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40135" y="3429000"/>
            <a:ext cx="1168428" cy="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775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831DD-00EC-98D9-664B-ACCC60C50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F83E-273F-F7D8-5859-9EB7880C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L" dirty="0"/>
              <a:t>Adam </a:t>
            </a:r>
            <a:br>
              <a:rPr lang="en-IL" dirty="0"/>
            </a:br>
            <a:r>
              <a:rPr lang="en-US" b="1" dirty="0"/>
              <a:t>(Adaptive Moment Estimation)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D9896-B6C1-2C89-958E-BA043057AB28}"/>
                  </a:ext>
                </a:extLst>
              </p:cNvPr>
              <p:cNvSpPr txBox="1"/>
              <p:nvPr/>
            </p:nvSpPr>
            <p:spPr>
              <a:xfrm>
                <a:off x="457200" y="1612834"/>
                <a:ext cx="4857227" cy="4838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8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𝜈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D9896-B6C1-2C89-958E-BA043057A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12834"/>
                <a:ext cx="4857227" cy="4838953"/>
              </a:xfrm>
              <a:prstGeom prst="rect">
                <a:avLst/>
              </a:prstGeom>
              <a:blipFill>
                <a:blip r:embed="rId2"/>
                <a:stretch>
                  <a:fillRect l="-7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961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B718-41E6-0252-2B54-22BB64FC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What is deep learning?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128C86-42A6-DAE1-D391-46E060207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11" y="1588154"/>
            <a:ext cx="6969178" cy="3911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3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Neural Network Inspiration</a:t>
            </a:r>
          </a:p>
        </p:txBody>
      </p:sp>
      <p:pic>
        <p:nvPicPr>
          <p:cNvPr id="1026" name="Picture 2" descr="What Is a Neuron? - Definition, Structure, Parts and Function">
            <a:extLst>
              <a:ext uri="{FF2B5EF4-FFF2-40B4-BE49-F238E27FC236}">
                <a16:creationId xmlns:a16="http://schemas.microsoft.com/office/drawing/2014/main" id="{84651054-80FA-E68B-2CA6-1FD17C1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53" y="1577788"/>
            <a:ext cx="7799294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72EF0-2886-86EE-F4BB-CB49522DE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B5215-2CFD-E817-D43B-B2EEC602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Neur</a:t>
            </a:r>
            <a:r>
              <a:rPr lang="en-US" dirty="0"/>
              <a:t>on </a:t>
            </a:r>
            <a:r>
              <a:rPr dirty="0"/>
              <a:t>Inspiration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5359867-4D5C-150E-B628-59D67E22918F}"/>
                  </a:ext>
                </a:extLst>
              </p:cNvPr>
              <p:cNvSpPr/>
              <p:nvPr/>
            </p:nvSpPr>
            <p:spPr>
              <a:xfrm>
                <a:off x="3402105" y="3472701"/>
                <a:ext cx="1411941" cy="128755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F5359867-4D5C-150E-B628-59D67E229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5" y="3472701"/>
                <a:ext cx="1411941" cy="12875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AF9F89-0CCB-E0DF-4024-2882FEB65042}"/>
                  </a:ext>
                </a:extLst>
              </p:cNvPr>
              <p:cNvSpPr/>
              <p:nvPr/>
            </p:nvSpPr>
            <p:spPr>
              <a:xfrm>
                <a:off x="739585" y="2788349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DAF9F89-0CCB-E0DF-4024-2882FEB65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5" y="2788349"/>
                <a:ext cx="1671608" cy="711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2288F70E-4236-CA7E-4827-C4871C683FA4}"/>
              </a:ext>
            </a:extLst>
          </p:cNvPr>
          <p:cNvSpPr/>
          <p:nvPr/>
        </p:nvSpPr>
        <p:spPr>
          <a:xfrm>
            <a:off x="739587" y="3718878"/>
            <a:ext cx="1671608" cy="71194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819AC5-99E4-5CB2-A8E7-1C94578DD9E9}"/>
                  </a:ext>
                </a:extLst>
              </p:cNvPr>
              <p:cNvSpPr/>
              <p:nvPr/>
            </p:nvSpPr>
            <p:spPr>
              <a:xfrm>
                <a:off x="739585" y="4626787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3819AC5-99E4-5CB2-A8E7-1C94578DD9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5" y="4626787"/>
                <a:ext cx="1671608" cy="711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EFF63C-02C0-8D2F-C74F-19063C2C50E8}"/>
                  </a:ext>
                </a:extLst>
              </p:cNvPr>
              <p:cNvSpPr/>
              <p:nvPr/>
            </p:nvSpPr>
            <p:spPr>
              <a:xfrm>
                <a:off x="739586" y="5568197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BEFF63C-02C0-8D2F-C74F-19063C2C5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6" y="5568197"/>
                <a:ext cx="1671608" cy="711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97D5F1-F7C7-80FC-BB6A-181931EC8D77}"/>
                  </a:ext>
                </a:extLst>
              </p:cNvPr>
              <p:cNvSpPr/>
              <p:nvPr/>
            </p:nvSpPr>
            <p:spPr>
              <a:xfrm>
                <a:off x="739586" y="1715476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97D5F1-F7C7-80FC-BB6A-181931EC8D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6" y="1715476"/>
                <a:ext cx="1671608" cy="7119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E8AC627-E662-95D7-6329-335FD34A1F95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2411194" y="2071448"/>
            <a:ext cx="1696882" cy="1401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404A05-C4AE-1F4B-2EEA-CEE12C722FF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11193" y="3144321"/>
            <a:ext cx="1197686" cy="516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2CE9E8-4FDE-C610-6E87-057615F45231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2411195" y="4074850"/>
            <a:ext cx="990910" cy="41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28EEFA-BAA3-4361-E3D8-B676FB02E4CB}"/>
              </a:ext>
            </a:extLst>
          </p:cNvPr>
          <p:cNvCxnSpPr>
            <a:cxnSpLocks/>
            <a:stCxn id="6" idx="3"/>
            <a:endCxn id="3" idx="3"/>
          </p:cNvCxnSpPr>
          <p:nvPr/>
        </p:nvCxnSpPr>
        <p:spPr>
          <a:xfrm flipV="1">
            <a:off x="2411193" y="4571700"/>
            <a:ext cx="1197686" cy="41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AA06CA-D0BB-93F1-0D80-1A27276AE09F}"/>
              </a:ext>
            </a:extLst>
          </p:cNvPr>
          <p:cNvCxnSpPr>
            <a:cxnSpLocks/>
            <a:stCxn id="7" idx="3"/>
            <a:endCxn id="3" idx="4"/>
          </p:cNvCxnSpPr>
          <p:nvPr/>
        </p:nvCxnSpPr>
        <p:spPr>
          <a:xfrm flipV="1">
            <a:off x="2411194" y="4760258"/>
            <a:ext cx="1696882" cy="1163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7D6758-E5CF-6C66-68E6-932ED3531B02}"/>
                  </a:ext>
                </a:extLst>
              </p:cNvPr>
              <p:cNvSpPr/>
              <p:nvPr/>
            </p:nvSpPr>
            <p:spPr>
              <a:xfrm>
                <a:off x="7069606" y="3033193"/>
                <a:ext cx="1899579" cy="21993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87D6758-E5CF-6C66-68E6-932ED3531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06" y="3033193"/>
                <a:ext cx="1899579" cy="21993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1285D2A-AB40-266E-985A-27CF7C0B3918}"/>
              </a:ext>
            </a:extLst>
          </p:cNvPr>
          <p:cNvSpPr txBox="1"/>
          <p:nvPr/>
        </p:nvSpPr>
        <p:spPr>
          <a:xfrm>
            <a:off x="739585" y="869184"/>
            <a:ext cx="14119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strike="sngStrike" dirty="0"/>
              <a:t>Dendrite</a:t>
            </a:r>
          </a:p>
          <a:p>
            <a:r>
              <a:rPr lang="en-IL" sz="2400" dirty="0"/>
              <a:t>Inputs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BCA2B59-7140-1B13-580A-3B2070E332EC}"/>
              </a:ext>
            </a:extLst>
          </p:cNvPr>
          <p:cNvSpPr txBox="1"/>
          <p:nvPr/>
        </p:nvSpPr>
        <p:spPr>
          <a:xfrm>
            <a:off x="3402105" y="2138488"/>
            <a:ext cx="1896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strike="sngStrike" dirty="0"/>
              <a:t>Soma</a:t>
            </a:r>
          </a:p>
          <a:p>
            <a:r>
              <a:rPr lang="en-IL" sz="2400" dirty="0"/>
              <a:t>Aggregation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E92B81-1BB9-9139-C162-FB6475B9E8A5}"/>
              </a:ext>
            </a:extLst>
          </p:cNvPr>
          <p:cNvSpPr txBox="1"/>
          <p:nvPr/>
        </p:nvSpPr>
        <p:spPr>
          <a:xfrm>
            <a:off x="4805668" y="3297265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L" sz="2000" strike="sngStrike" dirty="0"/>
              <a:t>Axon</a:t>
            </a:r>
          </a:p>
          <a:p>
            <a:r>
              <a:rPr lang="en-IL" sz="2000" dirty="0"/>
              <a:t>Activation function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A69EE28F-18F3-0D9C-BAA1-15B74638128E}"/>
              </a:ext>
            </a:extLst>
          </p:cNvPr>
          <p:cNvSpPr txBox="1"/>
          <p:nvPr/>
        </p:nvSpPr>
        <p:spPr>
          <a:xfrm>
            <a:off x="6871444" y="1366480"/>
            <a:ext cx="2097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strike="sngStrike" dirty="0"/>
              <a:t>Nerve ending</a:t>
            </a:r>
          </a:p>
          <a:p>
            <a:r>
              <a:rPr lang="en-IL" sz="2400" dirty="0"/>
              <a:t>Output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DC0FCE71-C57A-49BD-A6F2-4AC78AF4ABFD}"/>
                  </a:ext>
                </a:extLst>
              </p:cNvPr>
              <p:cNvSpPr txBox="1"/>
              <p:nvPr/>
            </p:nvSpPr>
            <p:spPr>
              <a:xfrm>
                <a:off x="5117502" y="4328316"/>
                <a:ext cx="94267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b="0" dirty="0"/>
              </a:p>
              <a:p>
                <a:endParaRPr lang="en-IL" sz="4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DC0FCE71-C57A-49BD-A6F2-4AC78AF4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02" y="4328316"/>
                <a:ext cx="942678" cy="123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9" name="TextBox 1028">
            <a:extLst>
              <a:ext uri="{FF2B5EF4-FFF2-40B4-BE49-F238E27FC236}">
                <a16:creationId xmlns:a16="http://schemas.microsoft.com/office/drawing/2014/main" id="{92812FC8-A3B2-553E-3101-0EE407568E04}"/>
              </a:ext>
            </a:extLst>
          </p:cNvPr>
          <p:cNvSpPr txBox="1"/>
          <p:nvPr/>
        </p:nvSpPr>
        <p:spPr>
          <a:xfrm>
            <a:off x="3039553" y="5940551"/>
            <a:ext cx="5929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an example of an activation function; we will see more examples later.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E8E260-D3E9-73D4-A701-2A4FB2162B27}"/>
              </a:ext>
            </a:extLst>
          </p:cNvPr>
          <p:cNvCxnSpPr/>
          <p:nvPr/>
        </p:nvCxnSpPr>
        <p:spPr>
          <a:xfrm flipH="1">
            <a:off x="5117502" y="4892634"/>
            <a:ext cx="297646" cy="10315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7F823DC-7BF0-3A08-66B1-E65353673BC1}"/>
              </a:ext>
            </a:extLst>
          </p:cNvPr>
          <p:cNvCxnSpPr>
            <a:cxnSpLocks/>
            <a:stCxn id="3" idx="6"/>
            <a:endCxn id="22" idx="1"/>
          </p:cNvCxnSpPr>
          <p:nvPr/>
        </p:nvCxnSpPr>
        <p:spPr>
          <a:xfrm>
            <a:off x="4814046" y="4116480"/>
            <a:ext cx="2255560" cy="16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68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6EB3DEF-66AF-5CAD-6EF1-3888920B2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218E-711C-DF2C-152F-01A66F32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Neur</a:t>
            </a:r>
            <a:r>
              <a:rPr lang="en-US" dirty="0"/>
              <a:t>on </a:t>
            </a:r>
            <a:r>
              <a:rPr dirty="0"/>
              <a:t>Inspiration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981BD7D-E69D-C6A1-06ED-C2801E82A1F7}"/>
                  </a:ext>
                </a:extLst>
              </p:cNvPr>
              <p:cNvSpPr/>
              <p:nvPr/>
            </p:nvSpPr>
            <p:spPr>
              <a:xfrm>
                <a:off x="3402105" y="3472701"/>
                <a:ext cx="1411941" cy="1287557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981BD7D-E69D-C6A1-06ED-C2801E82A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105" y="3472701"/>
                <a:ext cx="1411941" cy="128755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31FB31-0BFE-FE89-5198-965E3710E50B}"/>
                  </a:ext>
                </a:extLst>
              </p:cNvPr>
              <p:cNvSpPr/>
              <p:nvPr/>
            </p:nvSpPr>
            <p:spPr>
              <a:xfrm>
                <a:off x="739585" y="2788349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A31FB31-0BFE-FE89-5198-965E3710E5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5" y="2788349"/>
                <a:ext cx="1671608" cy="7119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7D362A9-10B8-4543-1FDD-A4E1D2BA0EC9}"/>
              </a:ext>
            </a:extLst>
          </p:cNvPr>
          <p:cNvSpPr/>
          <p:nvPr/>
        </p:nvSpPr>
        <p:spPr>
          <a:xfrm>
            <a:off x="739587" y="3718878"/>
            <a:ext cx="1671608" cy="711944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L" sz="2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46BE98-245D-0A92-E9C6-725171091A4C}"/>
                  </a:ext>
                </a:extLst>
              </p:cNvPr>
              <p:cNvSpPr/>
              <p:nvPr/>
            </p:nvSpPr>
            <p:spPr>
              <a:xfrm>
                <a:off x="739585" y="4626787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446BE98-245D-0A92-E9C6-725171091A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5" y="4626787"/>
                <a:ext cx="1671608" cy="7119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BD08-3648-643D-45F7-63AADD9A029C}"/>
                  </a:ext>
                </a:extLst>
              </p:cNvPr>
              <p:cNvSpPr/>
              <p:nvPr/>
            </p:nvSpPr>
            <p:spPr>
              <a:xfrm>
                <a:off x="739586" y="5568197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03BD08-3648-643D-45F7-63AADD9A02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6" y="5568197"/>
                <a:ext cx="1671608" cy="7119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B0A85A-9B0A-8CE6-D86C-C9439FD880D5}"/>
                  </a:ext>
                </a:extLst>
              </p:cNvPr>
              <p:cNvSpPr/>
              <p:nvPr/>
            </p:nvSpPr>
            <p:spPr>
              <a:xfrm>
                <a:off x="739586" y="1715476"/>
                <a:ext cx="1671608" cy="711944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B0A85A-9B0A-8CE6-D86C-C9439FD880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86" y="1715476"/>
                <a:ext cx="1671608" cy="7119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22DC991-ACDF-4B89-97B6-A125BF44B08C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2411194" y="2071448"/>
            <a:ext cx="1696882" cy="1401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444E617-16B3-5277-756A-896013C7F424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11193" y="3144321"/>
            <a:ext cx="1197686" cy="516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681FEF-F414-FE1A-32FE-7900918FC35F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2411195" y="4074850"/>
            <a:ext cx="990910" cy="416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BA02A3-AA2A-69AD-9304-39EF82A66EE8}"/>
              </a:ext>
            </a:extLst>
          </p:cNvPr>
          <p:cNvCxnSpPr>
            <a:cxnSpLocks/>
            <a:stCxn id="6" idx="3"/>
            <a:endCxn id="3" idx="3"/>
          </p:cNvCxnSpPr>
          <p:nvPr/>
        </p:nvCxnSpPr>
        <p:spPr>
          <a:xfrm flipV="1">
            <a:off x="2411193" y="4571700"/>
            <a:ext cx="1197686" cy="41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E4026F-FB12-9041-443A-68B6D9FD334F}"/>
              </a:ext>
            </a:extLst>
          </p:cNvPr>
          <p:cNvCxnSpPr>
            <a:cxnSpLocks/>
            <a:stCxn id="7" idx="3"/>
            <a:endCxn id="3" idx="4"/>
          </p:cNvCxnSpPr>
          <p:nvPr/>
        </p:nvCxnSpPr>
        <p:spPr>
          <a:xfrm flipV="1">
            <a:off x="2411194" y="4760258"/>
            <a:ext cx="1696882" cy="11639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BF8883-D27E-1E9B-83F0-8EB8DC5C9162}"/>
                  </a:ext>
                </a:extLst>
              </p:cNvPr>
              <p:cNvSpPr/>
              <p:nvPr/>
            </p:nvSpPr>
            <p:spPr>
              <a:xfrm>
                <a:off x="7069605" y="3016795"/>
                <a:ext cx="1801263" cy="219936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L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L" sz="24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3BF8883-D27E-1E9B-83F0-8EB8DC5C91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605" y="3016795"/>
                <a:ext cx="1801263" cy="2199367"/>
              </a:xfrm>
              <a:prstGeom prst="rect">
                <a:avLst/>
              </a:prstGeom>
              <a:blipFill>
                <a:blip r:embed="rId7"/>
                <a:stretch>
                  <a:fillRect l="-206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28F5D14-DA0F-CE93-F8FE-58988A5ADF9F}"/>
                  </a:ext>
                </a:extLst>
              </p:cNvPr>
              <p:cNvSpPr txBox="1"/>
              <p:nvPr/>
            </p:nvSpPr>
            <p:spPr>
              <a:xfrm>
                <a:off x="5117502" y="4328316"/>
                <a:ext cx="942678" cy="12311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000" b="0" dirty="0"/>
              </a:p>
              <a:p>
                <a:endParaRPr lang="en-IL" sz="4000" dirty="0"/>
              </a:p>
            </p:txBody>
          </p:sp>
        </mc:Choice>
        <mc:Fallback xmlns="">
          <p:sp>
            <p:nvSpPr>
              <p:cNvPr id="1025" name="TextBox 1024">
                <a:extLst>
                  <a:ext uri="{FF2B5EF4-FFF2-40B4-BE49-F238E27FC236}">
                    <a16:creationId xmlns:a16="http://schemas.microsoft.com/office/drawing/2014/main" id="{F28F5D14-DA0F-CE93-F8FE-58988A5AD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02" y="4328316"/>
                <a:ext cx="942678" cy="123110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A66179-9C98-5E39-C283-0D4DBC19F40F}"/>
              </a:ext>
            </a:extLst>
          </p:cNvPr>
          <p:cNvCxnSpPr>
            <a:cxnSpLocks/>
            <a:stCxn id="3" idx="6"/>
            <a:endCxn id="22" idx="1"/>
          </p:cNvCxnSpPr>
          <p:nvPr/>
        </p:nvCxnSpPr>
        <p:spPr>
          <a:xfrm flipV="1">
            <a:off x="4814046" y="4116479"/>
            <a:ext cx="225555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89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33841-1FA1-AAB6-8AB2-B983BACD4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F96C-B746-FB2B-3F8D-3CD95996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Logistic Regression</a:t>
            </a:r>
            <a:endParaRPr lang="en-IL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61D767B-58ED-7685-649A-6F302D2F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56" y="2342652"/>
            <a:ext cx="6969685" cy="393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E3A741-D707-6AA6-E188-1F67BB83E20F}"/>
              </a:ext>
            </a:extLst>
          </p:cNvPr>
          <p:cNvSpPr txBox="1"/>
          <p:nvPr/>
        </p:nvSpPr>
        <p:spPr>
          <a:xfrm>
            <a:off x="2319615" y="1618535"/>
            <a:ext cx="4504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800" dirty="0"/>
              <a:t>Seems like it was a neuron</a:t>
            </a:r>
          </a:p>
        </p:txBody>
      </p:sp>
    </p:spTree>
    <p:extLst>
      <p:ext uri="{BB962C8B-B14F-4D97-AF65-F5344CB8AC3E}">
        <p14:creationId xmlns:p14="http://schemas.microsoft.com/office/powerpoint/2010/main" val="259548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F1000-BCF1-4DF6-1BEE-2E70C112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8AEB-4BDA-49EA-3B0C-DF9D3420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Neural Network</a:t>
            </a:r>
            <a:endParaRPr lang="en-IL" dirty="0"/>
          </a:p>
        </p:txBody>
      </p:sp>
      <p:pic>
        <p:nvPicPr>
          <p:cNvPr id="4102" name="Picture 6" descr="COMSOL 6.2 - Deep Neural Network">
            <a:extLst>
              <a:ext uri="{FF2B5EF4-FFF2-40B4-BE49-F238E27FC236}">
                <a16:creationId xmlns:a16="http://schemas.microsoft.com/office/drawing/2014/main" id="{3DBCC7C1-6E8E-C137-B3E7-4D21C734C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33" y="1163646"/>
            <a:ext cx="6906932" cy="396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2AE14B-20B3-5BFE-AAF4-6588F1314B53}"/>
                  </a:ext>
                </a:extLst>
              </p:cNvPr>
              <p:cNvSpPr txBox="1"/>
              <p:nvPr/>
            </p:nvSpPr>
            <p:spPr>
              <a:xfrm>
                <a:off x="1145967" y="5130809"/>
                <a:ext cx="6852063" cy="1242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∘…∘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ru-RU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 =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sSubSup>
                        <m:sSub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>
                  <a:buNone/>
                </a:pPr>
                <a:endParaRPr lang="en-US" sz="2400" dirty="0">
                  <a:latin typeface="+mn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sz="2400" b="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dirty="0" err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2AE14B-20B3-5BFE-AAF4-6588F1314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5130809"/>
                <a:ext cx="6852063" cy="1242520"/>
              </a:xfrm>
              <a:prstGeom prst="rect">
                <a:avLst/>
              </a:prstGeom>
              <a:blipFill>
                <a:blip r:embed="rId3"/>
                <a:stretch>
                  <a:fillRect l="-185" r="-185" b="-714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792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EA30A-98AE-A6EF-585C-D0490103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Neural Network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3BF00-F52C-622D-542A-CB6EE7DF1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268383"/>
            <a:ext cx="8686800" cy="350968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IL" sz="2800" b="1" dirty="0">
                <a:latin typeface="+mn-lt"/>
              </a:rPr>
              <a:t>Input</a:t>
            </a:r>
            <a:r>
              <a:rPr lang="en-IL" sz="2800" dirty="0">
                <a:latin typeface="+mn-lt"/>
              </a:rPr>
              <a:t> layer neurons take features as inputs and pass them inside the model.</a:t>
            </a:r>
          </a:p>
          <a:p>
            <a:pPr marL="114300" indent="0">
              <a:buNone/>
            </a:pPr>
            <a:endParaRPr lang="en-IL" sz="1100" dirty="0">
              <a:latin typeface="+mn-lt"/>
            </a:endParaRPr>
          </a:p>
          <a:p>
            <a:pPr marL="114300" indent="0">
              <a:buNone/>
            </a:pPr>
            <a:r>
              <a:rPr lang="en-IL" sz="2800" b="1" dirty="0">
                <a:latin typeface="+mn-lt"/>
              </a:rPr>
              <a:t>Output</a:t>
            </a:r>
            <a:r>
              <a:rPr lang="en-IL" sz="2800" dirty="0">
                <a:latin typeface="+mn-lt"/>
              </a:rPr>
              <a:t> layer neurons return values. It is our prediction.</a:t>
            </a:r>
          </a:p>
          <a:p>
            <a:pPr marL="114300" indent="0">
              <a:buNone/>
            </a:pPr>
            <a:endParaRPr lang="en-IL" sz="1100" b="1" dirty="0">
              <a:latin typeface="+mn-lt"/>
            </a:endParaRPr>
          </a:p>
          <a:p>
            <a:pPr marL="114300" indent="0">
              <a:buNone/>
            </a:pPr>
            <a:r>
              <a:rPr lang="en-IL" sz="2800" b="1" dirty="0">
                <a:latin typeface="+mn-lt"/>
              </a:rPr>
              <a:t>Hidden</a:t>
            </a:r>
            <a:r>
              <a:rPr lang="en-IL" sz="2800" dirty="0">
                <a:latin typeface="+mn-lt"/>
              </a:rPr>
              <a:t> layer neurons (and calculation of </a:t>
            </a:r>
            <a:r>
              <a:rPr lang="en-IL" sz="2800" b="1" dirty="0">
                <a:latin typeface="+mn-lt"/>
              </a:rPr>
              <a:t>Output</a:t>
            </a:r>
            <a:r>
              <a:rPr lang="en-IL" sz="2800" dirty="0">
                <a:latin typeface="+mn-lt"/>
              </a:rPr>
              <a:t> layer) are what we considered a black box previously.</a:t>
            </a:r>
          </a:p>
          <a:p>
            <a:pPr marL="114300" indent="0">
              <a:buNone/>
            </a:pPr>
            <a:endParaRPr lang="en-IL" sz="2800" dirty="0">
              <a:latin typeface="+mn-lt"/>
            </a:endParaRPr>
          </a:p>
          <a:p>
            <a:pPr marL="114300" indent="0">
              <a:buNone/>
            </a:pPr>
            <a:endParaRPr lang="en-IL" sz="2800" dirty="0">
              <a:latin typeface="+mn-lt"/>
            </a:endParaRPr>
          </a:p>
        </p:txBody>
      </p:sp>
      <p:pic>
        <p:nvPicPr>
          <p:cNvPr id="4" name="Picture 6" descr="COMSOL 6.2 - Deep Neural Network">
            <a:extLst>
              <a:ext uri="{FF2B5EF4-FFF2-40B4-BE49-F238E27FC236}">
                <a16:creationId xmlns:a16="http://schemas.microsoft.com/office/drawing/2014/main" id="{CE9D6F39-CED8-7DD7-7335-9F9BCCB06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6883" y="4177547"/>
            <a:ext cx="4397187" cy="252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8091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11946</TotalTime>
  <Words>1010</Words>
  <Application>Microsoft Macintosh PowerPoint</Application>
  <PresentationFormat>On-screen Show (4:3)</PresentationFormat>
  <Paragraphs>195</Paragraphs>
  <Slides>29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.AppleSystemUIFont</vt:lpstr>
      <vt:lpstr>Arial</vt:lpstr>
      <vt:lpstr>Calibri</vt:lpstr>
      <vt:lpstr>Cambria Math</vt:lpstr>
      <vt:lpstr>Raleway Light</vt:lpstr>
      <vt:lpstr>Office Theme</vt:lpstr>
      <vt:lpstr>AI in Mathematics   Lecture 4 Deep Learning in Mathematics</vt:lpstr>
      <vt:lpstr>About This Course</vt:lpstr>
      <vt:lpstr>What is deep learning?</vt:lpstr>
      <vt:lpstr>Neural Network Inspiration</vt:lpstr>
      <vt:lpstr>Neuron Inspiration</vt:lpstr>
      <vt:lpstr>Neuron Inspiration</vt:lpstr>
      <vt:lpstr>Logistic Regression</vt:lpstr>
      <vt:lpstr>Neural Network</vt:lpstr>
      <vt:lpstr>Neural Network</vt:lpstr>
      <vt:lpstr>Neural Network</vt:lpstr>
      <vt:lpstr>Activation Functions</vt:lpstr>
      <vt:lpstr>Functional Analysis</vt:lpstr>
      <vt:lpstr>Gradient Descent Recap</vt:lpstr>
      <vt:lpstr>Backpropagation Overview</vt:lpstr>
      <vt:lpstr>Backpropagation Motivation</vt:lpstr>
      <vt:lpstr>Backpropagation Motivation</vt:lpstr>
      <vt:lpstr>Backpropagation Motivation</vt:lpstr>
      <vt:lpstr>Backpropagation Motivation</vt:lpstr>
      <vt:lpstr>Backpropagation</vt:lpstr>
      <vt:lpstr>Linear Layer Example</vt:lpstr>
      <vt:lpstr>Linear Layer Example</vt:lpstr>
      <vt:lpstr>Linear Layer Example</vt:lpstr>
      <vt:lpstr>Linear Layer Example</vt:lpstr>
      <vt:lpstr>Linear Layer Example</vt:lpstr>
      <vt:lpstr>Optimization</vt:lpstr>
      <vt:lpstr>Reminder: SGD</vt:lpstr>
      <vt:lpstr>Momentum</vt:lpstr>
      <vt:lpstr>RMSProp (Root Mean Square Propagation)</vt:lpstr>
      <vt:lpstr>Adam  (Adaptive Moment Estimation)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Alexander Shlimovich</cp:lastModifiedBy>
  <cp:revision>19</cp:revision>
  <dcterms:created xsi:type="dcterms:W3CDTF">2013-01-27T09:14:16Z</dcterms:created>
  <dcterms:modified xsi:type="dcterms:W3CDTF">2025-04-16T16:17:36Z</dcterms:modified>
</cp:coreProperties>
</file>