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83" r:id="rId4"/>
    <p:sldId id="305" r:id="rId5"/>
    <p:sldId id="287" r:id="rId6"/>
    <p:sldId id="289" r:id="rId7"/>
    <p:sldId id="288" r:id="rId8"/>
    <p:sldId id="290" r:id="rId9"/>
    <p:sldId id="292" r:id="rId10"/>
    <p:sldId id="308" r:id="rId11"/>
    <p:sldId id="307" r:id="rId12"/>
    <p:sldId id="321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22" r:id="rId22"/>
    <p:sldId id="317" r:id="rId23"/>
    <p:sldId id="318" r:id="rId24"/>
    <p:sldId id="319" r:id="rId25"/>
    <p:sldId id="320" r:id="rId26"/>
    <p:sldId id="323" r:id="rId27"/>
    <p:sldId id="325" r:id="rId28"/>
    <p:sldId id="324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94556"/>
  </p:normalViewPr>
  <p:slideViewPr>
    <p:cSldViewPr snapToGrid="0">
      <p:cViewPr varScale="1">
        <p:scale>
          <a:sx n="108" d="100"/>
          <a:sy n="108" d="100"/>
        </p:scale>
        <p:origin x="1872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en-US" dirty="0"/>
              <a:t>11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Reinforcement Learning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June 10,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21887-DD81-F052-F2CA-80DE4CAF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6B4E-ECCB-D875-6ABA-ED85865C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Policy</a:t>
            </a:r>
            <a:r>
              <a:rPr lang="en-I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7A29D9-6406-EA43-37D7-30E673A64BC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IL" dirty="0"/>
                  <a:t>The best policy looks as follows: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What are the problems with this formula?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C7A29D9-6406-EA43-37D7-30E673A64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3445" b="-64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9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FE5F-BE87-D0BB-FC04-72F4DEB2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Policy</a:t>
            </a:r>
            <a:r>
              <a:rPr lang="en-I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6B1708-65AF-119D-1596-8AD56AE4398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is a notation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IL" dirty="0"/>
                  <a:t> can be infinite.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B6B1708-65AF-119D-1596-8AD56AE43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98" t="-35014" b="-70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9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3771-5000-1A22-E539-1267511B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Methods to Penalize Agent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80AB6C-21D7-FAC9-A9FE-7F26E5A9FCF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dirty="0">
                    <a:latin typeface="+mn-lt"/>
                  </a:rPr>
                  <a:t>Per-step penalty (negative reward per time step)</a:t>
                </a:r>
              </a:p>
              <a:p>
                <a:pPr marL="114300" indent="0">
                  <a:buNone/>
                </a:pPr>
                <a:endParaRPr lang="en-US" sz="2800" dirty="0">
                  <a:latin typeface="+mn-lt"/>
                </a:endParaRPr>
              </a:p>
              <a:p>
                <a:pPr marL="114300" indent="0">
                  <a:buNone/>
                </a:pPr>
                <a:endParaRPr lang="en-US" sz="28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latin typeface="+mn-lt"/>
                  </a:rPr>
                  <a:t>Time limit truncation (implicit penalty)</a:t>
                </a:r>
              </a:p>
              <a:p>
                <a:pPr marL="114300" indent="0">
                  <a:buNone/>
                </a:pPr>
                <a:endParaRPr lang="en-IL" sz="28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8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latin typeface="+mn-lt"/>
                  </a:rPr>
                  <a:t>Discount factor trick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480AB6C-21D7-FAC9-A9FE-7F26E5A9F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4" t="-5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70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C7638-FEE3-E106-C60E-CA0BE08C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Policy</a:t>
            </a:r>
            <a:r>
              <a:rPr lang="en-I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FDB988-5CC0-048E-1A3A-E1357B815E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~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~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d>
                  </m:oMath>
                </a14:m>
                <a:r>
                  <a:rPr lang="en-IL" dirty="0"/>
                  <a:t>.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So we can apply gradient descent on </a:t>
                </a:r>
                <a14:m>
                  <m:oMath xmlns:m="http://schemas.openxmlformats.org/officeDocument/2006/math">
                    <m:r>
                      <a:rPr lang="en-I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dirty="0"/>
                  <a:t>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FDB988-5CC0-048E-1A3A-E1357B815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35014" b="-2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836E-A10D-6917-E1A7-6A110FE1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3755EA-4A20-98EC-85B5-00AC3D049F2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We need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l-GR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IL" sz="2400" dirty="0">
                    <a:latin typeface="+mn-lt"/>
                  </a:rPr>
                  <a:t> first.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We need to understand how to compute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IL" sz="2400" dirty="0"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3755EA-4A20-98EC-85B5-00AC3D049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b="-280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9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4E15-D394-83A0-E48E-8A64BC4D0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ADE3-B828-F513-1607-33BD3597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E05BA0-B6F3-023E-F6C0-98ACDA1662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So we can not simply calculate it or its gradient. We need to invent so</a:t>
                </a:r>
                <a:r>
                  <a:rPr lang="en-US" dirty="0"/>
                  <a:t>me</a:t>
                </a:r>
                <a:r>
                  <a:rPr lang="en-IL" dirty="0"/>
                  <a:t> other way.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E05BA0-B6F3-023E-F6C0-98ACDA166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33613" b="-154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11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9076-7E61-169C-CB03-A055711A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01DA-CE44-5E39-0226-841EC48A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2E3EF2-3E3B-5F03-EF4D-0B92E65B0F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A2E3EF2-3E3B-5F03-EF4D-0B92E65B0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43697" b="-481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6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3747-3AD0-12A2-CE45-96FB5A46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C632CE-631F-D5FE-1BCC-6A8B77DA860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114300" indent="0">
                  <a:buNone/>
                </a:pPr>
                <a:r>
                  <a:rPr lang="en-IL" dirty="0"/>
                  <a:t>Why is it better?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8C632CE-631F-D5FE-1BCC-6A8B77DA8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120" b="-43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075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654E-ED1C-25DF-9393-D64AD7A9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6D5BD-59D9-8492-7622-E5DCBD2A55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6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6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chemeClr val="accent6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B6D5BD-59D9-8492-7622-E5DCBD2A5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9244" b="-378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6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C4AD-7BAE-A7B3-EDC6-FB97B03C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EA32F8-7ED1-BF02-5D06-293213BFF8D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L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Where the last expectation is over </a:t>
                </a:r>
                <a:r>
                  <a:rPr lang="en-US" dirty="0"/>
                  <a:t>the stationary distribution of </a:t>
                </a:r>
                <a:r>
                  <a:rPr lang="en-IL" dirty="0"/>
                  <a:t>statesdefined by our policy.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BEA32F8-7ED1-BF02-5D06-293213BFF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221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56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344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4 weeks: Math as an NLP problem (LLMs etc.)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Reinforcement Learning (RL) in Math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F69B-F429-58A9-8CDD-5EDFBED9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2B46087-F35C-13D5-0F09-8959AEA51B3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This is the policy gradient theorem.</a:t>
                </a: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It expresses the gradient of expected return with respect to the policy parameters as an expectation over state-action pairs.</a:t>
                </a:r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2B46087-F35C-13D5-0F09-8959AEA51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014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0B929-3102-FB60-ADF4-6AEAD1E7A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DD54-85B2-74BE-BB3B-55D212E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0BEB90-8C9E-A1EF-38C7-E0BAA18A3F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In practice, REINFORCE algorithm approximates this gradient by trajectories sampled from the policy.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We get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 trajectory we have seen.</a:t>
                </a:r>
                <a:endParaRPr lang="ru-R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0BEB90-8C9E-A1EF-38C7-E0BAA18A3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r="-21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12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E6D63-8433-DDD5-6774-EDC9C990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CE60-FFEB-0B89-A1CB-C3FF20D8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410FB0-094B-E0CA-13C4-2A42299F14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ru-RU" dirty="0"/>
              </a:p>
              <a:p>
                <a:pPr marL="114300" indent="0">
                  <a:buNone/>
                </a:pPr>
                <a:r>
                  <a:rPr lang="en-IL" dirty="0"/>
                  <a:t>We need full trajectories to be able to compute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114300" indent="0">
                  <a:buNone/>
                </a:pPr>
                <a:r>
                  <a:rPr lang="en-IL" dirty="0"/>
                  <a:t> </a:t>
                </a: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This method suffers from high variance, as the gradient estimate</a:t>
                </a:r>
                <a:r>
                  <a:rPr lang="en-IL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  </a:t>
                </a:r>
                <a:r>
                  <a:rPr lang="en-US" dirty="0">
                    <a:latin typeface="+mn-lt"/>
                  </a:rPr>
                  <a:t>may fluctuate substantially across different episodes.</a:t>
                </a:r>
              </a:p>
              <a:p>
                <a:pPr marL="114300" indent="0">
                  <a:buNone/>
                </a:pPr>
                <a:endParaRPr lang="en-IL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410FB0-094B-E0CA-13C4-2A42299F1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r="-2006" b="-8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60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B494F-A54B-E19C-EBE6-A6B9ADD8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220-2A46-D5AE-1A4C-B687D601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Variance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ABA391-0B99-3C5D-AAC4-5EE4656ECE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𝒥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some function of the state that allows us to reduce variance.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One good solution is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It is exactly what A2C will do.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represents how good or promising this state is on average, under the future path defined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ABA391-0B99-3C5D-AAC4-5EE4656E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r="-1852" b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1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6541-2F1D-786F-01EA-018B22B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71233-7D27-8AB6-E0E1-75EF97CB0F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458200" cy="4983162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w</a:t>
                </a:r>
                <a:r>
                  <a:rPr lang="en-US" sz="2400" b="0" dirty="0">
                    <a:latin typeface="+mn-lt"/>
                  </a:rPr>
                  <a:t>here the </a:t>
                </a:r>
                <a:r>
                  <a:rPr lang="en-IL" sz="2400" i="1" dirty="0">
                    <a:latin typeface="+mn-lt"/>
                  </a:rPr>
                  <a:t>advantage </a:t>
                </a:r>
                <a:r>
                  <a:rPr lang="en-IL" sz="2400" dirty="0">
                    <a:latin typeface="+mn-lt"/>
                  </a:rPr>
                  <a:t>function is defied as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>
                    <a:latin typeface="+mn-lt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</a:rPr>
                  <a:t>.</a:t>
                </a: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To approximate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L" sz="2400" dirty="0">
                    <a:latin typeface="+mn-lt"/>
                  </a:rPr>
                  <a:t>, we will use </a:t>
                </a:r>
                <a:endParaRPr lang="en-US" sz="2400" i="1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000" dirty="0">
                    <a:latin typeface="+mn-lt"/>
                  </a:rPr>
                  <a:t>This is a </a:t>
                </a:r>
                <a:r>
                  <a:rPr lang="en-US" sz="2000" b="1" dirty="0">
                    <a:latin typeface="+mn-lt"/>
                  </a:rPr>
                  <a:t>one-step temporal difference (TD) estimate</a:t>
                </a:r>
                <a:r>
                  <a:rPr lang="en-US" sz="2000" dirty="0">
                    <a:latin typeface="+mn-lt"/>
                  </a:rPr>
                  <a:t> of the advantage — efficient and requires minimal storage.</a:t>
                </a:r>
                <a:endParaRPr lang="en-IL" sz="2000" dirty="0">
                  <a:latin typeface="+mn-lt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000" dirty="0">
                    <a:latin typeface="+mn-lt"/>
                  </a:rPr>
                  <a:t>The </a:t>
                </a:r>
                <a:r>
                  <a:rPr lang="en-US" sz="2000" b="1" dirty="0">
                    <a:latin typeface="+mn-lt"/>
                  </a:rPr>
                  <a:t>value function</a:t>
                </a:r>
                <a:r>
                  <a:rPr lang="en-US" sz="2000" dirty="0">
                    <a:latin typeface="+mn-lt"/>
                  </a:rPr>
                  <a:t> V(s) is learned using a neural network.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>
                    <a:latin typeface="+mn-lt"/>
                  </a:rPr>
                  <a:t>The </a:t>
                </a:r>
                <a:r>
                  <a:rPr lang="en-US" sz="2000" b="1" dirty="0">
                    <a:latin typeface="+mn-lt"/>
                  </a:rPr>
                  <a:t>advantage estimate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 uses only the </a:t>
                </a:r>
                <a:r>
                  <a:rPr lang="en-US" sz="2000" b="1" dirty="0">
                    <a:latin typeface="+mn-lt"/>
                  </a:rPr>
                  <a:t>immediate reward</a:t>
                </a:r>
                <a:r>
                  <a:rPr lang="en-US" sz="2000" dirty="0">
                    <a:latin typeface="+mn-lt"/>
                  </a:rPr>
                  <a:t> and </a:t>
                </a:r>
                <a:r>
                  <a:rPr lang="en-US" sz="2000" b="1" dirty="0">
                    <a:latin typeface="+mn-lt"/>
                  </a:rPr>
                  <a:t>next state value</a:t>
                </a:r>
                <a:r>
                  <a:rPr lang="en-US" sz="2000" dirty="0">
                    <a:latin typeface="+mn-lt"/>
                  </a:rPr>
                  <a:t> — no need to store full trajectories.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71233-7D27-8AB6-E0E1-75EF97CB0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458200" cy="4983162"/>
              </a:xfrm>
              <a:blipFill>
                <a:blip r:embed="rId2"/>
                <a:stretch>
                  <a:fillRect r="-1199" b="-32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28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014C-E16B-B123-1F11-3E6D2B1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EB98CC-9615-1D4E-852D-878EBDA6CD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449294" cy="4525963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Collect Trajectories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dirty="0">
                    <a:latin typeface="+mn-lt"/>
                  </a:rPr>
                  <a:t>Interact with the environment using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dirty="0">
                    <a:latin typeface="+mn-lt"/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+mn-lt"/>
                  </a:rPr>
                  <a:t>for multiple time steps (usually in parallel environments).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Use a neural network (critic) </a:t>
                </a:r>
                <a:r>
                  <a:rPr lang="en-US" sz="2400" dirty="0">
                    <a:latin typeface="+mn-lt"/>
                  </a:rPr>
                  <a:t>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Use 1-step TD estimate: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)−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Update Policy (Actor):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sepChr m:val="∣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Update Critic using loss function: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)^2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EB98CC-9615-1D4E-852D-878EBDA6C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449294" cy="4525963"/>
              </a:xfrm>
              <a:blipFill>
                <a:blip r:embed="rId2"/>
                <a:stretch>
                  <a:fillRect b="-27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3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F9CB-9C35-C20F-0B05-0233E92F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 (Detailed)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878FFA-8BFC-F6E3-8DB5-6040F55E9A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b="1" dirty="0"/>
                  <a:t>Collect Trajectories</a:t>
                </a:r>
              </a:p>
              <a:p>
                <a:pPr>
                  <a:buNone/>
                </a:pPr>
                <a:r>
                  <a:rPr lang="en-US" b="1" dirty="0"/>
                  <a:t> (Shared Step)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Interact with the environment using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Collect transitions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multiple steps (e.g., from parallel environments)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a neural network (the critic)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Compute 1-step TD Advantage estimate: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878FFA-8BFC-F6E3-8DB5-6040F55E9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2241" r="-6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76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6819-A1D6-ABB6-5915-9384C23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Actually Happens: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174143-C7DE-1079-4E07-5429DA7BDB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We </a:t>
                </a:r>
                <a:r>
                  <a:rPr lang="en-US" b="1" dirty="0"/>
                  <a:t>collect a batch</a:t>
                </a:r>
                <a:r>
                  <a:rPr lang="en-US" dirty="0"/>
                  <a:t> of transitions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multiple environments or steps.</a:t>
                </a:r>
              </a:p>
              <a:p>
                <a:pPr marL="114300" indent="0">
                  <a:buNone/>
                </a:pPr>
                <a:r>
                  <a:rPr lang="en-US" dirty="0"/>
                  <a:t>Then compute: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of value predictions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of advantages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These batches are then used to perform </a:t>
                </a:r>
                <a:r>
                  <a:rPr lang="en-US" b="1" dirty="0"/>
                  <a:t>gradient updates</a:t>
                </a: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174143-C7DE-1079-4E07-5429DA7BD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681" r="-6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7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87A1-3C67-29D0-8AF1-A5C4D8AE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 (Detailed)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5D98C-0CC6-2042-FB15-42C728228FF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71993" y="1417638"/>
            <a:ext cx="7" cy="4146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94A41-2E8A-61D0-B115-4C6E7DE2EC98}"/>
                  </a:ext>
                </a:extLst>
              </p:cNvPr>
              <p:cNvSpPr txBox="1"/>
              <p:nvPr/>
            </p:nvSpPr>
            <p:spPr>
              <a:xfrm>
                <a:off x="154380" y="1417638"/>
                <a:ext cx="4417613" cy="414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400" b="1" dirty="0"/>
                  <a:t>Actor Update</a:t>
                </a:r>
              </a:p>
              <a:p>
                <a:pPr>
                  <a:buNone/>
                </a:pPr>
                <a:endParaRPr lang="en-US" sz="2400" b="1" dirty="0"/>
              </a:p>
              <a:p>
                <a:pPr>
                  <a:buNone/>
                </a:pPr>
                <a:r>
                  <a:rPr lang="en-US" sz="2400" b="1" dirty="0"/>
                  <a:t>Policy Improvement</a:t>
                </a:r>
              </a:p>
              <a:p>
                <a:r>
                  <a:rPr lang="en-US" sz="2400" dirty="0"/>
                  <a:t>The actor updates the policy parameters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to maximize expected return.</a:t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buNone/>
                </a:pPr>
                <a:r>
                  <a:rPr lang="en-US" sz="2400" b="1" dirty="0"/>
                  <a:t>Gradient ascent step:</a:t>
                </a:r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IL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94A41-2E8A-61D0-B115-4C6E7DE2E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0" y="1417638"/>
                <a:ext cx="4417613" cy="4146456"/>
              </a:xfrm>
              <a:prstGeom prst="rect">
                <a:avLst/>
              </a:prstGeom>
              <a:blipFill>
                <a:blip r:embed="rId2"/>
                <a:stretch>
                  <a:fillRect l="-2299" t="-12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15077-739D-9786-54C6-05AD479A4561}"/>
                  </a:ext>
                </a:extLst>
              </p:cNvPr>
              <p:cNvSpPr txBox="1"/>
              <p:nvPr/>
            </p:nvSpPr>
            <p:spPr>
              <a:xfrm>
                <a:off x="4678892" y="1417638"/>
                <a:ext cx="4530407" cy="4169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400" b="1" dirty="0">
                    <a:latin typeface="+mn-lt"/>
                  </a:rPr>
                  <a:t>Critic Update</a:t>
                </a:r>
              </a:p>
              <a:p>
                <a:endParaRPr lang="en-US" dirty="0"/>
              </a:p>
              <a:p>
                <a:r>
                  <a:rPr lang="en-US" sz="2400" dirty="0"/>
                  <a:t>The critic learns to estimate the </a:t>
                </a:r>
                <a:r>
                  <a:rPr lang="en-US" sz="2400" b="1" dirty="0"/>
                  <a:t>state value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r>
                  <a:rPr lang="en-US" sz="2400" b="1" dirty="0"/>
                  <a:t>Loss function:</a:t>
                </a:r>
                <a:endParaRPr lang="en-US" sz="24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None/>
                </a:pPr>
                <a:r>
                  <a:rPr lang="en-US" sz="2400" b="1" dirty="0"/>
                  <a:t>Gradient descent step:</a:t>
                </a:r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15077-739D-9786-54C6-05AD47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892" y="1417638"/>
                <a:ext cx="4530407" cy="4169347"/>
              </a:xfrm>
              <a:prstGeom prst="rect">
                <a:avLst/>
              </a:prstGeom>
              <a:blipFill>
                <a:blip r:embed="rId3"/>
                <a:stretch>
                  <a:fillRect l="-2235" t="-1212" r="-13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CAC3FE-A670-2316-8982-39BB0B2C849E}"/>
              </a:ext>
            </a:extLst>
          </p:cNvPr>
          <p:cNvSpPr txBox="1"/>
          <p:nvPr/>
        </p:nvSpPr>
        <p:spPr>
          <a:xfrm>
            <a:off x="1491171" y="5876097"/>
            <a:ext cx="616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In both cases we can use stochastic gradient descent to update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87161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B8D6-9C72-169A-067E-38ED63F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C3A92-8BDE-D5C7-D0DE-402F7794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92515"/>
            <a:ext cx="6593354" cy="50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0E0DBD-2BBC-6C22-913F-5845DBA2D626}"/>
              </a:ext>
            </a:extLst>
          </p:cNvPr>
          <p:cNvSpPr/>
          <p:nvPr/>
        </p:nvSpPr>
        <p:spPr>
          <a:xfrm>
            <a:off x="3074894" y="1436782"/>
            <a:ext cx="1949824" cy="343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B39BB-F4B4-D200-5D77-03FCCC99A936}"/>
              </a:ext>
            </a:extLst>
          </p:cNvPr>
          <p:cNvSpPr/>
          <p:nvPr/>
        </p:nvSpPr>
        <p:spPr>
          <a:xfrm>
            <a:off x="4930588" y="1382994"/>
            <a:ext cx="2102224" cy="397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AB2ED-83A9-C56C-8A2B-F32F07E119E9}"/>
                  </a:ext>
                </a:extLst>
              </p:cNvPr>
              <p:cNvSpPr/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AB2ED-83A9-C56C-8A2B-F32F07E11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blipFill>
                <a:blip r:embed="rId3"/>
                <a:stretch>
                  <a:fillRect l="-2381" t="-14706" r="-595" b="-382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2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0612C-F155-55EA-6DF2-C6C0C7A7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7B72-509D-9D88-1ACD-1E44BDD0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E2296-9AB4-22FB-4844-C93CE887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92515"/>
            <a:ext cx="6593354" cy="50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D8A27-8664-01A5-6A66-5FB9EBFE86CB}"/>
              </a:ext>
            </a:extLst>
          </p:cNvPr>
          <p:cNvSpPr/>
          <p:nvPr/>
        </p:nvSpPr>
        <p:spPr>
          <a:xfrm>
            <a:off x="3074894" y="1436782"/>
            <a:ext cx="1949824" cy="343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766E1-A590-79C1-F19C-6EF8DB2BA8BD}"/>
              </a:ext>
            </a:extLst>
          </p:cNvPr>
          <p:cNvSpPr/>
          <p:nvPr/>
        </p:nvSpPr>
        <p:spPr>
          <a:xfrm>
            <a:off x="4930588" y="1382994"/>
            <a:ext cx="2102224" cy="397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CBA02-897A-D525-2604-EAB9F7C18200}"/>
                  </a:ext>
                </a:extLst>
              </p:cNvPr>
              <p:cNvSpPr/>
              <p:nvPr/>
            </p:nvSpPr>
            <p:spPr>
              <a:xfrm>
                <a:off x="3520888" y="1977900"/>
                <a:ext cx="2102224" cy="39771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CBA02-897A-D525-2604-EAB9F7C18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888" y="1977900"/>
                <a:ext cx="2102224" cy="397714"/>
              </a:xfrm>
              <a:prstGeom prst="rect">
                <a:avLst/>
              </a:prstGeom>
              <a:blipFill>
                <a:blip r:embed="rId3"/>
                <a:stretch>
                  <a:fillRect l="-2381" t="-14286" r="-595" b="-314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Callout 5">
            <a:extLst>
              <a:ext uri="{FF2B5EF4-FFF2-40B4-BE49-F238E27FC236}">
                <a16:creationId xmlns:a16="http://schemas.microsoft.com/office/drawing/2014/main" id="{9490E740-F35E-9367-14C5-7FAE99B4768D}"/>
              </a:ext>
            </a:extLst>
          </p:cNvPr>
          <p:cNvSpPr/>
          <p:nvPr/>
        </p:nvSpPr>
        <p:spPr>
          <a:xfrm flipH="1">
            <a:off x="457200" y="2375614"/>
            <a:ext cx="1626020" cy="114299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Wh</a:t>
            </a:r>
            <a:r>
              <a:rPr lang="en-US" dirty="0">
                <a:solidFill>
                  <a:sysClr val="windowText" lastClr="000000"/>
                </a:solidFill>
              </a:rPr>
              <a:t>ich</a:t>
            </a:r>
            <a:r>
              <a:rPr lang="en-IL" dirty="0">
                <a:solidFill>
                  <a:sysClr val="windowText" lastClr="000000"/>
                </a:solidFill>
              </a:rPr>
              <a:t> action to pick?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417EA-2702-3081-1C9F-A466AE314266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270210" y="1800292"/>
            <a:ext cx="1122293" cy="57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3685ED-2AA7-D366-56D5-8005743467C8}"/>
              </a:ext>
            </a:extLst>
          </p:cNvPr>
          <p:cNvSpPr txBox="1"/>
          <p:nvPr/>
        </p:nvSpPr>
        <p:spPr>
          <a:xfrm>
            <a:off x="1517370" y="1492515"/>
            <a:ext cx="175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FF0000"/>
                </a:solidFill>
              </a:rPr>
              <a:t>ML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389361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B3D3-B118-5A28-CCE5-BC77174A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Markov Decision Process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34B821-216E-A2C8-8612-D0B097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03362"/>
            <a:ext cx="635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7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B6593-A901-E922-6B66-82CA6E7A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2095-C81E-7F93-418B-6A7C894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96E-DC87-4342-5E1B-E720C93B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 </a:t>
            </a:r>
            <a:r>
              <a:rPr lang="en-US" b="1" dirty="0"/>
              <a:t>policy</a:t>
            </a:r>
            <a:r>
              <a:rPr lang="en-US" dirty="0"/>
              <a:t> is the agent’s strategy for choosing actions.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5122" name="Picture 2" descr="Markov Decision Processes — Mastering Reinforcement Learning">
            <a:extLst>
              <a:ext uri="{FF2B5EF4-FFF2-40B4-BE49-F238E27FC236}">
                <a16:creationId xmlns:a16="http://schemas.microsoft.com/office/drawing/2014/main" id="{EDEAA6F9-744D-A384-3BCD-A464B7AB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63862"/>
            <a:ext cx="6769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4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5FE6-BC1B-B328-0AB3-E791F2AF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723A62-0C2E-DAB4-4A43-3EC3ABC33F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policy</a:t>
                </a:r>
                <a:r>
                  <a:rPr lang="en-US" dirty="0"/>
                  <a:t> is the agent’s strategy for choosing actions.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1" dirty="0"/>
                  <a:t>Deterministic policy</a:t>
                </a:r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always choose action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1" dirty="0"/>
                  <a:t>Stochastic policy</a:t>
                </a:r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/>
                  <a:t> the probability of taking an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723A62-0C2E-DAB4-4A43-3EC3ABC33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681" r="-1543" b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673-311E-BE84-0408-C4427F4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1B4-8019-704E-1347-C47F9CA8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54E9D-DFBA-1D18-F8A1-4CD9F4C4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E189-5607-829E-090D-4750FF23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578-EDCA-7EB1-528F-136C3D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3660-97B7-E271-9D67-B7951783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8EA45-26DE-F5BA-E8B6-4949B932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8E45E8-E39B-F8A5-2DD2-BD3845C65F26}"/>
              </a:ext>
            </a:extLst>
          </p:cNvPr>
          <p:cNvSpPr/>
          <p:nvPr/>
        </p:nvSpPr>
        <p:spPr>
          <a:xfrm>
            <a:off x="1680882" y="2528047"/>
            <a:ext cx="2891118" cy="1143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CA512-AE3D-F529-2ED9-1AB46964AD40}"/>
              </a:ext>
            </a:extLst>
          </p:cNvPr>
          <p:cNvSpPr/>
          <p:nvPr/>
        </p:nvSpPr>
        <p:spPr>
          <a:xfrm>
            <a:off x="5338482" y="2528047"/>
            <a:ext cx="2891118" cy="11430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897C1-61EC-ED69-B752-7F21E62D9DD1}"/>
              </a:ext>
            </a:extLst>
          </p:cNvPr>
          <p:cNvSpPr txBox="1"/>
          <p:nvPr/>
        </p:nvSpPr>
        <p:spPr>
          <a:xfrm>
            <a:off x="1315122" y="2173426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bg2">
                    <a:lumMod val="75000"/>
                  </a:schemeClr>
                </a:solidFill>
              </a:rPr>
              <a:t>3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8630-C6EA-066E-3F82-A0302100C66A}"/>
              </a:ext>
            </a:extLst>
          </p:cNvPr>
          <p:cNvSpPr txBox="1"/>
          <p:nvPr/>
        </p:nvSpPr>
        <p:spPr>
          <a:xfrm>
            <a:off x="5459506" y="2066382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IL" sz="2400" dirty="0">
                <a:solidFill>
                  <a:schemeClr val="accent3">
                    <a:lumMod val="75000"/>
                  </a:schemeClr>
                </a:solidFill>
              </a:rPr>
              <a:t>ast lecture</a:t>
            </a:r>
          </a:p>
        </p:txBody>
      </p:sp>
    </p:spTree>
    <p:extLst>
      <p:ext uri="{BB962C8B-B14F-4D97-AF65-F5344CB8AC3E}">
        <p14:creationId xmlns:p14="http://schemas.microsoft.com/office/powerpoint/2010/main" val="398908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36894</TotalTime>
  <Words>1051</Words>
  <Application>Microsoft Macintosh PowerPoint</Application>
  <PresentationFormat>On-screen Show (4:3)</PresentationFormat>
  <Paragraphs>180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AI in Mathematics   Lecture 11 Reinforcement Learning </vt:lpstr>
      <vt:lpstr>About This Course</vt:lpstr>
      <vt:lpstr>Reinforcement Learning</vt:lpstr>
      <vt:lpstr>Reinforcement Learning</vt:lpstr>
      <vt:lpstr>Markov Decision Process</vt:lpstr>
      <vt:lpstr>Policy</vt:lpstr>
      <vt:lpstr>Policy</vt:lpstr>
      <vt:lpstr>RL Algorithms</vt:lpstr>
      <vt:lpstr>RL Algorithms</vt:lpstr>
      <vt:lpstr>Best Policy </vt:lpstr>
      <vt:lpstr>Best Policy </vt:lpstr>
      <vt:lpstr>Methods to Penalize Agent</vt:lpstr>
      <vt:lpstr>Best Policy 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Policy Gradient</vt:lpstr>
      <vt:lpstr>REINFORCE</vt:lpstr>
      <vt:lpstr>REINFORCE</vt:lpstr>
      <vt:lpstr>Variance problem</vt:lpstr>
      <vt:lpstr>A2C</vt:lpstr>
      <vt:lpstr>A2C</vt:lpstr>
      <vt:lpstr>A2C (Detailed)</vt:lpstr>
      <vt:lpstr>What Actually Happens:</vt:lpstr>
      <vt:lpstr>A2C (Detailed)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58</cp:revision>
  <dcterms:created xsi:type="dcterms:W3CDTF">2013-01-27T09:14:16Z</dcterms:created>
  <dcterms:modified xsi:type="dcterms:W3CDTF">2025-06-11T12:36:20Z</dcterms:modified>
</cp:coreProperties>
</file>