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90" r:id="rId4"/>
    <p:sldId id="292" r:id="rId5"/>
    <p:sldId id="300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1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hQAAKHaVTyusnKoDhx1t6hDmIx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37"/>
    <p:restoredTop sz="94648"/>
  </p:normalViewPr>
  <p:slideViewPr>
    <p:cSldViewPr snapToGrid="0">
      <p:cViewPr varScale="1">
        <p:scale>
          <a:sx n="93" d="100"/>
          <a:sy n="93" d="100"/>
        </p:scale>
        <p:origin x="552" y="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460665"/>
            <a:ext cx="7772400" cy="206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in Mathematics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Lecture </a:t>
            </a:r>
            <a:r>
              <a:rPr lang="en-US" dirty="0"/>
              <a:t>13</a:t>
            </a:r>
            <a:endParaRPr dirty="0"/>
          </a:p>
          <a:p>
            <a:pPr>
              <a:buSzPct val="100000"/>
            </a:pPr>
            <a:r>
              <a:rPr lang="en-US" dirty="0">
                <a:solidFill>
                  <a:schemeClr val="tx1"/>
                </a:solidFill>
              </a:rPr>
              <a:t>Reinforcement Learning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chemeClr val="dk1"/>
                </a:solidFill>
              </a:rPr>
              <a:t>Bar-Ilan University</a:t>
            </a:r>
            <a:r>
              <a:rPr lang="en-US" dirty="0">
                <a:solidFill>
                  <a:srgbClr val="888888"/>
                </a:solidFill>
              </a:rPr>
              <a:t> </a:t>
            </a:r>
            <a:endParaRPr dirty="0">
              <a:solidFill>
                <a:srgbClr val="888888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 Nebius Academy | Stevens Institute of Technology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June </a:t>
            </a:r>
            <a:r>
              <a:rPr lang="ru-RU"/>
              <a:t>24</a:t>
            </a:r>
            <a:r>
              <a:rPr lang="en-US">
                <a:solidFill>
                  <a:srgbClr val="888888"/>
                </a:solidFill>
              </a:rPr>
              <a:t>, </a:t>
            </a:r>
            <a:r>
              <a:rPr lang="en-US" dirty="0">
                <a:solidFill>
                  <a:srgbClr val="888888"/>
                </a:solidFill>
              </a:rPr>
              <a:t>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0C1C-7778-E4C4-86AB-CF97828D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Simulation</a:t>
            </a:r>
            <a:endParaRPr lang="en-IL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E240F-9B8F-EC4E-5346-0280ABC9D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+mn-lt"/>
              </a:rPr>
              <a:t>We reach a new node s’ that has just been added to the tree.</a:t>
            </a:r>
            <a:r>
              <a:rPr lang="en-IL" dirty="0">
                <a:latin typeface="+mn-lt"/>
              </a:rPr>
              <a:t> </a:t>
            </a:r>
            <a:r>
              <a:rPr lang="en-US" dirty="0">
                <a:latin typeface="+mn-lt"/>
              </a:rPr>
              <a:t>From this node, we simulate a full trajectory.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pPr>
              <a:buNone/>
            </a:pPr>
            <a:r>
              <a:rPr lang="en-US" dirty="0">
                <a:latin typeface="+mn-lt"/>
              </a:rPr>
              <a:t>We use a </a:t>
            </a:r>
            <a:r>
              <a:rPr lang="en-US" b="1" dirty="0">
                <a:latin typeface="+mn-lt"/>
              </a:rPr>
              <a:t>default policy</a:t>
            </a:r>
            <a:r>
              <a:rPr lang="en-US" dirty="0">
                <a:latin typeface="+mn-lt"/>
              </a:rPr>
              <a:t>, often: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random policy</a:t>
            </a:r>
            <a:r>
              <a:rPr lang="en-US" dirty="0">
                <a:latin typeface="+mn-lt"/>
              </a:rPr>
              <a:t> (uniformly choose legal actions)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Or a </a:t>
            </a:r>
            <a:r>
              <a:rPr lang="en-US" b="1" dirty="0">
                <a:latin typeface="+mn-lt"/>
              </a:rPr>
              <a:t>simple heuristic policy</a:t>
            </a:r>
            <a:r>
              <a:rPr lang="en-US" dirty="0">
                <a:latin typeface="+mn-lt"/>
              </a:rPr>
              <a:t> (e.g., favor central moves in a game)</a:t>
            </a:r>
          </a:p>
          <a:p>
            <a:pPr>
              <a:buNone/>
            </a:pPr>
            <a:endParaRPr lang="en-US" dirty="0">
              <a:latin typeface="+mn-lt"/>
            </a:endParaRPr>
          </a:p>
          <a:p>
            <a:pPr>
              <a:buNone/>
            </a:pPr>
            <a:r>
              <a:rPr lang="en-US" dirty="0">
                <a:latin typeface="+mn-lt"/>
              </a:rPr>
              <a:t>This policy should be </a:t>
            </a:r>
            <a:r>
              <a:rPr lang="en-US" b="1" dirty="0">
                <a:latin typeface="+mn-lt"/>
              </a:rPr>
              <a:t>fast and lightweight.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69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05F6-0B74-83D3-E939-11206607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Backpropagation</a:t>
            </a:r>
            <a:endParaRPr lang="en-IL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503BEC7-64B6-BB77-FC19-C9DA9CE8916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dirty="0">
                    <a:latin typeface="+mn-lt"/>
                  </a:rPr>
                  <a:t>After a simulation finishes, we have a result: 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+mn-lt"/>
                  </a:rPr>
                  <a:t>a scalar reward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+mn-lt"/>
                  </a:rPr>
                  <a:t>.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+mn-lt"/>
                  </a:rPr>
                  <a:t>We then walk back up the tree and for each node–action pair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+mn-lt"/>
                  </a:rPr>
                  <a:t>along this path, we update: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cumulative reward from action,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+=1</m:t>
                    </m:r>
                  </m:oMath>
                </a14:m>
                <a:r>
                  <a:rPr lang="en-US" dirty="0"/>
                  <a:t> number of times action a has been tried.</a:t>
                </a:r>
              </a:p>
              <a:p>
                <a:pPr marL="11430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503BEC7-64B6-BB77-FC19-C9DA9CE89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 t="-840" r="-308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50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DB8E-3586-F6BD-5677-2090E67D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Action Selection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A0A26FA-3B13-2904-536A-AEB75758878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14300" indent="0">
                  <a:buNone/>
                </a:pPr>
                <a:r>
                  <a:rPr lang="en-US" dirty="0">
                    <a:latin typeface="+mn-lt"/>
                  </a:rPr>
                  <a:t>We’ve run MCTS for </a:t>
                </a:r>
                <a:r>
                  <a:rPr lang="en-US" b="1" dirty="0">
                    <a:latin typeface="+mn-lt"/>
                  </a:rPr>
                  <a:t>N simulations</a:t>
                </a:r>
                <a:r>
                  <a:rPr lang="en-US" dirty="0">
                    <a:latin typeface="+mn-lt"/>
                  </a:rPr>
                  <a:t>, building a partial search tree rooted at the root state</a:t>
                </a:r>
                <a:r>
                  <a:rPr lang="en-US" b="1" dirty="0">
                    <a:latin typeface="+mn-lt"/>
                  </a:rPr>
                  <a:t>. </a:t>
                </a:r>
              </a:p>
              <a:p>
                <a:pPr marL="114300" indent="0">
                  <a:buNone/>
                </a:pPr>
                <a:endParaRPr lang="en-US" b="1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b="1" dirty="0">
                    <a:latin typeface="+mn-lt"/>
                  </a:rPr>
                  <a:t>1. Highest visit count (most common in practice)</a:t>
                </a:r>
                <a:endParaRPr lang="en-US" dirty="0">
                  <a:latin typeface="+mn-lt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 err="1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dirty="0">
                    <a:latin typeface="+mn-lt"/>
                  </a:rPr>
                  <a:t>Reflects the action that MCTS has the most confidence in.</a:t>
                </a:r>
              </a:p>
              <a:p>
                <a:pPr marL="114300" indent="0">
                  <a:buNone/>
                </a:pPr>
                <a:endParaRPr lang="en-US" dirty="0">
                  <a:latin typeface="+mn-lt"/>
                </a:endParaRPr>
              </a:p>
              <a:p>
                <a:pPr marL="114300" indent="0">
                  <a:buNone/>
                </a:pPr>
                <a:endParaRPr lang="en-US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b="1" dirty="0">
                    <a:latin typeface="+mn-lt"/>
                  </a:rPr>
                  <a:t>2. Highest average reward (less robust, more greedy)</a:t>
                </a:r>
                <a:endParaRPr lang="en-US" dirty="0">
                  <a:latin typeface="+mn-lt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 err="1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dirty="0">
                    <a:latin typeface="+mn-lt"/>
                  </a:rPr>
                  <a:t>Picks the action with the best estimated value, regardless of visit count.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A0A26FA-3B13-2904-536A-AEB757588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46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CAAC2-6A1E-FAD0-386D-A4B9E52FE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303D-FF35-EF59-494B-D526E412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Monte Carlo Tree Search (MCTS)</a:t>
            </a:r>
          </a:p>
        </p:txBody>
      </p:sp>
      <p:pic>
        <p:nvPicPr>
          <p:cNvPr id="1026" name="Picture 2" descr="Monte Carlo Tree Search steps [5] | Download Scientific Diagram">
            <a:extLst>
              <a:ext uri="{FF2B5EF4-FFF2-40B4-BE49-F238E27FC236}">
                <a16:creationId xmlns:a16="http://schemas.microsoft.com/office/drawing/2014/main" id="{BF669B01-19B4-CE8D-A55F-E9EA6E80D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4334"/>
            <a:ext cx="9144000" cy="40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2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This Course</a:t>
            </a: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body" idx="1"/>
          </p:nvPr>
        </p:nvSpPr>
        <p:spPr>
          <a:xfrm>
            <a:off x="457200" y="1709800"/>
            <a:ext cx="8229600" cy="344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/>
              <a:t>1 week: Intro</a:t>
            </a:r>
            <a:endParaRPr strike="sngStrike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chemeClr val="tx1"/>
                </a:solidFill>
              </a:rPr>
              <a:t>2 weeks: Classic ML</a:t>
            </a:r>
            <a:endParaRPr strike="sngStrik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chemeClr val="tx1"/>
                </a:solidFill>
              </a:rPr>
              <a:t>2 weeks: Deep Learning in Mathematics</a:t>
            </a:r>
            <a:endParaRPr strike="sngStrik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chemeClr val="tx1"/>
                </a:solidFill>
              </a:rPr>
              <a:t>4 weeks: Math as an NLP problem (LLMs etc.)</a:t>
            </a:r>
            <a:endParaRPr strike="sngStrik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4 weeks: Reinforcement Learning (RL) in Math</a:t>
            </a:r>
            <a:br>
              <a:rPr lang="en-US" dirty="0">
                <a:solidFill>
                  <a:srgbClr val="00B050"/>
                </a:solidFill>
              </a:rPr>
            </a:b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Last lecture!!!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5673-311E-BE84-0408-C4427F4A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RL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C1B4-8019-704E-1347-C47F9CA83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635091"/>
            <a:ext cx="7406640" cy="3814094"/>
          </a:xfrm>
        </p:spPr>
        <p:txBody>
          <a:bodyPr/>
          <a:lstStyle/>
          <a:p>
            <a:endParaRPr lang="en-IL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B954E9D-DFBA-1D18-F8A1-4CD9F4C4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8588"/>
            <a:ext cx="8229600" cy="477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73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CE189-5607-829E-090D-4750FF23D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F578-EDCA-7EB1-528F-136C3D57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RL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3660-97B7-E271-9D67-B79517839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635091"/>
            <a:ext cx="7406640" cy="3814094"/>
          </a:xfrm>
        </p:spPr>
        <p:txBody>
          <a:bodyPr/>
          <a:lstStyle/>
          <a:p>
            <a:endParaRPr lang="en-IL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B8EA45-26DE-F5BA-E8B6-4949B932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8588"/>
            <a:ext cx="8229600" cy="477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5CCA512-AE3D-F529-2ED9-1AB46964AD40}"/>
              </a:ext>
            </a:extLst>
          </p:cNvPr>
          <p:cNvSpPr/>
          <p:nvPr/>
        </p:nvSpPr>
        <p:spPr>
          <a:xfrm>
            <a:off x="5338482" y="2528047"/>
            <a:ext cx="2891118" cy="11430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E8630-C6EA-066E-3F82-A0302100C66A}"/>
              </a:ext>
            </a:extLst>
          </p:cNvPr>
          <p:cNvSpPr txBox="1"/>
          <p:nvPr/>
        </p:nvSpPr>
        <p:spPr>
          <a:xfrm>
            <a:off x="5459506" y="2066382"/>
            <a:ext cx="200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L</a:t>
            </a:r>
            <a:r>
              <a:rPr lang="en-IL" sz="2400" dirty="0">
                <a:solidFill>
                  <a:schemeClr val="accent3">
                    <a:lumMod val="75000"/>
                  </a:schemeClr>
                </a:solidFill>
              </a:rPr>
              <a:t>ast lecture</a:t>
            </a:r>
          </a:p>
        </p:txBody>
      </p:sp>
    </p:spTree>
    <p:extLst>
      <p:ext uri="{BB962C8B-B14F-4D97-AF65-F5344CB8AC3E}">
        <p14:creationId xmlns:p14="http://schemas.microsoft.com/office/powerpoint/2010/main" val="398908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BEBC-785D-9D23-A3B3-0295509D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Monte Carlo Tree Search (MCTS)</a:t>
            </a:r>
          </a:p>
        </p:txBody>
      </p:sp>
      <p:pic>
        <p:nvPicPr>
          <p:cNvPr id="1026" name="Picture 2" descr="Monte Carlo Tree Search steps [5] | Download Scientific Diagram">
            <a:extLst>
              <a:ext uri="{FF2B5EF4-FFF2-40B4-BE49-F238E27FC236}">
                <a16:creationId xmlns:a16="http://schemas.microsoft.com/office/drawing/2014/main" id="{588A605A-FADF-D9F6-C5F0-4B8FB5A7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4334"/>
            <a:ext cx="9144000" cy="40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2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3A2E-603B-31E5-854A-224EE513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3845C-8C99-37D8-8B1D-1F07EE1E1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L" b="1" dirty="0">
                <a:latin typeface="+mn-lt"/>
              </a:rPr>
              <a:t>T</a:t>
            </a:r>
            <a:r>
              <a:rPr lang="en-US" b="1" dirty="0">
                <a:latin typeface="+mn-lt"/>
              </a:rPr>
              <a:t>he Challenge:</a:t>
            </a:r>
          </a:p>
          <a:p>
            <a:r>
              <a:rPr lang="en-US" dirty="0">
                <a:latin typeface="+mn-lt"/>
              </a:rPr>
              <a:t>Traversing the full action tree is exponential in depth — impossible in most real-world problems.</a:t>
            </a:r>
          </a:p>
          <a:p>
            <a:r>
              <a:rPr lang="en-US" dirty="0">
                <a:latin typeface="+mn-lt"/>
              </a:rPr>
              <a:t>We want to explore without visiting every node.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pPr marL="114300" indent="0">
              <a:buNone/>
            </a:pPr>
            <a:r>
              <a:rPr lang="en-US" b="1" dirty="0">
                <a:latin typeface="+mn-lt"/>
              </a:rPr>
              <a:t>What we need:</a:t>
            </a:r>
          </a:p>
          <a:p>
            <a:r>
              <a:rPr lang="en-US" dirty="0">
                <a:latin typeface="+mn-lt"/>
              </a:rPr>
              <a:t>A method that selectively explores the tree</a:t>
            </a:r>
          </a:p>
          <a:p>
            <a:r>
              <a:rPr lang="en-US" dirty="0">
                <a:latin typeface="+mn-lt"/>
              </a:rPr>
              <a:t>Visits the most promising nodes more often</a:t>
            </a:r>
          </a:p>
          <a:p>
            <a:r>
              <a:rPr lang="en-US" dirty="0">
                <a:latin typeface="+mn-lt"/>
              </a:rPr>
              <a:t>Still guarantees that every part of the tree is explored on average</a:t>
            </a:r>
          </a:p>
          <a:p>
            <a:pPr marL="11430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4248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176D-3137-75B9-287E-AEACA8FA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2806-A991-37B4-2A45-086D92243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73002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What is MCTS?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Tree search guided by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Builds tree incrementally using Monte Carlo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Repeats 4 steps: </a:t>
            </a:r>
          </a:p>
          <a:p>
            <a:pPr marL="114300" indent="0" algn="ctr">
              <a:buNone/>
            </a:pPr>
            <a:r>
              <a:rPr lang="en-US" b="1" dirty="0">
                <a:latin typeface="+mn-lt"/>
              </a:rPr>
              <a:t>Select → Expand → Simulate → Backpropagate</a:t>
            </a:r>
            <a:endParaRPr lang="en-US" dirty="0">
              <a:latin typeface="+mn-lt"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2" descr="Monte Carlo Tree Search steps [5] | Download Scientific Diagram">
            <a:extLst>
              <a:ext uri="{FF2B5EF4-FFF2-40B4-BE49-F238E27FC236}">
                <a16:creationId xmlns:a16="http://schemas.microsoft.com/office/drawing/2014/main" id="{6EB8BAB9-8FE3-DC69-8B21-7356F398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9" y="3796827"/>
            <a:ext cx="6623538" cy="292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CE32-2117-6B74-7C81-35960852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Selection</a:t>
            </a:r>
            <a:endParaRPr lang="en-IL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FD33620-9B0B-4A74-4665-AA0BF8C93C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Use UCB1 to pick child: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Balance exploration &amp; exploitation: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Where: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cumulative reward from action a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number of times action a has been tried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total number of visits to state s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: exploration constant (tunable)</a:t>
                </a:r>
              </a:p>
              <a:p>
                <a:pPr marL="11430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FD33620-9B0B-4A74-4665-AA0BF8C93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46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7259-2DA2-5267-DAC7-90479F92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Expansion</a:t>
            </a:r>
            <a:endParaRPr lang="en-IL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7B155-7740-9187-D391-D608F7E74C1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114300" indent="0">
                  <a:buNone/>
                </a:pPr>
                <a:r>
                  <a:rPr lang="en-US" dirty="0">
                    <a:latin typeface="+mn-lt"/>
                  </a:rPr>
                  <a:t>If all children of this vertex have been tried: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MCTS does not expand anything at this level.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Uses the UCB1 formula to select one of the existing child nodes.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dirty="0">
                    <a:latin typeface="+mn-lt"/>
                  </a:rPr>
                  <a:t>If we arrive at a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that is already in the tree, but not fully expanded. We choose </a:t>
                </a:r>
                <a:r>
                  <a:rPr lang="en-US" b="1" dirty="0">
                    <a:latin typeface="+mn-lt"/>
                  </a:rPr>
                  <a:t>one unvisited action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latin typeface="+mn-lt"/>
                  </a:rPr>
                  <a:t> from this state and apply it: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Simulate the environment to reach next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Add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as a new child node in the tree.</a:t>
                </a:r>
              </a:p>
              <a:p>
                <a:pPr marL="114300" indent="0">
                  <a:buNone/>
                </a:pPr>
                <a:endParaRPr lang="en-IL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C7B155-7740-9187-D391-D608F7E74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07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45651</TotalTime>
  <Words>546</Words>
  <Application>Microsoft Macintosh PowerPoint</Application>
  <PresentationFormat>On-screen Show (4:3)</PresentationFormat>
  <Paragraphs>76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AI in Mathematics   Lecture 13 Reinforcement Learning </vt:lpstr>
      <vt:lpstr>About This Course</vt:lpstr>
      <vt:lpstr>RL Algorithms</vt:lpstr>
      <vt:lpstr>RL Algorithms</vt:lpstr>
      <vt:lpstr>Monte Carlo Tree Search (MCTS)</vt:lpstr>
      <vt:lpstr>Idea</vt:lpstr>
      <vt:lpstr>MCTS</vt:lpstr>
      <vt:lpstr>Selection</vt:lpstr>
      <vt:lpstr>Expansion</vt:lpstr>
      <vt:lpstr>Simulation</vt:lpstr>
      <vt:lpstr>Backpropagation</vt:lpstr>
      <vt:lpstr>Final Action Selection</vt:lpstr>
      <vt:lpstr>Monte Carlo Tree Search (MCTS)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Alexander Shlimovich</cp:lastModifiedBy>
  <cp:revision>71</cp:revision>
  <dcterms:created xsi:type="dcterms:W3CDTF">2013-01-27T09:14:16Z</dcterms:created>
  <dcterms:modified xsi:type="dcterms:W3CDTF">2025-06-21T12:57:44Z</dcterms:modified>
</cp:coreProperties>
</file>