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82" r:id="rId3"/>
    <p:sldId id="323" r:id="rId4"/>
    <p:sldId id="324" r:id="rId5"/>
    <p:sldId id="325" r:id="rId6"/>
    <p:sldId id="326" r:id="rId7"/>
    <p:sldId id="327" r:id="rId8"/>
    <p:sldId id="328" r:id="rId9"/>
    <p:sldId id="330" r:id="rId10"/>
    <p:sldId id="331" r:id="rId11"/>
    <p:sldId id="329" r:id="rId12"/>
    <p:sldId id="345" r:id="rId13"/>
    <p:sldId id="343" r:id="rId14"/>
    <p:sldId id="332" r:id="rId15"/>
    <p:sldId id="333" r:id="rId16"/>
    <p:sldId id="334" r:id="rId17"/>
    <p:sldId id="340" r:id="rId18"/>
    <p:sldId id="341" r:id="rId19"/>
    <p:sldId id="354" r:id="rId20"/>
    <p:sldId id="342" r:id="rId21"/>
    <p:sldId id="353" r:id="rId22"/>
    <p:sldId id="338" r:id="rId23"/>
    <p:sldId id="339" r:id="rId24"/>
    <p:sldId id="335" r:id="rId25"/>
    <p:sldId id="337" r:id="rId26"/>
    <p:sldId id="336" r:id="rId27"/>
    <p:sldId id="344" r:id="rId28"/>
    <p:sldId id="356" r:id="rId29"/>
    <p:sldId id="357" r:id="rId30"/>
    <p:sldId id="273" r:id="rId31"/>
    <p:sldId id="274" r:id="rId32"/>
    <p:sldId id="348" r:id="rId33"/>
    <p:sldId id="352" r:id="rId34"/>
    <p:sldId id="349" r:id="rId35"/>
    <p:sldId id="350" r:id="rId36"/>
    <p:sldId id="351" r:id="rId37"/>
    <p:sldId id="301" r:id="rId38"/>
    <p:sldId id="346" r:id="rId3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hQAAKHaVTyusnKoDhx1t6hDmIx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8"/>
    <p:restoredTop sz="94530"/>
  </p:normalViewPr>
  <p:slideViewPr>
    <p:cSldViewPr snapToGrid="0">
      <p:cViewPr varScale="1">
        <p:scale>
          <a:sx n="92" d="100"/>
          <a:sy n="92" d="100"/>
        </p:scale>
        <p:origin x="1992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3cd844b33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3cd844b33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ebius-academy.github.io/knowledge-base/transformer-architectures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na-voita.github.io/nlp_cours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1460665"/>
            <a:ext cx="7772400" cy="206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in Mathematics 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Lecture </a:t>
            </a:r>
            <a:r>
              <a:rPr lang="ru-RU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dirty="0"/>
          </a:p>
          <a:p>
            <a:pPr>
              <a:buSzPct val="100000"/>
            </a:pPr>
            <a:r>
              <a:rPr lang="en-US" dirty="0">
                <a:solidFill>
                  <a:schemeClr val="tx1"/>
                </a:solidFill>
              </a:rPr>
              <a:t>Deep Learning in Mathematics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>
                <a:solidFill>
                  <a:schemeClr val="dk1"/>
                </a:solidFill>
              </a:rPr>
              <a:t>Bar-Ilan University</a:t>
            </a:r>
            <a:r>
              <a:rPr lang="en-US" dirty="0">
                <a:solidFill>
                  <a:srgbClr val="888888"/>
                </a:solidFill>
              </a:rPr>
              <a:t> </a:t>
            </a:r>
            <a:endParaRPr dirty="0">
              <a:solidFill>
                <a:srgbClr val="888888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>
                <a:solidFill>
                  <a:srgbClr val="888888"/>
                </a:solidFill>
              </a:rPr>
              <a:t> Nebius Academy | Stevens Institute of Technology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>
                <a:solidFill>
                  <a:srgbClr val="888888"/>
                </a:solidFill>
              </a:rPr>
              <a:t>May 6, 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E7BD-316E-B5E5-C89F-61A102AF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Encoder</a:t>
            </a:r>
          </a:p>
        </p:txBody>
      </p:sp>
      <p:pic>
        <p:nvPicPr>
          <p:cNvPr id="5" name="Picture 4" descr="A diagram of a process&#10;&#10;AI-generated content may be incorrect.">
            <a:extLst>
              <a:ext uri="{FF2B5EF4-FFF2-40B4-BE49-F238E27FC236}">
                <a16:creationId xmlns:a16="http://schemas.microsoft.com/office/drawing/2014/main" id="{2CCEF239-DB68-5258-561D-69B83E1C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15" y="1417638"/>
            <a:ext cx="2799229" cy="541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C6246C-B93B-07A0-E8A4-2C76C539A3F7}"/>
              </a:ext>
            </a:extLst>
          </p:cNvPr>
          <p:cNvSpPr txBox="1"/>
          <p:nvPr/>
        </p:nvSpPr>
        <p:spPr>
          <a:xfrm>
            <a:off x="3576917" y="1855694"/>
            <a:ext cx="48743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/>
              <a:t>N consequative blocks.</a:t>
            </a:r>
          </a:p>
          <a:p>
            <a:r>
              <a:rPr lang="en-IL" sz="2400" dirty="0">
                <a:solidFill>
                  <a:schemeClr val="accent6">
                    <a:lumMod val="75000"/>
                  </a:schemeClr>
                </a:solidFill>
              </a:rPr>
              <a:t>Multihead attention </a:t>
            </a:r>
            <a:r>
              <a:rPr lang="en-IL" sz="2400" dirty="0"/>
              <a:t>is concatination of attention outputs</a:t>
            </a:r>
          </a:p>
          <a:p>
            <a:endParaRPr lang="en-IL" sz="2400" dirty="0"/>
          </a:p>
          <a:p>
            <a:r>
              <a:rPr lang="en-IL" sz="2400" dirty="0">
                <a:solidFill>
                  <a:schemeClr val="accent3">
                    <a:lumMod val="75000"/>
                  </a:schemeClr>
                </a:solidFill>
              </a:rPr>
              <a:t>Add &amp; Norm </a:t>
            </a:r>
            <a:r>
              <a:rPr lang="en-IL" sz="2400" dirty="0"/>
              <a:t>is a summation of previous information</a:t>
            </a:r>
          </a:p>
          <a:p>
            <a:endParaRPr lang="en-IL" sz="2400" dirty="0"/>
          </a:p>
          <a:p>
            <a:r>
              <a:rPr lang="en-IL" sz="2400" dirty="0">
                <a:solidFill>
                  <a:srgbClr val="00B0F0"/>
                </a:solidFill>
              </a:rPr>
              <a:t>Feed forward </a:t>
            </a:r>
            <a:r>
              <a:rPr lang="en-IL" sz="2400" dirty="0"/>
              <a:t>is a</a:t>
            </a:r>
            <a:r>
              <a:rPr lang="ru-RU" sz="2400" dirty="0"/>
              <a:t> </a:t>
            </a:r>
            <a:r>
              <a:rPr lang="en-US" sz="2400" dirty="0"/>
              <a:t>fully connected neural network</a:t>
            </a:r>
            <a:r>
              <a:rPr lang="en-IL" sz="2400" dirty="0"/>
              <a:t>. </a:t>
            </a:r>
          </a:p>
          <a:p>
            <a:endParaRPr lang="en-IL" sz="2400" dirty="0"/>
          </a:p>
          <a:p>
            <a:r>
              <a:rPr lang="en-IL" sz="2400" dirty="0"/>
              <a:t>Let’s take a closer look at </a:t>
            </a:r>
            <a:r>
              <a:rPr lang="en-IL" sz="2400" dirty="0">
                <a:solidFill>
                  <a:schemeClr val="accent6">
                    <a:lumMod val="75000"/>
                  </a:schemeClr>
                </a:solidFill>
              </a:rPr>
              <a:t>multi-head attention.</a:t>
            </a:r>
          </a:p>
        </p:txBody>
      </p:sp>
    </p:spTree>
    <p:extLst>
      <p:ext uri="{BB962C8B-B14F-4D97-AF65-F5344CB8AC3E}">
        <p14:creationId xmlns:p14="http://schemas.microsoft.com/office/powerpoint/2010/main" val="202341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25B4F24-EF3C-839C-2F95-E0AB3AF3AC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QKV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L" dirty="0"/>
                  <a:t>Attention.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25B4F24-EF3C-839C-2F95-E0AB3AF3A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diagram of a machine&#10;&#10;AI-generated content may be incorrect.">
            <a:extLst>
              <a:ext uri="{FF2B5EF4-FFF2-40B4-BE49-F238E27FC236}">
                <a16:creationId xmlns:a16="http://schemas.microsoft.com/office/drawing/2014/main" id="{00847213-9519-5BC7-C4A7-FFC4F5300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12787"/>
            <a:ext cx="7772400" cy="4770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2E8C14-A9A0-142D-18FF-D62D0EE1732D}"/>
              </a:ext>
            </a:extLst>
          </p:cNvPr>
          <p:cNvSpPr txBox="1"/>
          <p:nvPr/>
        </p:nvSpPr>
        <p:spPr>
          <a:xfrm>
            <a:off x="1268852" y="1415158"/>
            <a:ext cx="6606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dirty="0"/>
              <a:t>This version of attention </a:t>
            </a:r>
            <a:r>
              <a:rPr lang="en-US" sz="2000" dirty="0"/>
              <a:t>won the hearts of all ML people</a:t>
            </a:r>
            <a:r>
              <a:rPr lang="en-IL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48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4A9A-EAEC-B096-3D7D-5DDC94BB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0DFC7E-F197-D52B-06D1-9327096A6CA5}"/>
                  </a:ext>
                </a:extLst>
              </p:cNvPr>
              <p:cNvSpPr txBox="1"/>
              <p:nvPr/>
            </p:nvSpPr>
            <p:spPr>
              <a:xfrm>
                <a:off x="1431332" y="3429000"/>
                <a:ext cx="6281335" cy="1138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0DFC7E-F197-D52B-06D1-9327096A6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332" y="3429000"/>
                <a:ext cx="6281335" cy="11380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63C56657-F509-3147-AC6F-9934A4784793}"/>
              </a:ext>
            </a:extLst>
          </p:cNvPr>
          <p:cNvSpPr/>
          <p:nvPr/>
        </p:nvSpPr>
        <p:spPr>
          <a:xfrm rot="16200000">
            <a:off x="5665606" y="2158066"/>
            <a:ext cx="726458" cy="2467230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AA1BD9-8567-0AD1-6815-73EFA4920E4A}"/>
              </a:ext>
            </a:extLst>
          </p:cNvPr>
          <p:cNvSpPr txBox="1"/>
          <p:nvPr/>
        </p:nvSpPr>
        <p:spPr>
          <a:xfrm>
            <a:off x="4508779" y="2443896"/>
            <a:ext cx="320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  <a:r>
              <a:rPr lang="en-IL" sz="2800" dirty="0"/>
              <a:t>ttention weights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06F113-537C-7A82-CD04-56ABA9AF29CE}"/>
              </a:ext>
            </a:extLst>
          </p:cNvPr>
          <p:cNvCxnSpPr>
            <a:cxnSpLocks/>
          </p:cNvCxnSpPr>
          <p:nvPr/>
        </p:nvCxnSpPr>
        <p:spPr>
          <a:xfrm flipV="1">
            <a:off x="5890846" y="4567068"/>
            <a:ext cx="861646" cy="884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40EA98-8F1C-C0CB-3387-325440419F07}"/>
                  </a:ext>
                </a:extLst>
              </p:cNvPr>
              <p:cNvSpPr txBox="1"/>
              <p:nvPr/>
            </p:nvSpPr>
            <p:spPr>
              <a:xfrm>
                <a:off x="4508779" y="5524725"/>
                <a:ext cx="375599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is dimensionality of the key vectors</a:t>
                </a:r>
                <a:endParaRPr lang="en-US" sz="2400" dirty="0"/>
              </a:p>
              <a:p>
                <a:endParaRPr lang="en-IL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40EA98-8F1C-C0CB-3387-325440419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779" y="5524725"/>
                <a:ext cx="3755990" cy="1200329"/>
              </a:xfrm>
              <a:prstGeom prst="rect">
                <a:avLst/>
              </a:prstGeom>
              <a:blipFill>
                <a:blip r:embed="rId3"/>
                <a:stretch>
                  <a:fillRect l="-2703" t="-312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24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D993-465B-BF5A-703D-ED4B894E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Attention</a:t>
            </a:r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D23492B2-5EB9-B813-EB20-3EAE393B0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286" y="1833282"/>
            <a:ext cx="6923428" cy="460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41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4D10-603D-E079-B512-ADC84B8B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Add &amp; Norm</a:t>
            </a:r>
          </a:p>
        </p:txBody>
      </p:sp>
      <p:pic>
        <p:nvPicPr>
          <p:cNvPr id="5" name="Picture 4" descr="A diagram of a block diagram&#10;&#10;AI-generated content may be incorrect.">
            <a:extLst>
              <a:ext uri="{FF2B5EF4-FFF2-40B4-BE49-F238E27FC236}">
                <a16:creationId xmlns:a16="http://schemas.microsoft.com/office/drawing/2014/main" id="{856DD9B0-63EA-3D43-F74B-720BB4AD2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76" y="3148925"/>
            <a:ext cx="4097243" cy="2347531"/>
          </a:xfrm>
          <a:prstGeom prst="rect">
            <a:avLst/>
          </a:prstGeom>
        </p:spPr>
      </p:pic>
      <p:pic>
        <p:nvPicPr>
          <p:cNvPr id="7" name="Picture 6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81B6E1B5-6280-9505-C86D-BC28FF1E0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562" y="3059722"/>
            <a:ext cx="3994438" cy="3323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468D7A-88E8-E261-3950-E056B909C367}"/>
              </a:ext>
            </a:extLst>
          </p:cNvPr>
          <p:cNvSpPr txBox="1"/>
          <p:nvPr/>
        </p:nvSpPr>
        <p:spPr>
          <a:xfrm>
            <a:off x="938172" y="2161656"/>
            <a:ext cx="2686314" cy="1323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L" sz="2000" dirty="0">
                <a:solidFill>
                  <a:schemeClr val="accent2">
                    <a:lumMod val="75000"/>
                  </a:schemeClr>
                </a:solidFill>
              </a:rPr>
              <a:t>Residial connection:</a:t>
            </a:r>
          </a:p>
          <a:p>
            <a:r>
              <a:rPr lang="en-US" sz="2000" dirty="0"/>
              <a:t>A</a:t>
            </a:r>
            <a:r>
              <a:rPr lang="en-IL" sz="2000" dirty="0"/>
              <a:t>ddresses  </a:t>
            </a:r>
            <a:r>
              <a:rPr lang="en-US" sz="2000" b="1" dirty="0"/>
              <a:t>vanishing gradient</a:t>
            </a:r>
            <a:r>
              <a:rPr lang="en-US" sz="2000" dirty="0"/>
              <a:t>.</a:t>
            </a:r>
          </a:p>
          <a:p>
            <a:endParaRPr lang="en-IL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4BB2D-5AAE-91E5-2E4B-3BA8F4CB80A2}"/>
              </a:ext>
            </a:extLst>
          </p:cNvPr>
          <p:cNvSpPr txBox="1"/>
          <p:nvPr/>
        </p:nvSpPr>
        <p:spPr>
          <a:xfrm>
            <a:off x="5149562" y="2255234"/>
            <a:ext cx="2964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Layer normalization:</a:t>
            </a:r>
            <a:br>
              <a:rPr lang="en-US" sz="2000" dirty="0"/>
            </a:br>
            <a:r>
              <a:rPr lang="en-US" sz="2000" dirty="0"/>
              <a:t>Stabilize learning</a:t>
            </a:r>
            <a:endParaRPr lang="en-IL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2085DF-1435-B3E5-7544-E2EDA3129397}"/>
              </a:ext>
            </a:extLst>
          </p:cNvPr>
          <p:cNvSpPr/>
          <p:nvPr/>
        </p:nvSpPr>
        <p:spPr>
          <a:xfrm>
            <a:off x="3073326" y="3799554"/>
            <a:ext cx="2079656" cy="10462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7863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9E96-89BD-0B09-D17C-AFBF4D99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Transformer</a:t>
            </a:r>
          </a:p>
        </p:txBody>
      </p:sp>
      <p:pic>
        <p:nvPicPr>
          <p:cNvPr id="4" name="Picture 4" descr="The Transformer Model - MachineLearningMastery.com">
            <a:extLst>
              <a:ext uri="{FF2B5EF4-FFF2-40B4-BE49-F238E27FC236}">
                <a16:creationId xmlns:a16="http://schemas.microsoft.com/office/drawing/2014/main" id="{CE093B81-7305-45D4-E772-5D3E06ADD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275" y="1417638"/>
            <a:ext cx="3751449" cy="52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803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6B16-776F-D1ED-3C84-4FB1D836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Feed Forward</a:t>
            </a:r>
          </a:p>
        </p:txBody>
      </p:sp>
      <p:pic>
        <p:nvPicPr>
          <p:cNvPr id="4" name="Picture 3" descr="A diagram of a process&#10;&#10;AI-generated content may be incorrect.">
            <a:extLst>
              <a:ext uri="{FF2B5EF4-FFF2-40B4-BE49-F238E27FC236}">
                <a16:creationId xmlns:a16="http://schemas.microsoft.com/office/drawing/2014/main" id="{64B1BB96-9970-77FC-F6D0-0016FD867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55" y="1859787"/>
            <a:ext cx="4740089" cy="499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95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9475C-F671-5B7E-3AA7-A566DF781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C8A5-8226-0A44-C90B-E83143CD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Decoder</a:t>
            </a:r>
          </a:p>
        </p:txBody>
      </p:sp>
      <p:pic>
        <p:nvPicPr>
          <p:cNvPr id="4" name="Picture 4" descr="The Transformer Model - MachineLearningMastery.com">
            <a:extLst>
              <a:ext uri="{FF2B5EF4-FFF2-40B4-BE49-F238E27FC236}">
                <a16:creationId xmlns:a16="http://schemas.microsoft.com/office/drawing/2014/main" id="{F35CF6FA-7B2F-A4E0-C45B-676F689B5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065" y="1297563"/>
            <a:ext cx="3751449" cy="52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80570E2-59BF-A87C-A0C2-AF1616F90A8C}"/>
              </a:ext>
            </a:extLst>
          </p:cNvPr>
          <p:cNvSpPr/>
          <p:nvPr/>
        </p:nvSpPr>
        <p:spPr>
          <a:xfrm>
            <a:off x="4420789" y="4141694"/>
            <a:ext cx="1156448" cy="7933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38616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BFA0-C12D-24FB-88F1-19E70A24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Masked Self-Attention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470C3-4FB8-D0E9-76DA-15F9B45EA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067" y="1417638"/>
            <a:ext cx="6193865" cy="513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97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0F4E0-FA3D-D8A6-3A1F-2894FE84D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78EB-BF4E-E6E6-ED32-E9A81AD2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Masked 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0D552C-5DE3-3D11-9FEF-89646FA445A9}"/>
                  </a:ext>
                </a:extLst>
              </p:cNvPr>
              <p:cNvSpPr txBox="1"/>
              <p:nvPr/>
            </p:nvSpPr>
            <p:spPr>
              <a:xfrm>
                <a:off x="738554" y="1560247"/>
                <a:ext cx="7023526" cy="1138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0D552C-5DE3-3D11-9FEF-89646FA44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54" y="1560247"/>
                <a:ext cx="7023526" cy="11380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A05AA3-9A91-A12B-8405-4BBD8896A1A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555502" y="2394547"/>
            <a:ext cx="337667" cy="154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61D75F-B232-3CFD-6C82-2C6A7058451C}"/>
                  </a:ext>
                </a:extLst>
              </p:cNvPr>
              <p:cNvSpPr txBox="1"/>
              <p:nvPr/>
            </p:nvSpPr>
            <p:spPr>
              <a:xfrm>
                <a:off x="3967003" y="3935971"/>
                <a:ext cx="517699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L" sz="2400" dirty="0"/>
                  <a:t> is a masked matrix, with values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0, −∞} </m:t>
                    </m:r>
                  </m:oMath>
                </a14:m>
                <a:r>
                  <a:rPr lang="en-US" sz="2400" dirty="0"/>
                  <a:t>used to </a:t>
                </a:r>
                <a:r>
                  <a:rPr lang="en-US" sz="2400" b="1" dirty="0"/>
                  <a:t>prevent attention</a:t>
                </a:r>
                <a:r>
                  <a:rPr lang="en-US" sz="2400" dirty="0"/>
                  <a:t> to certain positions.</a:t>
                </a:r>
              </a:p>
              <a:p>
                <a:endParaRPr lang="en-IL" sz="2400" dirty="0"/>
              </a:p>
              <a:p>
                <a:r>
                  <a:rPr lang="en-US" sz="2400" dirty="0" err="1"/>
                  <a:t>Softmax</a:t>
                </a:r>
                <a:r>
                  <a:rPr lang="en-US" sz="2400" dirty="0"/>
                  <a:t> turns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/>
                  <a:t> into </a:t>
                </a:r>
                <a:r>
                  <a:rPr lang="en-US" sz="2400" b="1" dirty="0"/>
                  <a:t>zero attention weight.</a:t>
                </a:r>
                <a:endParaRPr lang="en-US" sz="2400" dirty="0"/>
              </a:p>
              <a:p>
                <a:endParaRPr lang="en-IL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61D75F-B232-3CFD-6C82-2C6A70584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003" y="3935971"/>
                <a:ext cx="5176997" cy="2677656"/>
              </a:xfrm>
              <a:prstGeom prst="rect">
                <a:avLst/>
              </a:prstGeom>
              <a:blipFill>
                <a:blip r:embed="rId3"/>
                <a:stretch>
                  <a:fillRect l="-1961" t="-1896" r="-29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8E872F-E8DC-D2F9-E3BA-ACAB21BC8EC8}"/>
                  </a:ext>
                </a:extLst>
              </p:cNvPr>
              <p:cNvSpPr txBox="1"/>
              <p:nvPr/>
            </p:nvSpPr>
            <p:spPr>
              <a:xfrm>
                <a:off x="259198" y="3935971"/>
                <a:ext cx="3577903" cy="20846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sz="2400" dirty="0"/>
              </a:p>
              <a:p>
                <a:endParaRPr lang="en-IL" sz="2400" dirty="0"/>
              </a:p>
              <a:p>
                <a:r>
                  <a:rPr lang="en-IL" sz="2400" dirty="0"/>
                  <a:t>Example for 3 tokens with</a:t>
                </a:r>
              </a:p>
              <a:p>
                <a:r>
                  <a:rPr lang="en-US" sz="2400" dirty="0"/>
                  <a:t>S</a:t>
                </a:r>
                <a:r>
                  <a:rPr lang="en-IL" sz="2400" dirty="0"/>
                  <a:t>econd and third masked.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8E872F-E8DC-D2F9-E3BA-ACAB21BC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98" y="3935971"/>
                <a:ext cx="3577903" cy="2084610"/>
              </a:xfrm>
              <a:prstGeom prst="rect">
                <a:avLst/>
              </a:prstGeom>
              <a:blipFill>
                <a:blip r:embed="rId4"/>
                <a:stretch>
                  <a:fillRect l="-5319" t="-606" r="-4255" b="-727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45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This Course</a:t>
            </a:r>
            <a:endParaRPr/>
          </a:p>
        </p:txBody>
      </p:sp>
      <p:sp>
        <p:nvSpPr>
          <p:cNvPr id="272" name="Google Shape;272;p10"/>
          <p:cNvSpPr txBox="1">
            <a:spLocks noGrp="1"/>
          </p:cNvSpPr>
          <p:nvPr>
            <p:ph type="body" idx="1"/>
          </p:nvPr>
        </p:nvSpPr>
        <p:spPr>
          <a:xfrm>
            <a:off x="457200" y="1709800"/>
            <a:ext cx="8229600" cy="4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trike="sngStrike" dirty="0"/>
              <a:t>1 week: Intro</a:t>
            </a:r>
            <a:endParaRPr strike="sngStrike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trike="sngStrike" dirty="0">
                <a:solidFill>
                  <a:schemeClr val="tx1"/>
                </a:solidFill>
              </a:rPr>
              <a:t>2 weeks: Classic ML</a:t>
            </a:r>
            <a:endParaRPr strike="sngStrike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trike="sngStrike" dirty="0">
                <a:solidFill>
                  <a:schemeClr val="tx1"/>
                </a:solidFill>
              </a:rPr>
              <a:t>2 weeks: Deep Learning in Mathematics</a:t>
            </a:r>
            <a:endParaRPr strike="sngStrike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4 weeks: Math as an NLP problem (LLMs etc.)</a:t>
            </a:r>
            <a:endParaRPr dirty="0"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3 weeks: Reinforcement Learning (RL) in Math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1 week: Advanced AI topics or </a:t>
            </a:r>
            <a:r>
              <a:rPr lang="en-US"/>
              <a:t>Project Presentations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E4E0-565B-847F-FBA6-D14BA146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Masked Self-Attention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835CB-B9C3-D566-A978-CB748C4DB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IL" dirty="0"/>
              <a:t>But why we need masked attention? How can we look in the future?</a:t>
            </a:r>
          </a:p>
          <a:p>
            <a:pPr marL="114300" indent="0">
              <a:buNone/>
            </a:pPr>
            <a:endParaRPr lang="en-IL" dirty="0"/>
          </a:p>
          <a:p>
            <a:pPr marL="114300" indent="0">
              <a:buNone/>
            </a:pPr>
            <a:r>
              <a:rPr lang="en-IL" dirty="0"/>
              <a:t>During training! Since we want to emitate a generation on a training set.</a:t>
            </a:r>
            <a:br>
              <a:rPr lang="en-IL" dirty="0"/>
            </a:br>
            <a:endParaRPr lang="en-IL" dirty="0"/>
          </a:p>
          <a:p>
            <a:pPr marL="114300" indent="0">
              <a:buNone/>
            </a:pPr>
            <a:br>
              <a:rPr lang="en-IL" dirty="0"/>
            </a:br>
            <a:r>
              <a:rPr lang="en-IL" dirty="0"/>
              <a:t>Don’t we have a simmilar problem in Encoder because all the words are considered in the same time?</a:t>
            </a:r>
          </a:p>
        </p:txBody>
      </p:sp>
    </p:spTree>
    <p:extLst>
      <p:ext uri="{BB962C8B-B14F-4D97-AF65-F5344CB8AC3E}">
        <p14:creationId xmlns:p14="http://schemas.microsoft.com/office/powerpoint/2010/main" val="3417391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ED124-72B7-6050-DF9A-9480B33E4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DC72-E232-5FCB-6A45-EAF3C3D8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Decoder</a:t>
            </a:r>
          </a:p>
        </p:txBody>
      </p:sp>
      <p:pic>
        <p:nvPicPr>
          <p:cNvPr id="4" name="Picture 4" descr="The Transformer Model - MachineLearningMastery.com">
            <a:extLst>
              <a:ext uri="{FF2B5EF4-FFF2-40B4-BE49-F238E27FC236}">
                <a16:creationId xmlns:a16="http://schemas.microsoft.com/office/drawing/2014/main" id="{97E44EE2-78CA-AD8C-C223-F19EEFD6D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065" y="1297563"/>
            <a:ext cx="3751449" cy="52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663586B-943A-9292-D33E-957B238C4252}"/>
              </a:ext>
            </a:extLst>
          </p:cNvPr>
          <p:cNvSpPr/>
          <p:nvPr/>
        </p:nvSpPr>
        <p:spPr>
          <a:xfrm>
            <a:off x="4765173" y="4949216"/>
            <a:ext cx="1659377" cy="7933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0DD19E-E119-AC28-C20E-334373A7EACA}"/>
              </a:ext>
            </a:extLst>
          </p:cNvPr>
          <p:cNvSpPr/>
          <p:nvPr/>
        </p:nvSpPr>
        <p:spPr>
          <a:xfrm>
            <a:off x="2545065" y="4949216"/>
            <a:ext cx="1659377" cy="7933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0408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888A-C759-2FAA-3BBB-6ABFD5C0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Positional Encoding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30436-D558-929B-9342-01307D706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26" y="1417638"/>
            <a:ext cx="6347348" cy="476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3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D7CCD-D55C-9DA3-6E7E-A7817DED4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B94E-04D1-74E9-33E7-72FDD935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Positional Encoding</a:t>
            </a:r>
          </a:p>
        </p:txBody>
      </p:sp>
      <p:pic>
        <p:nvPicPr>
          <p:cNvPr id="5" name="Picture 4" descr="A math equations with black text&#10;&#10;AI-generated content may be incorrect.">
            <a:extLst>
              <a:ext uri="{FF2B5EF4-FFF2-40B4-BE49-F238E27FC236}">
                <a16:creationId xmlns:a16="http://schemas.microsoft.com/office/drawing/2014/main" id="{44CF9CB0-6CFC-FA34-C3DD-6FB753B5A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07" y="2124027"/>
            <a:ext cx="6154186" cy="14250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F56254-6405-527F-C2E4-3C9477590B2B}"/>
              </a:ext>
            </a:extLst>
          </p:cNvPr>
          <p:cNvSpPr txBox="1"/>
          <p:nvPr/>
        </p:nvSpPr>
        <p:spPr>
          <a:xfrm>
            <a:off x="1864425" y="1417638"/>
            <a:ext cx="195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dirty="0"/>
              <a:t>Originally used: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E7BA2-616F-6680-320B-F9857A35DCF6}"/>
              </a:ext>
            </a:extLst>
          </p:cNvPr>
          <p:cNvSpPr txBox="1"/>
          <p:nvPr/>
        </p:nvSpPr>
        <p:spPr>
          <a:xfrm>
            <a:off x="1494907" y="4101506"/>
            <a:ext cx="6154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/>
              <a:t>Currently in use are Rotary embeddings, and you can read about them in </a:t>
            </a:r>
            <a:r>
              <a:rPr lang="en-US" sz="2400" dirty="0">
                <a:hlinkClick r:id="rId3"/>
              </a:rPr>
              <a:t>this brilliant longread.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3823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5635-5D0B-982F-F231-C84A9323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Decoder</a:t>
            </a:r>
          </a:p>
        </p:txBody>
      </p:sp>
      <p:pic>
        <p:nvPicPr>
          <p:cNvPr id="4" name="Picture 4" descr="The Transformer Model - MachineLearningMastery.com">
            <a:extLst>
              <a:ext uri="{FF2B5EF4-FFF2-40B4-BE49-F238E27FC236}">
                <a16:creationId xmlns:a16="http://schemas.microsoft.com/office/drawing/2014/main" id="{97933CC2-7BF2-99C7-6BE3-31F67CD45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065" y="1297563"/>
            <a:ext cx="3751449" cy="52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DFA31F7-A933-1492-7E8F-612EC9B88723}"/>
              </a:ext>
            </a:extLst>
          </p:cNvPr>
          <p:cNvSpPr/>
          <p:nvPr/>
        </p:nvSpPr>
        <p:spPr>
          <a:xfrm>
            <a:off x="2931459" y="3133165"/>
            <a:ext cx="3062637" cy="9950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0006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DA98-04CB-10F9-FCB0-FF1F890A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Attention</a:t>
            </a:r>
          </a:p>
        </p:txBody>
      </p:sp>
      <p:pic>
        <p:nvPicPr>
          <p:cNvPr id="4" name="Picture 3" descr="A diagram of a machine&#10;&#10;AI-generated content may be incorrect.">
            <a:extLst>
              <a:ext uri="{FF2B5EF4-FFF2-40B4-BE49-F238E27FC236}">
                <a16:creationId xmlns:a16="http://schemas.microsoft.com/office/drawing/2014/main" id="{1093CE65-5723-455F-6311-72171FE1F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4073"/>
            <a:ext cx="7772400" cy="477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28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0EA87-D31A-418A-C297-EAE261E2F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038A-9E46-E222-22FD-9EB44E03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Transformer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DAE99A-7002-E1E1-A242-795E95D788DC}"/>
              </a:ext>
            </a:extLst>
          </p:cNvPr>
          <p:cNvSpPr/>
          <p:nvPr/>
        </p:nvSpPr>
        <p:spPr>
          <a:xfrm>
            <a:off x="2931459" y="3133165"/>
            <a:ext cx="3062637" cy="9950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6" name="Picture 5" descr="A diagram of a machine&#10;&#10;AI-generated content may be incorrect.">
            <a:extLst>
              <a:ext uri="{FF2B5EF4-FFF2-40B4-BE49-F238E27FC236}">
                <a16:creationId xmlns:a16="http://schemas.microsoft.com/office/drawing/2014/main" id="{7C05793C-2FCA-97F6-3505-F08CC92B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539"/>
            <a:ext cx="9108901" cy="4616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CDB58F-8180-A5CF-5CB3-04140573245E}"/>
              </a:ext>
            </a:extLst>
          </p:cNvPr>
          <p:cNvSpPr txBox="1"/>
          <p:nvPr/>
        </p:nvSpPr>
        <p:spPr>
          <a:xfrm>
            <a:off x="6050740" y="3214085"/>
            <a:ext cx="2493818" cy="30777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L" dirty="0">
                <a:solidFill>
                  <a:srgbClr val="FF0000"/>
                </a:solidFill>
              </a:rPr>
              <a:t>Cross attention:</a:t>
            </a:r>
          </a:p>
        </p:txBody>
      </p:sp>
    </p:spTree>
    <p:extLst>
      <p:ext uri="{BB962C8B-B14F-4D97-AF65-F5344CB8AC3E}">
        <p14:creationId xmlns:p14="http://schemas.microsoft.com/office/powerpoint/2010/main" val="1716981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9E97-3B49-DE49-8131-C8158AD2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Interpretation of heads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61B10-14F9-511E-7830-86441EC2A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99052"/>
            <a:ext cx="7772400" cy="354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70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E1F34-57AA-3DF1-F8A0-A5E317F35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8B6B-5267-B17E-E2DC-120E0311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+mj-lt"/>
              </a:rPr>
              <a:t>Encoder-only vs Decoder-only Models</a:t>
            </a:r>
            <a:endParaRPr lang="en-IL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46017-849C-EF79-EF3E-9CA3D3436B6B}"/>
              </a:ext>
            </a:extLst>
          </p:cNvPr>
          <p:cNvSpPr txBox="1"/>
          <p:nvPr/>
        </p:nvSpPr>
        <p:spPr>
          <a:xfrm>
            <a:off x="1009403" y="1417638"/>
            <a:ext cx="2398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2800" dirty="0"/>
              <a:t>Encoder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C5A379-B499-DF54-80A1-53352DE0F48D}"/>
              </a:ext>
            </a:extLst>
          </p:cNvPr>
          <p:cNvSpPr txBox="1"/>
          <p:nvPr/>
        </p:nvSpPr>
        <p:spPr>
          <a:xfrm>
            <a:off x="5735782" y="1417638"/>
            <a:ext cx="2398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2800" dirty="0"/>
              <a:t>Decoder only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784E95-DA8D-515F-4A42-63FA96EF18ED}"/>
              </a:ext>
            </a:extLst>
          </p:cNvPr>
          <p:cNvCxnSpPr>
            <a:cxnSpLocks/>
          </p:cNvCxnSpPr>
          <p:nvPr/>
        </p:nvCxnSpPr>
        <p:spPr>
          <a:xfrm>
            <a:off x="4572000" y="1745673"/>
            <a:ext cx="0" cy="48688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616A67-9580-9F03-4CB4-681E5358C7FF}"/>
              </a:ext>
            </a:extLst>
          </p:cNvPr>
          <p:cNvSpPr txBox="1"/>
          <p:nvPr/>
        </p:nvSpPr>
        <p:spPr>
          <a:xfrm>
            <a:off x="457200" y="2653025"/>
            <a:ext cx="36991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000" dirty="0"/>
              <a:t>Example:</a:t>
            </a:r>
          </a:p>
          <a:p>
            <a:r>
              <a:rPr lang="en-IL" sz="2000" b="1" dirty="0"/>
              <a:t>BERT</a:t>
            </a:r>
            <a:r>
              <a:rPr lang="en-US" sz="2000" dirty="0"/>
              <a:t>(Bidirectional Encoder Representations from </a:t>
            </a:r>
            <a:r>
              <a:rPr lang="en-US" sz="2000" b="1" dirty="0"/>
              <a:t>Transformers</a:t>
            </a:r>
            <a:r>
              <a:rPr lang="en-US" sz="2000" dirty="0"/>
              <a:t>)</a:t>
            </a:r>
          </a:p>
          <a:p>
            <a:endParaRPr lang="en-IL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Sentiment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Named entity recognition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Question answering (extractive)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Sentence similarity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F1BF4E-2FDD-AF03-CD9C-1B86554DEC56}"/>
              </a:ext>
            </a:extLst>
          </p:cNvPr>
          <p:cNvSpPr txBox="1"/>
          <p:nvPr/>
        </p:nvSpPr>
        <p:spPr>
          <a:xfrm>
            <a:off x="5735782" y="2653025"/>
            <a:ext cx="26481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000" dirty="0"/>
              <a:t>Example:</a:t>
            </a:r>
          </a:p>
          <a:p>
            <a:r>
              <a:rPr lang="en-IL" sz="2000" b="1" dirty="0"/>
              <a:t>GPT </a:t>
            </a:r>
            <a:r>
              <a:rPr lang="en-US" sz="2000" dirty="0"/>
              <a:t>(Generative Pre-trained </a:t>
            </a:r>
            <a:r>
              <a:rPr lang="en-US" sz="2000" b="1" dirty="0"/>
              <a:t>Transformer</a:t>
            </a:r>
            <a:r>
              <a:rPr lang="en-US" sz="2000" dirty="0"/>
              <a:t>)</a:t>
            </a:r>
          </a:p>
          <a:p>
            <a:endParaRPr lang="en-IL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Text 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Code completion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Chatbots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Story writing</a:t>
            </a:r>
          </a:p>
        </p:txBody>
      </p:sp>
    </p:spTree>
    <p:extLst>
      <p:ext uri="{BB962C8B-B14F-4D97-AF65-F5344CB8AC3E}">
        <p14:creationId xmlns:p14="http://schemas.microsoft.com/office/powerpoint/2010/main" val="1649390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F707C-A839-5A6E-D44F-0763FB6D5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0C20-5A72-99D6-DA18-B600E9A7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BERT</a:t>
            </a:r>
          </a:p>
        </p:txBody>
      </p:sp>
      <p:pic>
        <p:nvPicPr>
          <p:cNvPr id="5" name="Picture 4" descr="A diagram of a training process&#10;&#10;AI-generated content may be incorrect.">
            <a:extLst>
              <a:ext uri="{FF2B5EF4-FFF2-40B4-BE49-F238E27FC236}">
                <a16:creationId xmlns:a16="http://schemas.microsoft.com/office/drawing/2014/main" id="{6D448D70-7BCE-4EE4-8DB4-AB3FE0062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64593"/>
            <a:ext cx="7772400" cy="434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3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7626B-3D57-1E22-1085-16FD1D1EE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4509-7FC7-F1E3-899A-9A8AF71B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Seq2Seq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3D258D69-F212-8510-68E5-0076E79BA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26" y="1915739"/>
            <a:ext cx="8228674" cy="332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9A2AEF-2C11-1B5D-2102-69DB417FABC8}"/>
              </a:ext>
            </a:extLst>
          </p:cNvPr>
          <p:cNvSpPr/>
          <p:nvPr/>
        </p:nvSpPr>
        <p:spPr>
          <a:xfrm>
            <a:off x="457200" y="1769423"/>
            <a:ext cx="3770416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EB0ADE-9797-DB36-63BC-5F4E34672582}"/>
              </a:ext>
            </a:extLst>
          </p:cNvPr>
          <p:cNvSpPr/>
          <p:nvPr/>
        </p:nvSpPr>
        <p:spPr>
          <a:xfrm>
            <a:off x="4020787" y="1915739"/>
            <a:ext cx="1387435" cy="8393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07789-D710-3956-E178-6A0FE8344D88}"/>
              </a:ext>
            </a:extLst>
          </p:cNvPr>
          <p:cNvSpPr/>
          <p:nvPr/>
        </p:nvSpPr>
        <p:spPr>
          <a:xfrm>
            <a:off x="4227616" y="4847772"/>
            <a:ext cx="3770416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97F0-CEBA-AA28-0EEE-63842CA471C9}"/>
              </a:ext>
            </a:extLst>
          </p:cNvPr>
          <p:cNvSpPr/>
          <p:nvPr/>
        </p:nvSpPr>
        <p:spPr>
          <a:xfrm>
            <a:off x="4408714" y="3888439"/>
            <a:ext cx="899556" cy="14710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3E857-45B8-27BA-0553-960BA6F58457}"/>
              </a:ext>
            </a:extLst>
          </p:cNvPr>
          <p:cNvSpPr txBox="1"/>
          <p:nvPr/>
        </p:nvSpPr>
        <p:spPr>
          <a:xfrm>
            <a:off x="855633" y="5531339"/>
            <a:ext cx="8005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Pictures here and further from </a:t>
            </a:r>
            <a:r>
              <a:rPr lang="en-US" sz="2400" dirty="0">
                <a:hlinkClick r:id="rId3"/>
              </a:rPr>
              <a:t>NLP Course by Lena Voita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3187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Lyapunov Functions</a:t>
            </a:r>
            <a:endParaRPr/>
          </a:p>
        </p:txBody>
      </p:sp>
      <p:pic>
        <p:nvPicPr>
          <p:cNvPr id="241" name="Google Shape;24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8488"/>
            <a:ext cx="8839199" cy="374641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8"/>
          <p:cNvSpPr txBox="1"/>
          <p:nvPr/>
        </p:nvSpPr>
        <p:spPr>
          <a:xfrm>
            <a:off x="457200" y="5009325"/>
            <a:ext cx="6870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are they important?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Lyapunov function ⇔ Stable system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cd844b336_0_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Lyapunov Functions</a:t>
            </a:r>
            <a:endParaRPr dirty="0"/>
          </a:p>
        </p:txBody>
      </p:sp>
      <p:pic>
        <p:nvPicPr>
          <p:cNvPr id="248" name="Google Shape;248;g33cd844b336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62" y="3777695"/>
            <a:ext cx="8575476" cy="180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33cd844b336_0_34"/>
          <p:cNvSpPr txBox="1"/>
          <p:nvPr/>
        </p:nvSpPr>
        <p:spPr>
          <a:xfrm>
            <a:off x="457200" y="1633156"/>
            <a:ext cx="8525700" cy="12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problem of predicting Lyapunov function naturally states the question: How to represent functions as features or provide them as an answer? 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4096-C361-8335-C5C6-59786392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Dataset Generation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BD73E-5F09-AF3B-BD37-D5C47D717CEF}"/>
              </a:ext>
            </a:extLst>
          </p:cNvPr>
          <p:cNvSpPr txBox="1"/>
          <p:nvPr/>
        </p:nvSpPr>
        <p:spPr>
          <a:xfrm>
            <a:off x="1341911" y="1662545"/>
            <a:ext cx="64601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000" dirty="0"/>
              <a:t>Generation of a dataset is important task:</a:t>
            </a:r>
          </a:p>
          <a:p>
            <a:br>
              <a:rPr lang="en-IL" sz="2000" dirty="0"/>
            </a:br>
            <a:r>
              <a:rPr lang="en-IL" sz="2000" dirty="0"/>
              <a:t>For example for predicting the roots of polynomial, we can create a dataset of polynomials in different forms: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58BF9E-BD7C-EADB-7C32-6836A7017C9B}"/>
                  </a:ext>
                </a:extLst>
              </p:cNvPr>
              <p:cNvSpPr txBox="1"/>
              <p:nvPr/>
            </p:nvSpPr>
            <p:spPr>
              <a:xfrm>
                <a:off x="968416" y="3429000"/>
                <a:ext cx="7207166" cy="1204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−30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+144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−240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−142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−210</m:t>
                      </m:r>
                    </m:oMath>
                  </m:oMathPara>
                </a14:m>
                <a:endParaRPr lang="en-US" sz="2400" b="0" dirty="0"/>
              </a:p>
              <a:p>
                <a:endParaRPr lang="en-IL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−3)(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−5)(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−7)</m:t>
                      </m:r>
                    </m:oMath>
                  </m:oMathPara>
                </a14:m>
                <a:endParaRPr lang="en-IL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58BF9E-BD7C-EADB-7C32-6836A701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16" y="3429000"/>
                <a:ext cx="7207166" cy="1204497"/>
              </a:xfrm>
              <a:prstGeom prst="rect">
                <a:avLst/>
              </a:prstGeom>
              <a:blipFill>
                <a:blip r:embed="rId2"/>
                <a:stretch>
                  <a:fillRect b="-736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F277E57-5763-B735-808F-5567D17872C6}"/>
              </a:ext>
            </a:extLst>
          </p:cNvPr>
          <p:cNvSpPr txBox="1"/>
          <p:nvPr/>
        </p:nvSpPr>
        <p:spPr>
          <a:xfrm>
            <a:off x="329491" y="5195455"/>
            <a:ext cx="855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400" dirty="0"/>
              <a:t>What will be the difference in terms of teaching transformers?</a:t>
            </a:r>
          </a:p>
        </p:txBody>
      </p:sp>
    </p:spTree>
    <p:extLst>
      <p:ext uri="{BB962C8B-B14F-4D97-AF65-F5344CB8AC3E}">
        <p14:creationId xmlns:p14="http://schemas.microsoft.com/office/powerpoint/2010/main" val="1277201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FBC0-7805-755C-7D06-43B07339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Dataset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07256-C792-5EB7-81D7-C430F078B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292930" cy="45259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>
                <a:latin typeface="+mn-lt"/>
              </a:rPr>
              <a:t>Forward</a:t>
            </a:r>
            <a:r>
              <a:rPr lang="en-US" sz="2800" dirty="0">
                <a:latin typeface="+mn-lt"/>
              </a:rPr>
              <a:t> generation: </a:t>
            </a:r>
          </a:p>
          <a:p>
            <a:pPr marL="114300" indent="0">
              <a:buNone/>
            </a:pPr>
            <a:endParaRPr lang="en-US" sz="2800" dirty="0">
              <a:latin typeface="+mn-lt"/>
            </a:endParaRPr>
          </a:p>
          <a:p>
            <a:pPr marL="114300" indent="0">
              <a:buNone/>
            </a:pPr>
            <a:r>
              <a:rPr lang="en-US" sz="2800" dirty="0">
                <a:latin typeface="+mn-lt"/>
              </a:rPr>
              <a:t>Generate systems and find Lyapunov function for them.</a:t>
            </a:r>
          </a:p>
          <a:p>
            <a:pPr marL="114300" indent="0">
              <a:buNone/>
            </a:pPr>
            <a:endParaRPr lang="en-US" sz="2800" dirty="0">
              <a:latin typeface="+mn-lt"/>
            </a:endParaRPr>
          </a:p>
          <a:p>
            <a:pPr marL="114300" indent="0">
              <a:buNone/>
            </a:pPr>
            <a:endParaRPr lang="en-US" sz="2800" dirty="0">
              <a:latin typeface="+mn-lt"/>
            </a:endParaRPr>
          </a:p>
          <a:p>
            <a:pPr marL="114300" indent="0">
              <a:buNone/>
            </a:pPr>
            <a:endParaRPr lang="en-US" sz="2800" dirty="0">
              <a:latin typeface="+mn-lt"/>
            </a:endParaRPr>
          </a:p>
          <a:p>
            <a:pPr marL="114300" indent="0">
              <a:buNone/>
            </a:pPr>
            <a:r>
              <a:rPr lang="en-US" sz="2800" dirty="0">
                <a:solidFill>
                  <a:srgbClr val="FF0000"/>
                </a:solidFill>
                <a:latin typeface="+mn-lt"/>
              </a:rPr>
              <a:t>Hard to do.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95C67-6C3B-A470-9C44-C4C0FE5DBC40}"/>
              </a:ext>
            </a:extLst>
          </p:cNvPr>
          <p:cNvSpPr txBox="1"/>
          <p:nvPr/>
        </p:nvSpPr>
        <p:spPr>
          <a:xfrm>
            <a:off x="5165765" y="1763485"/>
            <a:ext cx="37526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Backward</a:t>
            </a:r>
            <a:r>
              <a:rPr lang="en-US" sz="2800" dirty="0"/>
              <a:t> generation:</a:t>
            </a:r>
          </a:p>
          <a:p>
            <a:endParaRPr lang="en-US" sz="2800" dirty="0"/>
          </a:p>
          <a:p>
            <a:r>
              <a:rPr lang="en-US" sz="2800" dirty="0"/>
              <a:t>Start with generating a </a:t>
            </a:r>
            <a:r>
              <a:rPr lang="en-US" sz="2800" dirty="0" err="1"/>
              <a:t>Laypunov</a:t>
            </a:r>
            <a:r>
              <a:rPr lang="en-US" sz="2800" dirty="0"/>
              <a:t> function, generate a system with such Lyapunov function.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May reduce the problem.</a:t>
            </a:r>
          </a:p>
        </p:txBody>
      </p:sp>
    </p:spTree>
    <p:extLst>
      <p:ext uri="{BB962C8B-B14F-4D97-AF65-F5344CB8AC3E}">
        <p14:creationId xmlns:p14="http://schemas.microsoft.com/office/powerpoint/2010/main" val="2538852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67228-9F62-B6E7-9867-4894F6B25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E66A-178D-A500-23ED-4C006217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Dataset Generation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F0D5A5-BB15-9BE3-EFE2-016C779C960C}"/>
              </a:ext>
            </a:extLst>
          </p:cNvPr>
          <p:cNvSpPr txBox="1"/>
          <p:nvPr/>
        </p:nvSpPr>
        <p:spPr>
          <a:xfrm>
            <a:off x="754080" y="1857679"/>
            <a:ext cx="7635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/>
              <a:t>For Lyapunov Functions we can use a backward approach: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22413-CC84-88F2-6B5F-310FFB56E235}"/>
              </a:ext>
            </a:extLst>
          </p:cNvPr>
          <p:cNvSpPr txBox="1"/>
          <p:nvPr/>
        </p:nvSpPr>
        <p:spPr>
          <a:xfrm>
            <a:off x="457200" y="5143795"/>
            <a:ext cx="823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400" dirty="0"/>
              <a:t>What are potential problems of such backward generation?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9363DE-B858-CB05-F80A-5EAFD8556AF4}"/>
                  </a:ext>
                </a:extLst>
              </p:cNvPr>
              <p:cNvSpPr txBox="1"/>
              <p:nvPr/>
            </p:nvSpPr>
            <p:spPr>
              <a:xfrm>
                <a:off x="970806" y="3045384"/>
                <a:ext cx="720238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L" sz="2800" dirty="0"/>
                  <a:t>1.Generate function V(x)  in a generic way.</a:t>
                </a:r>
              </a:p>
              <a:p>
                <a:endParaRPr lang="en-IL" sz="2800" dirty="0"/>
              </a:p>
              <a:p>
                <a:r>
                  <a:rPr lang="en-IL" sz="2800" dirty="0"/>
                  <a:t>2.Create a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L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9363DE-B858-CB05-F80A-5EAFD8556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06" y="3045384"/>
                <a:ext cx="7202382" cy="1384995"/>
              </a:xfrm>
              <a:prstGeom prst="rect">
                <a:avLst/>
              </a:prstGeom>
              <a:blipFill>
                <a:blip r:embed="rId2"/>
                <a:stretch>
                  <a:fillRect l="-1761" t="-5505" b="-1100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840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AD894-B2C6-287A-DE60-D43CD5F33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2F6B-CBFF-A615-1B42-96F7124C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Dataset Creation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E8772A-F544-1E57-A858-336BE7B4A9A8}"/>
              </a:ext>
            </a:extLst>
          </p:cNvPr>
          <p:cNvSpPr txBox="1"/>
          <p:nvPr/>
        </p:nvSpPr>
        <p:spPr>
          <a:xfrm>
            <a:off x="666139" y="5897033"/>
            <a:ext cx="7811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/>
              <a:t>Still we can not be sure that we won’t solve subtask of our problem!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4B46B2-B4C5-CECB-22B9-2414543EA0CE}"/>
                  </a:ext>
                </a:extLst>
              </p:cNvPr>
              <p:cNvSpPr txBox="1"/>
              <p:nvPr/>
            </p:nvSpPr>
            <p:spPr>
              <a:xfrm>
                <a:off x="970806" y="2897026"/>
                <a:ext cx="720238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L" sz="2800" dirty="0"/>
                  <a:t>1.Generate function V(x)  in a generic way.</a:t>
                </a:r>
              </a:p>
              <a:p>
                <a:endParaRPr lang="en-IL" sz="2800" dirty="0"/>
              </a:p>
              <a:p>
                <a:r>
                  <a:rPr lang="en-IL" sz="2800" dirty="0"/>
                  <a:t>2.Create a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L" sz="2800" dirty="0"/>
              </a:p>
              <a:p>
                <a:endParaRPr lang="en-IL" sz="2800" dirty="0"/>
              </a:p>
              <a:p>
                <a:r>
                  <a:rPr lang="en-IL" sz="2800" b="1" dirty="0"/>
                  <a:t>3. Add noise to the system in such a way that the solution stays the same.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4B46B2-B4C5-CECB-22B9-2414543EA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06" y="2897026"/>
                <a:ext cx="7202382" cy="2677656"/>
              </a:xfrm>
              <a:prstGeom prst="rect">
                <a:avLst/>
              </a:prstGeom>
              <a:blipFill>
                <a:blip r:embed="rId2"/>
                <a:stretch>
                  <a:fillRect l="-1761" t="-2370" r="-1761" b="-52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EF67D10-D572-409C-90D2-2D84720850B3}"/>
              </a:ext>
            </a:extLst>
          </p:cNvPr>
          <p:cNvSpPr txBox="1"/>
          <p:nvPr/>
        </p:nvSpPr>
        <p:spPr>
          <a:xfrm>
            <a:off x="666139" y="1500971"/>
            <a:ext cx="7811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>
                <a:solidFill>
                  <a:srgbClr val="FF0000"/>
                </a:solidFill>
              </a:rPr>
              <a:t>We will probably learn a different task: </a:t>
            </a:r>
            <a:r>
              <a:rPr lang="en-IL" sz="2400" b="1" dirty="0">
                <a:solidFill>
                  <a:srgbClr val="FF0000"/>
                </a:solidFill>
              </a:rPr>
              <a:t>integration</a:t>
            </a:r>
            <a:r>
              <a:rPr lang="en-IL" sz="2400" dirty="0">
                <a:solidFill>
                  <a:srgbClr val="FF0000"/>
                </a:solidFill>
              </a:rPr>
              <a:t>.</a:t>
            </a:r>
          </a:p>
          <a:p>
            <a:r>
              <a:rPr lang="en-IL" sz="2400" dirty="0"/>
              <a:t>Authors address this problem by adding additional step.</a:t>
            </a:r>
          </a:p>
        </p:txBody>
      </p:sp>
    </p:spTree>
    <p:extLst>
      <p:ext uri="{BB962C8B-B14F-4D97-AF65-F5344CB8AC3E}">
        <p14:creationId xmlns:p14="http://schemas.microsoft.com/office/powerpoint/2010/main" val="1979227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9B63-B291-2516-F72A-1210DF12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Results</a:t>
            </a:r>
          </a:p>
        </p:txBody>
      </p:sp>
      <p:pic>
        <p:nvPicPr>
          <p:cNvPr id="5" name="Picture 4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C4E0DB3B-638C-CA53-2EC0-D09B91C19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0" y="2164366"/>
            <a:ext cx="9016740" cy="272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3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D6C46-8A34-6A98-A201-11BE1B8E7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425A-9D81-1353-43CF-C3288D77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Lyapunov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1672C-0E9E-7C3D-AC9E-7DAC0118A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/>
              <a:t>We train </a:t>
            </a:r>
            <a:r>
              <a:rPr lang="en-US" dirty="0">
                <a:solidFill>
                  <a:srgbClr val="00B050"/>
                </a:solidFill>
              </a:rPr>
              <a:t>transformers</a:t>
            </a:r>
            <a:r>
              <a:rPr lang="en-US" dirty="0"/>
              <a:t> with 8 layers, 10 </a:t>
            </a:r>
            <a:r>
              <a:rPr lang="en-US" dirty="0">
                <a:solidFill>
                  <a:srgbClr val="00B050"/>
                </a:solidFill>
              </a:rPr>
              <a:t>attention heads </a:t>
            </a:r>
            <a:r>
              <a:rPr lang="en-US" dirty="0"/>
              <a:t>and an </a:t>
            </a:r>
            <a:r>
              <a:rPr lang="en-US" dirty="0">
                <a:solidFill>
                  <a:srgbClr val="00B050"/>
                </a:solidFill>
              </a:rPr>
              <a:t>embedding dimension </a:t>
            </a:r>
            <a:r>
              <a:rPr lang="en-US" dirty="0"/>
              <a:t>of 640 (ablation studies on different model sizes can be found in Appendix C), on </a:t>
            </a:r>
            <a:r>
              <a:rPr lang="en-US" dirty="0">
                <a:solidFill>
                  <a:srgbClr val="00B050"/>
                </a:solidFill>
              </a:rPr>
              <a:t>batches</a:t>
            </a:r>
            <a:r>
              <a:rPr lang="en-US" dirty="0"/>
              <a:t> of 16 examples, using the </a:t>
            </a:r>
            <a:r>
              <a:rPr lang="en-US" dirty="0">
                <a:solidFill>
                  <a:srgbClr val="00B050"/>
                </a:solidFill>
              </a:rPr>
              <a:t>Adam optimizer </a:t>
            </a:r>
            <a:r>
              <a:rPr lang="en-US" dirty="0"/>
              <a:t>[Kingma and Ba, 2014] with </a:t>
            </a:r>
            <a:r>
              <a:rPr lang="en-US" dirty="0">
                <a:solidFill>
                  <a:srgbClr val="00B050"/>
                </a:solidFill>
              </a:rPr>
              <a:t>a learning rate </a:t>
            </a:r>
            <a:r>
              <a:rPr lang="en-US" dirty="0"/>
              <a:t>of 10−4, an initial linear </a:t>
            </a:r>
            <a:r>
              <a:rPr lang="en-US" dirty="0">
                <a:solidFill>
                  <a:srgbClr val="00B050"/>
                </a:solidFill>
              </a:rPr>
              <a:t>warm-up phase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of 10,000 optimization steps, and </a:t>
            </a:r>
            <a:r>
              <a:rPr lang="en-US" dirty="0">
                <a:solidFill>
                  <a:srgbClr val="00B050"/>
                </a:solidFill>
              </a:rPr>
              <a:t>inverse square root scheduling.</a:t>
            </a:r>
            <a:endParaRPr lang="en-IL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869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7E96-A3AD-97F0-F79F-02037921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Math Application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70D9-59C0-10F3-63CA-4FCC7A856E99}"/>
              </a:ext>
            </a:extLst>
          </p:cNvPr>
          <p:cNvSpPr txBox="1"/>
          <p:nvPr/>
        </p:nvSpPr>
        <p:spPr>
          <a:xfrm>
            <a:off x="1943669" y="1417638"/>
            <a:ext cx="5256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/>
              <a:t>Can we train transformers to predict results of mathematical operations?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CC3FB0-70C6-84ED-36E0-14322A508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29" y="2745393"/>
            <a:ext cx="8315742" cy="24597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A9B7BE-8912-2A47-FE1A-F70BDF31C57D}"/>
              </a:ext>
            </a:extLst>
          </p:cNvPr>
          <p:cNvSpPr txBox="1"/>
          <p:nvPr/>
        </p:nvSpPr>
        <p:spPr>
          <a:xfrm>
            <a:off x="641267" y="5440362"/>
            <a:ext cx="7635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000" dirty="0"/>
              <a:t>It may look like an overkill, but this process can create a usefull intuition regarding subtasks: embedding, preprocessing. </a:t>
            </a:r>
            <a:r>
              <a:rPr lang="en-IL" sz="2000"/>
              <a:t>We will see an example on the seminar.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154120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1D13B-0B2A-3B82-CE8C-AD89D047C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A733-07A8-9FEC-0D2B-702F975D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Seq2Seq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ABA2739-37D4-3ACA-E4EB-918D6441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26" y="1915739"/>
            <a:ext cx="8228674" cy="332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44E943-4769-B6A1-18C6-8439FD691AE4}"/>
              </a:ext>
            </a:extLst>
          </p:cNvPr>
          <p:cNvSpPr/>
          <p:nvPr/>
        </p:nvSpPr>
        <p:spPr>
          <a:xfrm>
            <a:off x="457200" y="1769423"/>
            <a:ext cx="3770416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8DF947-E77B-B838-3C8E-01B5C4A4FC46}"/>
              </a:ext>
            </a:extLst>
          </p:cNvPr>
          <p:cNvSpPr/>
          <p:nvPr/>
        </p:nvSpPr>
        <p:spPr>
          <a:xfrm>
            <a:off x="4020787" y="1915739"/>
            <a:ext cx="1387435" cy="8393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960C2D-B070-4596-5781-A995DA086FE9}"/>
              </a:ext>
            </a:extLst>
          </p:cNvPr>
          <p:cNvSpPr/>
          <p:nvPr/>
        </p:nvSpPr>
        <p:spPr>
          <a:xfrm>
            <a:off x="4227616" y="4847772"/>
            <a:ext cx="3770416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FA1CF1-ECC4-5FE5-0181-745127985229}"/>
              </a:ext>
            </a:extLst>
          </p:cNvPr>
          <p:cNvSpPr/>
          <p:nvPr/>
        </p:nvSpPr>
        <p:spPr>
          <a:xfrm>
            <a:off x="4408714" y="3888439"/>
            <a:ext cx="899556" cy="14710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E39394-ABF9-5ABF-79A9-6732AA53BC7E}"/>
              </a:ext>
            </a:extLst>
          </p:cNvPr>
          <p:cNvCxnSpPr/>
          <p:nvPr/>
        </p:nvCxnSpPr>
        <p:spPr>
          <a:xfrm>
            <a:off x="5807034" y="2196935"/>
            <a:ext cx="403761" cy="2090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B589EC-EA65-A37A-10FD-8660B4C42352}"/>
              </a:ext>
            </a:extLst>
          </p:cNvPr>
          <p:cNvCxnSpPr/>
          <p:nvPr/>
        </p:nvCxnSpPr>
        <p:spPr>
          <a:xfrm>
            <a:off x="6391893" y="2226623"/>
            <a:ext cx="403761" cy="2090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CFEA41-8CA3-7AD1-2974-6EE792A52635}"/>
              </a:ext>
            </a:extLst>
          </p:cNvPr>
          <p:cNvCxnSpPr/>
          <p:nvPr/>
        </p:nvCxnSpPr>
        <p:spPr>
          <a:xfrm>
            <a:off x="6881287" y="2259614"/>
            <a:ext cx="403761" cy="2090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070498-6B18-A484-6AA7-3F116D9C1A5A}"/>
              </a:ext>
            </a:extLst>
          </p:cNvPr>
          <p:cNvCxnSpPr/>
          <p:nvPr/>
        </p:nvCxnSpPr>
        <p:spPr>
          <a:xfrm>
            <a:off x="7475516" y="2259614"/>
            <a:ext cx="403761" cy="2090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34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F32C4-0171-8717-87ED-02D11AF67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4312-5EC2-BD2A-0AB2-058FCC8F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Seq2Seq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FB6121D0-0DB3-3D77-35F5-903E53D82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26" y="1915739"/>
            <a:ext cx="8228674" cy="332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CD98EC-8BA5-10AE-B9D5-A2D5F22DAD3E}"/>
              </a:ext>
            </a:extLst>
          </p:cNvPr>
          <p:cNvSpPr/>
          <p:nvPr/>
        </p:nvSpPr>
        <p:spPr>
          <a:xfrm>
            <a:off x="457200" y="1769423"/>
            <a:ext cx="3770416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42D43-E851-540D-CE66-13D652B8410C}"/>
              </a:ext>
            </a:extLst>
          </p:cNvPr>
          <p:cNvSpPr/>
          <p:nvPr/>
        </p:nvSpPr>
        <p:spPr>
          <a:xfrm>
            <a:off x="4020787" y="1915739"/>
            <a:ext cx="1387435" cy="8393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610758-644D-0801-42EA-F43FA77BF9DF}"/>
              </a:ext>
            </a:extLst>
          </p:cNvPr>
          <p:cNvSpPr/>
          <p:nvPr/>
        </p:nvSpPr>
        <p:spPr>
          <a:xfrm>
            <a:off x="4227616" y="4847772"/>
            <a:ext cx="3770416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5C565-25FF-2D37-036E-6F7D3FBBD5EA}"/>
              </a:ext>
            </a:extLst>
          </p:cNvPr>
          <p:cNvSpPr/>
          <p:nvPr/>
        </p:nvSpPr>
        <p:spPr>
          <a:xfrm>
            <a:off x="4408714" y="3888439"/>
            <a:ext cx="899556" cy="14710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63232A-2666-A379-37AF-4AE3666D9D4B}"/>
              </a:ext>
            </a:extLst>
          </p:cNvPr>
          <p:cNvSpPr txBox="1"/>
          <p:nvPr/>
        </p:nvSpPr>
        <p:spPr>
          <a:xfrm>
            <a:off x="1371728" y="5304972"/>
            <a:ext cx="2855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Teacher forcing</a:t>
            </a:r>
            <a:r>
              <a:rPr lang="en-IL" b="1" dirty="0"/>
              <a:t> during train:</a:t>
            </a:r>
          </a:p>
          <a:p>
            <a:endParaRPr lang="en-IL" b="1" dirty="0"/>
          </a:p>
          <a:p>
            <a:r>
              <a:rPr lang="en-IL" dirty="0"/>
              <a:t>We provide </a:t>
            </a:r>
            <a:r>
              <a:rPr lang="en-US" dirty="0"/>
              <a:t>ground-truth tokens on a train.</a:t>
            </a:r>
          </a:p>
        </p:txBody>
      </p:sp>
      <p:pic>
        <p:nvPicPr>
          <p:cNvPr id="7174" name="Picture 6" descr="The Force | Star Wars Databank | StarWars.com">
            <a:extLst>
              <a:ext uri="{FF2B5EF4-FFF2-40B4-BE49-F238E27FC236}">
                <a16:creationId xmlns:a16="http://schemas.microsoft.com/office/drawing/2014/main" id="{264F07DD-DC19-A298-B0EE-A9A3570BA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368" y="5040312"/>
            <a:ext cx="27432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64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C307C-033A-C61F-70EE-7D007D929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B467-81D0-B4F3-F965-B93275FD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Seq2Seq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FB165188-2B9F-68CA-53CD-3D7A20EB5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26" y="1915739"/>
            <a:ext cx="8228674" cy="332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3ACB53-A714-B191-A176-56FED115E29F}"/>
              </a:ext>
            </a:extLst>
          </p:cNvPr>
          <p:cNvSpPr/>
          <p:nvPr/>
        </p:nvSpPr>
        <p:spPr>
          <a:xfrm>
            <a:off x="457200" y="1769423"/>
            <a:ext cx="3770416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940D60-6F47-ACC3-19CE-ABBC9D416823}"/>
              </a:ext>
            </a:extLst>
          </p:cNvPr>
          <p:cNvSpPr/>
          <p:nvPr/>
        </p:nvSpPr>
        <p:spPr>
          <a:xfrm>
            <a:off x="4020787" y="1915739"/>
            <a:ext cx="1387435" cy="8393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299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E26C2-5244-104E-8681-28E9E7EFD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7EC3-2F9F-C2FD-FEF5-2D02F6DB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Attention!!!!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D002E511-653D-8F62-BE48-D50A9079D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9" y="1638795"/>
            <a:ext cx="8552722" cy="502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12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8C13-999E-BF37-21A4-CCF89D5B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1F06F-7D0B-C7D1-6AA6-B52D8CE0AB01}"/>
              </a:ext>
            </a:extLst>
          </p:cNvPr>
          <p:cNvSpPr/>
          <p:nvPr/>
        </p:nvSpPr>
        <p:spPr>
          <a:xfrm>
            <a:off x="2635624" y="3169623"/>
            <a:ext cx="146729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800" dirty="0"/>
              <a:t>RNN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4DEC26-E032-09E9-0220-032F151D94F8}"/>
              </a:ext>
            </a:extLst>
          </p:cNvPr>
          <p:cNvSpPr/>
          <p:nvPr/>
        </p:nvSpPr>
        <p:spPr>
          <a:xfrm>
            <a:off x="2635622" y="3920267"/>
            <a:ext cx="146729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800" dirty="0"/>
              <a:t>RNN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F2BF9-E727-D08A-11EB-32C4B1211A43}"/>
              </a:ext>
            </a:extLst>
          </p:cNvPr>
          <p:cNvSpPr/>
          <p:nvPr/>
        </p:nvSpPr>
        <p:spPr>
          <a:xfrm>
            <a:off x="4407595" y="3169623"/>
            <a:ext cx="146729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800" dirty="0"/>
              <a:t>RNN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6E3669-0E6B-FB8A-B09F-1B956D370B07}"/>
              </a:ext>
            </a:extLst>
          </p:cNvPr>
          <p:cNvSpPr/>
          <p:nvPr/>
        </p:nvSpPr>
        <p:spPr>
          <a:xfrm>
            <a:off x="4407594" y="3920267"/>
            <a:ext cx="146729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800" dirty="0"/>
              <a:t>RNN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777A99-44FA-4C06-DE8A-F482F1B19755}"/>
              </a:ext>
            </a:extLst>
          </p:cNvPr>
          <p:cNvSpPr/>
          <p:nvPr/>
        </p:nvSpPr>
        <p:spPr>
          <a:xfrm>
            <a:off x="2635622" y="4648800"/>
            <a:ext cx="1467291" cy="6051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800" dirty="0"/>
              <a:t>Vector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353966-1C8C-5063-3185-2BADD7F8AA5D}"/>
              </a:ext>
            </a:extLst>
          </p:cNvPr>
          <p:cNvSpPr/>
          <p:nvPr/>
        </p:nvSpPr>
        <p:spPr>
          <a:xfrm>
            <a:off x="4407592" y="4648799"/>
            <a:ext cx="1467291" cy="6051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</a:t>
            </a:r>
            <a:r>
              <a:rPr lang="en-IL" sz="1800" dirty="0"/>
              <a:t> Vectors (Attention)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CE8FF2-923F-7112-5AFB-892050B4DE17}"/>
              </a:ext>
            </a:extLst>
          </p:cNvPr>
          <p:cNvSpPr/>
          <p:nvPr/>
        </p:nvSpPr>
        <p:spPr>
          <a:xfrm>
            <a:off x="6179565" y="3169623"/>
            <a:ext cx="146729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800" dirty="0"/>
              <a:t>Attention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1E11D-294F-88FD-CB0F-AEC3B92DC0CD}"/>
              </a:ext>
            </a:extLst>
          </p:cNvPr>
          <p:cNvSpPr/>
          <p:nvPr/>
        </p:nvSpPr>
        <p:spPr>
          <a:xfrm>
            <a:off x="6179564" y="3920267"/>
            <a:ext cx="146729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800" dirty="0"/>
              <a:t>Attention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4837E6-E5D5-D1F4-27CE-BFC2B9CD22B9}"/>
              </a:ext>
            </a:extLst>
          </p:cNvPr>
          <p:cNvSpPr/>
          <p:nvPr/>
        </p:nvSpPr>
        <p:spPr>
          <a:xfrm>
            <a:off x="6179562" y="4648799"/>
            <a:ext cx="1467291" cy="6051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Attention</a:t>
            </a:r>
            <a:endParaRPr lang="en-IL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C7726E-699C-B97E-4325-B66875534197}"/>
              </a:ext>
            </a:extLst>
          </p:cNvPr>
          <p:cNvSpPr txBox="1"/>
          <p:nvPr/>
        </p:nvSpPr>
        <p:spPr>
          <a:xfrm>
            <a:off x="6110747" y="2512224"/>
            <a:ext cx="160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800" dirty="0">
                <a:solidFill>
                  <a:srgbClr val="C00000"/>
                </a:solidFill>
              </a:rPr>
              <a:t>Transformer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1DB3B3-860D-7438-F8A3-82004A2ACE0C}"/>
              </a:ext>
            </a:extLst>
          </p:cNvPr>
          <p:cNvSpPr txBox="1"/>
          <p:nvPr/>
        </p:nvSpPr>
        <p:spPr>
          <a:xfrm>
            <a:off x="4487655" y="2375071"/>
            <a:ext cx="1289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1800" dirty="0"/>
              <a:t>Seq2Seq +Attention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A7BB21-D29B-9050-89D4-4CEDE372036B}"/>
              </a:ext>
            </a:extLst>
          </p:cNvPr>
          <p:cNvSpPr txBox="1"/>
          <p:nvPr/>
        </p:nvSpPr>
        <p:spPr>
          <a:xfrm>
            <a:off x="2746086" y="2512224"/>
            <a:ext cx="115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800" dirty="0"/>
              <a:t>Seq2Seq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47482B-CF16-51A6-E3BE-E015FE7CD875}"/>
              </a:ext>
            </a:extLst>
          </p:cNvPr>
          <p:cNvSpPr txBox="1"/>
          <p:nvPr/>
        </p:nvSpPr>
        <p:spPr>
          <a:xfrm>
            <a:off x="926256" y="3244334"/>
            <a:ext cx="116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800" dirty="0"/>
              <a:t>Encoder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2D9C9E-F856-1C9C-C49F-1074E27C93A3}"/>
              </a:ext>
            </a:extLst>
          </p:cNvPr>
          <p:cNvSpPr txBox="1"/>
          <p:nvPr/>
        </p:nvSpPr>
        <p:spPr>
          <a:xfrm>
            <a:off x="916637" y="3994978"/>
            <a:ext cx="1176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800" dirty="0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FE95C5-2E8B-4862-4F1A-78E008E91260}"/>
                  </a:ext>
                </a:extLst>
              </p:cNvPr>
              <p:cNvSpPr txBox="1"/>
              <p:nvPr/>
            </p:nvSpPr>
            <p:spPr>
              <a:xfrm>
                <a:off x="218531" y="4689747"/>
                <a:ext cx="25133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L" sz="1800" dirty="0"/>
                  <a:t>Interaction</a:t>
                </a:r>
              </a:p>
              <a:p>
                <a:pPr algn="ctr"/>
                <a:r>
                  <a:rPr lang="en-IL" sz="1800" dirty="0"/>
                  <a:t>Encoder </a:t>
                </a:r>
                <a14:m>
                  <m:oMath xmlns:m="http://schemas.openxmlformats.org/officeDocument/2006/math">
                    <m:r>
                      <a:rPr lang="en-IL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1800" dirty="0"/>
                  <a:t> Decoder</a:t>
                </a:r>
                <a:endParaRPr lang="en-IL" sz="1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FE95C5-2E8B-4862-4F1A-78E008E91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31" y="4689747"/>
                <a:ext cx="2513399" cy="646331"/>
              </a:xfrm>
              <a:prstGeom prst="rect">
                <a:avLst/>
              </a:prstGeom>
              <a:blipFill>
                <a:blip r:embed="rId2"/>
                <a:stretch>
                  <a:fillRect t="-3846" b="-1346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3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375E-66D7-D256-7689-4CA4E0EF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Transformer architecture</a:t>
            </a:r>
          </a:p>
        </p:txBody>
      </p:sp>
      <p:pic>
        <p:nvPicPr>
          <p:cNvPr id="1028" name="Picture 4" descr="The Transformer Model - MachineLearningMastery.com">
            <a:extLst>
              <a:ext uri="{FF2B5EF4-FFF2-40B4-BE49-F238E27FC236}">
                <a16:creationId xmlns:a16="http://schemas.microsoft.com/office/drawing/2014/main" id="{A8C6DF79-8A73-F193-D3BD-86DD726DB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275" y="1417638"/>
            <a:ext cx="3751449" cy="52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29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27878</TotalTime>
  <Words>811</Words>
  <Application>Microsoft Macintosh PowerPoint</Application>
  <PresentationFormat>On-screen Show (4:3)</PresentationFormat>
  <Paragraphs>152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Cambria Math</vt:lpstr>
      <vt:lpstr>Office Theme</vt:lpstr>
      <vt:lpstr>AI in Mathematics   Lecture 7 Deep Learning in Mathematics</vt:lpstr>
      <vt:lpstr>About This Course</vt:lpstr>
      <vt:lpstr>Seq2Seq</vt:lpstr>
      <vt:lpstr>Seq2Seq</vt:lpstr>
      <vt:lpstr>Seq2Seq</vt:lpstr>
      <vt:lpstr>Seq2Seq</vt:lpstr>
      <vt:lpstr>Attention!!!!</vt:lpstr>
      <vt:lpstr>Structure</vt:lpstr>
      <vt:lpstr>Transformer architecture</vt:lpstr>
      <vt:lpstr>Encoder</vt:lpstr>
      <vt:lpstr>QKV-Attention.</vt:lpstr>
      <vt:lpstr>Attention</vt:lpstr>
      <vt:lpstr>Attention</vt:lpstr>
      <vt:lpstr>Add &amp; Norm</vt:lpstr>
      <vt:lpstr>Transformer</vt:lpstr>
      <vt:lpstr>Feed Forward</vt:lpstr>
      <vt:lpstr>Decoder</vt:lpstr>
      <vt:lpstr>Masked Self-Attention</vt:lpstr>
      <vt:lpstr>Masked attention</vt:lpstr>
      <vt:lpstr>Masked Self-Attention</vt:lpstr>
      <vt:lpstr>Decoder</vt:lpstr>
      <vt:lpstr>Positional Encoding</vt:lpstr>
      <vt:lpstr>Positional Encoding</vt:lpstr>
      <vt:lpstr>Decoder</vt:lpstr>
      <vt:lpstr>Attention</vt:lpstr>
      <vt:lpstr>Transformer</vt:lpstr>
      <vt:lpstr>Interpretation of heads</vt:lpstr>
      <vt:lpstr>Encoder-only vs Decoder-only Models</vt:lpstr>
      <vt:lpstr>BERT</vt:lpstr>
      <vt:lpstr>Lyapunov Functions</vt:lpstr>
      <vt:lpstr>Lyapunov Functions</vt:lpstr>
      <vt:lpstr>Dataset Generation</vt:lpstr>
      <vt:lpstr>Dataset Generation</vt:lpstr>
      <vt:lpstr>Dataset Generation</vt:lpstr>
      <vt:lpstr>Dataset Creation</vt:lpstr>
      <vt:lpstr>Results</vt:lpstr>
      <vt:lpstr>Lyapunov functions</vt:lpstr>
      <vt:lpstr>Math Application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Alexander Shlimovich</cp:lastModifiedBy>
  <cp:revision>39</cp:revision>
  <dcterms:created xsi:type="dcterms:W3CDTF">2013-01-27T09:14:16Z</dcterms:created>
  <dcterms:modified xsi:type="dcterms:W3CDTF">2025-05-05T21:06:54Z</dcterms:modified>
</cp:coreProperties>
</file>