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82" r:id="rId3"/>
    <p:sldId id="336" r:id="rId4"/>
    <p:sldId id="356" r:id="rId5"/>
    <p:sldId id="357" r:id="rId6"/>
    <p:sldId id="358" r:id="rId7"/>
    <p:sldId id="364" r:id="rId8"/>
    <p:sldId id="381" r:id="rId9"/>
    <p:sldId id="380" r:id="rId10"/>
    <p:sldId id="376" r:id="rId11"/>
    <p:sldId id="365" r:id="rId12"/>
    <p:sldId id="366" r:id="rId13"/>
    <p:sldId id="373" r:id="rId14"/>
    <p:sldId id="269" r:id="rId15"/>
    <p:sldId id="270" r:id="rId16"/>
    <p:sldId id="271" r:id="rId17"/>
    <p:sldId id="272" r:id="rId18"/>
    <p:sldId id="378" r:id="rId19"/>
    <p:sldId id="377" r:id="rId20"/>
    <p:sldId id="362" r:id="rId21"/>
    <p:sldId id="363" r:id="rId22"/>
    <p:sldId id="379" r:id="rId23"/>
    <p:sldId id="382" r:id="rId24"/>
    <p:sldId id="360" r:id="rId25"/>
    <p:sldId id="359" r:id="rId26"/>
    <p:sldId id="361" r:id="rId27"/>
    <p:sldId id="368" r:id="rId28"/>
    <p:sldId id="369" r:id="rId29"/>
    <p:sldId id="370" r:id="rId30"/>
    <p:sldId id="367" r:id="rId31"/>
    <p:sldId id="372" r:id="rId32"/>
    <p:sldId id="374" r:id="rId33"/>
    <p:sldId id="375" r:id="rId34"/>
    <p:sldId id="383" r:id="rId3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hQAAKHaVTyusnKoDhx1t6hDmIx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58"/>
    <p:restoredTop sz="94487"/>
  </p:normalViewPr>
  <p:slideViewPr>
    <p:cSldViewPr snapToGrid="0">
      <p:cViewPr varScale="1">
        <p:scale>
          <a:sx n="92" d="100"/>
          <a:sy n="92" d="100"/>
        </p:scale>
        <p:origin x="1992" y="4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36536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3a8e23e62a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3a8e23e62a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3a8e23e62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3a8e23e62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3a8e23e62a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3a8e23e62a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>
          <a:extLst>
            <a:ext uri="{FF2B5EF4-FFF2-40B4-BE49-F238E27FC236}">
              <a16:creationId xmlns:a16="http://schemas.microsoft.com/office/drawing/2014/main" id="{770CC1C4-68CF-5CE2-E699-6CFDDF558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3a8e23e62a_0_68:notes">
            <a:extLst>
              <a:ext uri="{FF2B5EF4-FFF2-40B4-BE49-F238E27FC236}">
                <a16:creationId xmlns:a16="http://schemas.microsoft.com/office/drawing/2014/main" id="{188EDE15-0224-B0D7-AFDA-A5BBDF5C9F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3a8e23e62a_0_68:notes">
            <a:extLst>
              <a:ext uri="{FF2B5EF4-FFF2-40B4-BE49-F238E27FC236}">
                <a16:creationId xmlns:a16="http://schemas.microsoft.com/office/drawing/2014/main" id="{811A0770-687A-1A03-97E8-777322E6AC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0652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>
          <a:extLst>
            <a:ext uri="{FF2B5EF4-FFF2-40B4-BE49-F238E27FC236}">
              <a16:creationId xmlns:a16="http://schemas.microsoft.com/office/drawing/2014/main" id="{5F07ADEE-CC72-86B0-8032-210505DC2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3a8e23e62a_0_68:notes">
            <a:extLst>
              <a:ext uri="{FF2B5EF4-FFF2-40B4-BE49-F238E27FC236}">
                <a16:creationId xmlns:a16="http://schemas.microsoft.com/office/drawing/2014/main" id="{74696813-9350-1457-CFF2-C5C1E4E9F9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3a8e23e62a_0_68:notes">
            <a:extLst>
              <a:ext uri="{FF2B5EF4-FFF2-40B4-BE49-F238E27FC236}">
                <a16:creationId xmlns:a16="http://schemas.microsoft.com/office/drawing/2014/main" id="{36957B80-EE0E-4FF0-D965-51A93DED62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8070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>
          <a:extLst>
            <a:ext uri="{FF2B5EF4-FFF2-40B4-BE49-F238E27FC236}">
              <a16:creationId xmlns:a16="http://schemas.microsoft.com/office/drawing/2014/main" id="{A2351945-E54A-467D-3E47-0750702AF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3a8e23e62a_0_68:notes">
            <a:extLst>
              <a:ext uri="{FF2B5EF4-FFF2-40B4-BE49-F238E27FC236}">
                <a16:creationId xmlns:a16="http://schemas.microsoft.com/office/drawing/2014/main" id="{268DCEB8-976E-F9D4-0A1C-A1CE40079F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3a8e23e62a_0_68:notes">
            <a:extLst>
              <a:ext uri="{FF2B5EF4-FFF2-40B4-BE49-F238E27FC236}">
                <a16:creationId xmlns:a16="http://schemas.microsoft.com/office/drawing/2014/main" id="{C60C6F9F-84D1-0DFD-A61A-0F36F5DFB7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450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1460665"/>
            <a:ext cx="7772400" cy="2068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in Mathematics 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Lecture </a:t>
            </a:r>
            <a:r>
              <a:rPr lang="ru-RU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dirty="0"/>
          </a:p>
          <a:p>
            <a:pPr>
              <a:buSzPct val="100000"/>
            </a:pPr>
            <a:r>
              <a:rPr lang="en-US" dirty="0">
                <a:solidFill>
                  <a:schemeClr val="tx1"/>
                </a:solidFill>
              </a:rPr>
              <a:t>NLP and LLMs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dirty="0">
                <a:solidFill>
                  <a:schemeClr val="dk1"/>
                </a:solidFill>
              </a:rPr>
              <a:t>Bar-Ilan University</a:t>
            </a:r>
            <a:r>
              <a:rPr lang="en-US" dirty="0">
                <a:solidFill>
                  <a:srgbClr val="888888"/>
                </a:solidFill>
              </a:rPr>
              <a:t> </a:t>
            </a:r>
            <a:endParaRPr dirty="0">
              <a:solidFill>
                <a:srgbClr val="888888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dirty="0">
                <a:solidFill>
                  <a:srgbClr val="888888"/>
                </a:solidFill>
              </a:rPr>
              <a:t> Nebius Academy | Stevens Institute of Technology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May 20, </a:t>
            </a:r>
            <a:r>
              <a:rPr lang="en-US" dirty="0">
                <a:solidFill>
                  <a:srgbClr val="888888"/>
                </a:solidFill>
              </a:rPr>
              <a:t>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B3DC5-A615-C095-2940-B12F665FE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1794E-794F-EF13-17DF-7FE093EC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b="1" dirty="0"/>
              <a:t>Top-k and top-p</a:t>
            </a:r>
          </a:p>
        </p:txBody>
      </p:sp>
      <p:pic>
        <p:nvPicPr>
          <p:cNvPr id="1026" name="Picture 2" descr="Process of top-k and top-p sampling | Download Scientific Diagram">
            <a:extLst>
              <a:ext uri="{FF2B5EF4-FFF2-40B4-BE49-F238E27FC236}">
                <a16:creationId xmlns:a16="http://schemas.microsoft.com/office/drawing/2014/main" id="{090E18F2-6FDD-7CA4-3C3B-1F905475D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55460"/>
            <a:ext cx="8686800" cy="303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562E42-00BC-16F8-AE55-0118014609B1}"/>
              </a:ext>
            </a:extLst>
          </p:cNvPr>
          <p:cNvSpPr txBox="1"/>
          <p:nvPr/>
        </p:nvSpPr>
        <p:spPr>
          <a:xfrm>
            <a:off x="982683" y="4999897"/>
            <a:ext cx="7178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en-US" sz="2400" dirty="0"/>
              <a:t>Models often use a </a:t>
            </a:r>
            <a:r>
              <a:rPr lang="en-US" sz="2400" b="1" dirty="0"/>
              <a:t>hyperparameters</a:t>
            </a:r>
            <a:r>
              <a:rPr lang="en-US" sz="2400" dirty="0"/>
              <a:t> to control the possible pool of tokens in sampling. </a:t>
            </a:r>
          </a:p>
        </p:txBody>
      </p:sp>
    </p:spTree>
    <p:extLst>
      <p:ext uri="{BB962C8B-B14F-4D97-AF65-F5344CB8AC3E}">
        <p14:creationId xmlns:p14="http://schemas.microsoft.com/office/powerpoint/2010/main" val="1911417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40FCA-8857-90F2-B0B2-95305C792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b="1" dirty="0"/>
              <a:t>Evolutionary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3B47B-33C8-CC2E-BD23-0DD7758CB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05890" y="1417638"/>
            <a:ext cx="4932219" cy="826798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>
                <a:solidFill>
                  <a:srgbClr val="103B61"/>
                </a:solidFill>
                <a:latin typeface="+mn-lt"/>
              </a:rPr>
              <a:t>”</a:t>
            </a:r>
            <a:r>
              <a:rPr lang="en-US" b="1" i="0" dirty="0">
                <a:solidFill>
                  <a:srgbClr val="103B61"/>
                </a:solidFill>
                <a:effectLst/>
                <a:latin typeface="+mn-lt"/>
              </a:rPr>
              <a:t>Survival of the Fittest”</a:t>
            </a:r>
          </a:p>
          <a:p>
            <a:pPr marL="114300" indent="0">
              <a:buNone/>
            </a:pPr>
            <a:endParaRPr lang="en-IL" dirty="0"/>
          </a:p>
          <a:p>
            <a:pPr marL="114300" indent="0">
              <a:buNone/>
            </a:pPr>
            <a:endParaRPr lang="en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662436-79F9-87FA-F985-152DE610F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71" y="2341418"/>
            <a:ext cx="7303655" cy="387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172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044AB-C319-C8E1-F956-965F5309F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Evolutionary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5882C-8672-5AFF-77C8-CA63F483C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62266"/>
            <a:ext cx="3532909" cy="4525963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IL" dirty="0"/>
              <a:t>For example:</a:t>
            </a:r>
          </a:p>
          <a:p>
            <a:pPr marL="114300" indent="0">
              <a:buNone/>
            </a:pPr>
            <a:br>
              <a:rPr lang="en-IL" dirty="0"/>
            </a:br>
            <a:r>
              <a:rPr lang="en-IL" dirty="0"/>
              <a:t>Finding a minimum of a function via following algorithm:</a:t>
            </a:r>
          </a:p>
          <a:p>
            <a:pPr marL="114300" indent="0">
              <a:buNone/>
            </a:pPr>
            <a:endParaRPr lang="en-IL" dirty="0"/>
          </a:p>
          <a:p>
            <a:pPr marL="114300" indent="0">
              <a:buNone/>
            </a:pPr>
            <a:r>
              <a:rPr lang="en-IL" dirty="0"/>
              <a:t>Select a population of points. Try to move them a little and select  new state for the smallest value of function.</a:t>
            </a:r>
          </a:p>
        </p:txBody>
      </p:sp>
      <p:pic>
        <p:nvPicPr>
          <p:cNvPr id="3074" name="Picture 2" descr="Undergraduate Research Project on Optimizations and Evolutionary Algorithms  | Pradipta Ghosh">
            <a:extLst>
              <a:ext uri="{FF2B5EF4-FFF2-40B4-BE49-F238E27FC236}">
                <a16:creationId xmlns:a16="http://schemas.microsoft.com/office/drawing/2014/main" id="{15F819CD-DE5A-1F3A-5AF5-4A04EC720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817" y="1908680"/>
            <a:ext cx="4844183" cy="363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249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B033-5F28-D699-A0CE-16692877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FunSearch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5D3CF-85E4-7FA4-FAEE-CCE5DBC86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8326582" cy="172734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err="1"/>
              <a:t>FunSearch</a:t>
            </a:r>
            <a:r>
              <a:rPr lang="en-US" dirty="0"/>
              <a:t> is a </a:t>
            </a:r>
            <a:r>
              <a:rPr lang="en-US" b="1" dirty="0"/>
              <a:t>functional search algorithm</a:t>
            </a:r>
            <a:r>
              <a:rPr lang="en-US" dirty="0"/>
              <a:t> that has shown success on certain </a:t>
            </a:r>
            <a:r>
              <a:rPr lang="en-US" b="1" dirty="0"/>
              <a:t>mathematical problems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IL" dirty="0"/>
          </a:p>
        </p:txBody>
      </p:sp>
      <p:pic>
        <p:nvPicPr>
          <p:cNvPr id="4098" name="Picture 2" descr="Is This a Pigeon?' Butterfly Anime Meme Calls Out Confused People -  Business Insider">
            <a:extLst>
              <a:ext uri="{FF2B5EF4-FFF2-40B4-BE49-F238E27FC236}">
                <a16:creationId xmlns:a16="http://schemas.microsoft.com/office/drawing/2014/main" id="{37526C78-CFA6-C442-B74A-E080C9647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237" y="3235037"/>
            <a:ext cx="4613563" cy="346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4EE4981-E451-4E0C-965C-97A404C85A0B}"/>
              </a:ext>
            </a:extLst>
          </p:cNvPr>
          <p:cNvSpPr/>
          <p:nvPr/>
        </p:nvSpPr>
        <p:spPr>
          <a:xfrm>
            <a:off x="4756155" y="3390526"/>
            <a:ext cx="2794573" cy="3956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 dirty="0"/>
              <a:t>Is it not fun?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F8CB35-5F6C-8726-AAED-29267512B8A4}"/>
              </a:ext>
            </a:extLst>
          </p:cNvPr>
          <p:cNvSpPr txBox="1"/>
          <p:nvPr/>
        </p:nvSpPr>
        <p:spPr>
          <a:xfrm>
            <a:off x="457200" y="3208539"/>
            <a:ext cx="36160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L" sz="2400" dirty="0"/>
              <a:t>📌 </a:t>
            </a:r>
            <a:r>
              <a:rPr lang="en-US" sz="2400" dirty="0"/>
              <a:t>For example: the </a:t>
            </a:r>
            <a:r>
              <a:rPr lang="en-US" sz="2400" b="1" dirty="0" err="1"/>
              <a:t>capset</a:t>
            </a:r>
            <a:r>
              <a:rPr lang="en-US" sz="2400" b="1" dirty="0"/>
              <a:t> problem</a:t>
            </a:r>
            <a:r>
              <a:rPr lang="en-US" sz="2400" dirty="0"/>
              <a:t>, which we introduced in the first lecture.</a:t>
            </a:r>
          </a:p>
          <a:p>
            <a:pPr>
              <a:buNone/>
            </a:pPr>
            <a:br>
              <a:rPr lang="en-US" sz="2400" dirty="0"/>
            </a:br>
            <a:endParaRPr lang="en-US" sz="2400" dirty="0"/>
          </a:p>
          <a:p>
            <a:r>
              <a:rPr lang="en-IL" sz="2400" dirty="0"/>
              <a:t>👉 </a:t>
            </a:r>
            <a:r>
              <a:rPr lang="en-US" sz="2400" dirty="0"/>
              <a:t>We will now explore it in more detail.</a:t>
            </a:r>
          </a:p>
          <a:p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3508525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Reminder: The SET Game </a:t>
            </a:r>
            <a:endParaRPr dirty="0"/>
          </a:p>
        </p:txBody>
      </p:sp>
      <p:pic>
        <p:nvPicPr>
          <p:cNvPr id="212" name="Google Shape;21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988" y="2023050"/>
            <a:ext cx="8664026" cy="35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3a8e23e62a_0_5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Reminder: The SET Game</a:t>
            </a:r>
            <a:endParaRPr dirty="0"/>
          </a:p>
        </p:txBody>
      </p:sp>
      <p:sp>
        <p:nvSpPr>
          <p:cNvPr id="218" name="Google Shape;218;g33a8e23e62a_0_51"/>
          <p:cNvSpPr txBox="1"/>
          <p:nvPr/>
        </p:nvSpPr>
        <p:spPr>
          <a:xfrm>
            <a:off x="391200" y="1417650"/>
            <a:ext cx="83616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What mathematical structure do the cards correspond to?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33a8e23e62a_0_51"/>
          <p:cNvSpPr txBox="1"/>
          <p:nvPr/>
        </p:nvSpPr>
        <p:spPr>
          <a:xfrm>
            <a:off x="1963075" y="3310525"/>
            <a:ext cx="3287400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rgbClr val="0E0E0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g33a8e23e62a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700" y="3806050"/>
            <a:ext cx="1402275" cy="216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33a8e23e62a_0_51"/>
          <p:cNvSpPr txBox="1"/>
          <p:nvPr/>
        </p:nvSpPr>
        <p:spPr>
          <a:xfrm>
            <a:off x="2636700" y="4475088"/>
            <a:ext cx="53676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(diamond, 2, red,open)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82ED90-BB43-A1C8-28FA-3062CD08CD3D}"/>
                  </a:ext>
                </a:extLst>
              </p:cNvPr>
              <p:cNvSpPr txBox="1"/>
              <p:nvPr/>
            </p:nvSpPr>
            <p:spPr>
              <a:xfrm>
                <a:off x="617351" y="2699889"/>
                <a:ext cx="7909298" cy="1210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L" sz="2400" dirty="0"/>
                  <a:t>Each card represents a point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L" sz="2400" dirty="0"/>
                  <a:t>(a four-dimensional vector space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L" sz="2400" dirty="0"/>
                  <a:t>). A ”set” is a triplet of cards whose sum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en-IL" sz="2400" dirty="0"/>
                  <a:t> is the zero vector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82ED90-BB43-A1C8-28FA-3062CD08C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51" y="2699889"/>
                <a:ext cx="7909298" cy="1210973"/>
              </a:xfrm>
              <a:prstGeom prst="rect">
                <a:avLst/>
              </a:prstGeom>
              <a:blipFill>
                <a:blip r:embed="rId4"/>
                <a:stretch>
                  <a:fillRect l="-1122" t="-3093" b="-92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3a8e23e62a_0_6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AI improved the results!</a:t>
            </a:r>
            <a:endParaRPr/>
          </a:p>
        </p:txBody>
      </p:sp>
      <p:pic>
        <p:nvPicPr>
          <p:cNvPr id="228" name="Google Shape;228;g33a8e23e62a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227051"/>
            <a:ext cx="8839200" cy="178393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102159D-292E-2C01-BAC5-7D61D9A97D65}"/>
                  </a:ext>
                </a:extLst>
              </p:cNvPr>
              <p:cNvSpPr txBox="1"/>
              <p:nvPr/>
            </p:nvSpPr>
            <p:spPr>
              <a:xfrm>
                <a:off x="457200" y="1953012"/>
                <a:ext cx="822960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b="0" dirty="0">
                    <a:latin typeface="+mn-lt"/>
                  </a:rPr>
                  <a:t>Find the largest possible subset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IL" sz="2400" dirty="0">
                    <a:latin typeface="+mn-lt"/>
                  </a:rPr>
                  <a:t>, such that sum of any triplet doesn’t equal to zero.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102159D-292E-2C01-BAC5-7D61D9A97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53012"/>
                <a:ext cx="8229600" cy="738664"/>
              </a:xfrm>
              <a:prstGeom prst="rect">
                <a:avLst/>
              </a:prstGeom>
              <a:blipFill>
                <a:blip r:embed="rId4"/>
                <a:stretch>
                  <a:fillRect l="-2315" t="-11667" r="-772" b="-21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3a8e23e62a_0_6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FunSearch</a:t>
            </a:r>
            <a:r>
              <a:rPr lang="en-US" dirty="0"/>
              <a:t> paradigm</a:t>
            </a:r>
            <a:endParaRPr dirty="0"/>
          </a:p>
        </p:txBody>
      </p:sp>
      <p:pic>
        <p:nvPicPr>
          <p:cNvPr id="235" name="Google Shape;235;g33a8e23e62a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7638"/>
            <a:ext cx="8839196" cy="4568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BB07D-4B05-8E20-9F10-C568AF56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FunSearch</a:t>
            </a:r>
          </a:p>
        </p:txBody>
      </p:sp>
      <p:pic>
        <p:nvPicPr>
          <p:cNvPr id="4" name="Google Shape;235;g33a8e23e62a_0_68">
            <a:extLst>
              <a:ext uri="{FF2B5EF4-FFF2-40B4-BE49-F238E27FC236}">
                <a16:creationId xmlns:a16="http://schemas.microsoft.com/office/drawing/2014/main" id="{12F06773-AA73-0FF0-57FF-74886822171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29496" y="2355788"/>
            <a:ext cx="4714504" cy="26302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A34C83-A29F-5D12-3044-9BBA229BA1DA}"/>
              </a:ext>
            </a:extLst>
          </p:cNvPr>
          <p:cNvSpPr txBox="1"/>
          <p:nvPr/>
        </p:nvSpPr>
        <p:spPr>
          <a:xfrm>
            <a:off x="237506" y="1593427"/>
            <a:ext cx="396635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>
                <a:latin typeface="+mn-lt"/>
              </a:rPr>
              <a:t>Goal:</a:t>
            </a:r>
          </a:p>
          <a:p>
            <a:pPr>
              <a:buNone/>
            </a:pPr>
            <a:r>
              <a:rPr lang="en-US" sz="2400" dirty="0">
                <a:latin typeface="+mn-lt"/>
              </a:rPr>
              <a:t>Generate functions that construct large </a:t>
            </a:r>
            <a:r>
              <a:rPr lang="en-US" sz="2400" dirty="0" err="1">
                <a:latin typeface="+mn-lt"/>
              </a:rPr>
              <a:t>capsets</a:t>
            </a:r>
            <a:r>
              <a:rPr lang="en-US" sz="2400" dirty="0">
                <a:latin typeface="+mn-lt"/>
              </a:rPr>
              <a:t>.</a:t>
            </a:r>
            <a:br>
              <a:rPr lang="en-US" sz="2400" dirty="0">
                <a:latin typeface="+mn-lt"/>
              </a:rPr>
            </a:br>
            <a:endParaRPr lang="en-US" sz="2400" dirty="0">
              <a:latin typeface="+mn-lt"/>
            </a:endParaRPr>
          </a:p>
          <a:p>
            <a:pPr>
              <a:buNone/>
            </a:pPr>
            <a:r>
              <a:rPr lang="en-US" sz="2400" dirty="0">
                <a:latin typeface="+mn-lt"/>
              </a:rPr>
              <a:t>Ensure the generated functions exhibit a </a:t>
            </a:r>
            <a:r>
              <a:rPr lang="en-US" sz="2400" b="1" dirty="0">
                <a:latin typeface="+mn-lt"/>
              </a:rPr>
              <a:t>generalizable structure</a:t>
            </a:r>
            <a:r>
              <a:rPr lang="en-US" sz="2400" dirty="0">
                <a:latin typeface="+mn-lt"/>
              </a:rPr>
              <a:t>, so the model learns </a:t>
            </a:r>
            <a:r>
              <a:rPr lang="en-US" sz="2400" b="1" dirty="0">
                <a:latin typeface="+mn-lt"/>
              </a:rPr>
              <a:t>underlying patterns</a:t>
            </a:r>
            <a:r>
              <a:rPr lang="en-US" sz="2400" dirty="0">
                <a:latin typeface="+mn-lt"/>
              </a:rPr>
              <a:t> rather than merely memorizing solutions</a:t>
            </a:r>
            <a:r>
              <a:rPr lang="en-IL" sz="240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9109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A8B7-F1A1-744A-A0D4-C8FB8D4AF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Important 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7CF1C3-B2CD-B6B9-9B05-C5CD4F15A52A}"/>
                  </a:ext>
                </a:extLst>
              </p:cNvPr>
              <p:cNvSpPr txBox="1"/>
              <p:nvPr/>
            </p:nvSpPr>
            <p:spPr>
              <a:xfrm>
                <a:off x="575953" y="1757548"/>
                <a:ext cx="7992094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 indent="0">
                  <a:buNone/>
                </a:pPr>
                <a:r>
                  <a:rPr lang="en-US" sz="2400" dirty="0"/>
                  <a:t>Instead of generating a full selection function for cap sets, the LLM learns a </a:t>
                </a:r>
                <a:r>
                  <a:rPr lang="en-US" sz="2400" b="1" dirty="0"/>
                  <a:t>scoring function</a:t>
                </a:r>
              </a:p>
              <a:p>
                <a:pPr marL="114300" indent="0">
                  <a:buNone/>
                </a:pPr>
                <a:endParaRPr lang="en-US" sz="240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400" b="0" dirty="0"/>
              </a:p>
              <a:p>
                <a:pPr marL="114300" indent="0">
                  <a:buNone/>
                </a:pPr>
                <a:endParaRPr lang="en-US" sz="2400" dirty="0"/>
              </a:p>
              <a:p>
                <a:pPr marL="114300" indent="0">
                  <a:buNone/>
                </a:pPr>
                <a:r>
                  <a:rPr lang="en-US" sz="2400" dirty="0"/>
                  <a:t>The </a:t>
                </a:r>
                <a:r>
                  <a:rPr lang="en-US" sz="2400" b="1" dirty="0"/>
                  <a:t>set selection</a:t>
                </a:r>
                <a:r>
                  <a:rPr lang="en-US" sz="2400" dirty="0"/>
                  <a:t> is done via </a:t>
                </a:r>
                <a:r>
                  <a:rPr lang="en-US" sz="2400" b="1" dirty="0"/>
                  <a:t>greedy search</a:t>
                </a:r>
                <a:r>
                  <a:rPr lang="en-US" sz="2400" dirty="0"/>
                  <a:t> using this scoring function.</a:t>
                </a:r>
              </a:p>
              <a:p>
                <a:pPr>
                  <a:buNone/>
                </a:pPr>
                <a:endParaRPr lang="en-IL" sz="2400" dirty="0"/>
              </a:p>
              <a:p>
                <a:pPr>
                  <a:buNone/>
                </a:pPr>
                <a:r>
                  <a:rPr lang="en-IL" sz="2400" b="1" dirty="0"/>
                  <a:t>Motivation</a:t>
                </a:r>
                <a:r>
                  <a:rPr lang="en-IL" sz="2400" dirty="0"/>
                  <a:t>:</a:t>
                </a:r>
              </a:p>
              <a:p>
                <a:pPr>
                  <a:buNone/>
                </a:pPr>
                <a:r>
                  <a:rPr lang="en-US" sz="2400" dirty="0"/>
                  <a:t>The goal is to </a:t>
                </a:r>
                <a:r>
                  <a:rPr lang="en-US" sz="2400" i="1" dirty="0"/>
                  <a:t>“evolve only the part governing the critical program logic.”</a:t>
                </a:r>
                <a:endParaRPr lang="en-US" sz="2400" dirty="0"/>
              </a:p>
              <a:p>
                <a:endParaRPr lang="en-IL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7CF1C3-B2CD-B6B9-9B05-C5CD4F15A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53" y="1757548"/>
                <a:ext cx="7992094" cy="4524315"/>
              </a:xfrm>
              <a:prstGeom prst="rect">
                <a:avLst/>
              </a:prstGeom>
              <a:blipFill>
                <a:blip r:embed="rId2"/>
                <a:stretch>
                  <a:fillRect l="-1270" t="-1120" r="-15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033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This Course</a:t>
            </a:r>
            <a:endParaRPr/>
          </a:p>
        </p:txBody>
      </p:sp>
      <p:sp>
        <p:nvSpPr>
          <p:cNvPr id="272" name="Google Shape;272;p10"/>
          <p:cNvSpPr txBox="1">
            <a:spLocks noGrp="1"/>
          </p:cNvSpPr>
          <p:nvPr>
            <p:ph type="body" idx="1"/>
          </p:nvPr>
        </p:nvSpPr>
        <p:spPr>
          <a:xfrm>
            <a:off x="457200" y="1709800"/>
            <a:ext cx="8229600" cy="4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trike="sngStrike" dirty="0"/>
              <a:t>1 week: Intro</a:t>
            </a:r>
            <a:endParaRPr strike="sngStrike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trike="sngStrike" dirty="0">
                <a:solidFill>
                  <a:schemeClr val="tx1"/>
                </a:solidFill>
              </a:rPr>
              <a:t>2 weeks: Classic ML</a:t>
            </a:r>
            <a:endParaRPr strike="sngStrike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trike="sngStrike" dirty="0">
                <a:solidFill>
                  <a:schemeClr val="tx1"/>
                </a:solidFill>
              </a:rPr>
              <a:t>2 weeks: Deep Learning in Mathematics</a:t>
            </a:r>
            <a:endParaRPr strike="sngStrike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4 weeks: Math as an NLP problem (LLMs etc.)</a:t>
            </a:r>
            <a:endParaRPr dirty="0">
              <a:solidFill>
                <a:srgbClr val="00B050"/>
              </a:solidFill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dirty="0"/>
              <a:t>3 weeks: Reinforcement Learning (RL) in Math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dirty="0"/>
              <a:t>1 week: Advanced AI topics or Project Presentations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>
          <a:extLst>
            <a:ext uri="{FF2B5EF4-FFF2-40B4-BE49-F238E27FC236}">
              <a16:creationId xmlns:a16="http://schemas.microsoft.com/office/drawing/2014/main" id="{7D936B63-11E3-79DA-EBA0-513DDEA6B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3a8e23e62a_0_68">
            <a:extLst>
              <a:ext uri="{FF2B5EF4-FFF2-40B4-BE49-F238E27FC236}">
                <a16:creationId xmlns:a16="http://schemas.microsoft.com/office/drawing/2014/main" id="{6F930CE4-A317-515F-CCAE-C9E174FFEC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FunSearch</a:t>
            </a:r>
            <a:r>
              <a:rPr lang="en-US" dirty="0"/>
              <a:t> paradigm</a:t>
            </a:r>
            <a:endParaRPr dirty="0"/>
          </a:p>
        </p:txBody>
      </p:sp>
      <p:pic>
        <p:nvPicPr>
          <p:cNvPr id="235" name="Google Shape;235;g33a8e23e62a_0_68">
            <a:extLst>
              <a:ext uri="{FF2B5EF4-FFF2-40B4-BE49-F238E27FC236}">
                <a16:creationId xmlns:a16="http://schemas.microsoft.com/office/drawing/2014/main" id="{3FC37924-4209-2B4C-7ACA-17F638D9A11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7638"/>
            <a:ext cx="8839196" cy="45689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9C6DFFAD-C622-175D-0BEB-7DB8778EF55D}"/>
              </a:ext>
            </a:extLst>
          </p:cNvPr>
          <p:cNvSpPr/>
          <p:nvPr/>
        </p:nvSpPr>
        <p:spPr>
          <a:xfrm>
            <a:off x="1454727" y="3847089"/>
            <a:ext cx="1551709" cy="1593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50104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BC6F-311F-3AAF-EA9E-C9C69D761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Prompt</a:t>
            </a:r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01FB837-300D-6A1A-6171-BAA0F8EFC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50" y="3429000"/>
            <a:ext cx="7327900" cy="304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6C5B60-0D40-EBD4-7E5A-26B31EECF09C}"/>
              </a:ext>
            </a:extLst>
          </p:cNvPr>
          <p:cNvSpPr txBox="1"/>
          <p:nvPr/>
        </p:nvSpPr>
        <p:spPr>
          <a:xfrm>
            <a:off x="750908" y="1417638"/>
            <a:ext cx="76421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>
                <a:latin typeface="+mn-lt"/>
              </a:rPr>
              <a:t>In the upcoming practice session, we’ll explore how to prompt LLMs effectively.</a:t>
            </a:r>
          </a:p>
          <a:p>
            <a:pPr>
              <a:buNone/>
            </a:pPr>
            <a:endParaRPr lang="en-US" sz="2400" dirty="0">
              <a:latin typeface="+mn-lt"/>
            </a:endParaRPr>
          </a:p>
          <a:p>
            <a:pPr>
              <a:buNone/>
            </a:pPr>
            <a:r>
              <a:rPr lang="en-US" sz="2400" dirty="0">
                <a:latin typeface="+mn-lt"/>
              </a:rPr>
              <a:t>Example from the </a:t>
            </a:r>
            <a:r>
              <a:rPr lang="en-US" sz="2400" dirty="0" err="1">
                <a:latin typeface="+mn-lt"/>
              </a:rPr>
              <a:t>FunSearch</a:t>
            </a:r>
            <a:r>
              <a:rPr lang="en-US" sz="2400" dirty="0">
                <a:latin typeface="+mn-lt"/>
              </a:rPr>
              <a:t> paper:</a:t>
            </a:r>
          </a:p>
        </p:txBody>
      </p:sp>
    </p:spTree>
    <p:extLst>
      <p:ext uri="{BB962C8B-B14F-4D97-AF65-F5344CB8AC3E}">
        <p14:creationId xmlns:p14="http://schemas.microsoft.com/office/powerpoint/2010/main" val="831951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2F941-4498-4D3A-791F-221135EA4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77A45-C013-2635-9959-74DB8E91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Overfitting</a:t>
            </a:r>
          </a:p>
        </p:txBody>
      </p:sp>
      <p:pic>
        <p:nvPicPr>
          <p:cNvPr id="4" name="Google Shape;235;g33a8e23e62a_0_68">
            <a:extLst>
              <a:ext uri="{FF2B5EF4-FFF2-40B4-BE49-F238E27FC236}">
                <a16:creationId xmlns:a16="http://schemas.microsoft.com/office/drawing/2014/main" id="{600FB5BE-F5C4-A252-4B3A-5E1C96BCA15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2" y="1144545"/>
            <a:ext cx="8839196" cy="45689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9269D07-DA8E-128E-29D8-C7149A93C58F}"/>
              </a:ext>
            </a:extLst>
          </p:cNvPr>
          <p:cNvSpPr/>
          <p:nvPr/>
        </p:nvSpPr>
        <p:spPr>
          <a:xfrm>
            <a:off x="2363190" y="3574473"/>
            <a:ext cx="3954483" cy="24344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8299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0C3A2-A7B2-1227-7497-974E34E48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337D-A450-7B1E-A247-65AEA655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Avoiding Overfitting During Search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242EB-924E-EBFE-21D1-2A51D819C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702645"/>
            <a:ext cx="9417133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To reduce overfitting, authors used the following strategy:</a:t>
            </a:r>
          </a:p>
          <a:p>
            <a:pPr>
              <a:buNone/>
            </a:pPr>
            <a:endParaRPr lang="en-US" sz="3000" dirty="0"/>
          </a:p>
          <a:p>
            <a:pPr marL="114300" indent="0">
              <a:buNone/>
            </a:pPr>
            <a:r>
              <a:rPr lang="en-IL" dirty="0"/>
              <a:t>🔀 </a:t>
            </a:r>
            <a:r>
              <a:rPr lang="en-US" b="1" dirty="0"/>
              <a:t>Split the database</a:t>
            </a:r>
            <a:r>
              <a:rPr lang="en-US" dirty="0"/>
              <a:t> into k parts every 4 hours</a:t>
            </a:r>
          </a:p>
          <a:p>
            <a:pPr marL="114300" indent="0">
              <a:buNone/>
            </a:pPr>
            <a:r>
              <a:rPr lang="en-IL" dirty="0"/>
              <a:t>🕒 </a:t>
            </a:r>
            <a:r>
              <a:rPr lang="en-US" dirty="0"/>
              <a:t>Each part evolves </a:t>
            </a:r>
            <a:r>
              <a:rPr lang="en-US" b="1" dirty="0"/>
              <a:t>independently</a:t>
            </a:r>
            <a:r>
              <a:rPr lang="en-US" dirty="0"/>
              <a:t> for 4 hours</a:t>
            </a:r>
          </a:p>
          <a:p>
            <a:pPr marL="114300" indent="0">
              <a:buNone/>
            </a:pPr>
            <a:r>
              <a:rPr lang="en-US" dirty="0"/>
              <a:t>♻️ At the start of a new epoch, </a:t>
            </a:r>
            <a:r>
              <a:rPr lang="en-US" b="1" dirty="0"/>
              <a:t>programs are reshuffled</a:t>
            </a:r>
            <a:endParaRPr lang="en-US" dirty="0"/>
          </a:p>
          <a:p>
            <a:pPr marL="114300" indent="0">
              <a:buNone/>
            </a:pPr>
            <a:r>
              <a:rPr lang="en-IL" dirty="0"/>
              <a:t>🔁 </a:t>
            </a:r>
            <a:r>
              <a:rPr lang="en-US" dirty="0"/>
              <a:t>Evolutionary steps (mutations/selection) are applied </a:t>
            </a:r>
            <a:r>
              <a:rPr lang="en-US" b="1" dirty="0"/>
              <a:t>after each 4-hour 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450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>
          <a:extLst>
            <a:ext uri="{FF2B5EF4-FFF2-40B4-BE49-F238E27FC236}">
              <a16:creationId xmlns:a16="http://schemas.microsoft.com/office/drawing/2014/main" id="{CB02D4A2-2E86-F22C-76E2-F8A383E92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3a8e23e62a_0_68">
            <a:extLst>
              <a:ext uri="{FF2B5EF4-FFF2-40B4-BE49-F238E27FC236}">
                <a16:creationId xmlns:a16="http://schemas.microsoft.com/office/drawing/2014/main" id="{FD2956F3-07ED-73C3-8993-9BCC7F40A1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FunSearch</a:t>
            </a:r>
            <a:r>
              <a:rPr lang="en-US" dirty="0"/>
              <a:t> paradigm</a:t>
            </a:r>
            <a:endParaRPr dirty="0"/>
          </a:p>
        </p:txBody>
      </p:sp>
      <p:pic>
        <p:nvPicPr>
          <p:cNvPr id="235" name="Google Shape;235;g33a8e23e62a_0_68">
            <a:extLst>
              <a:ext uri="{FF2B5EF4-FFF2-40B4-BE49-F238E27FC236}">
                <a16:creationId xmlns:a16="http://schemas.microsoft.com/office/drawing/2014/main" id="{C7BA51BC-9225-28B2-F71C-7246714880B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7638"/>
            <a:ext cx="8839196" cy="45689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D49D406-C572-995D-85CB-A1A836D6B37E}"/>
              </a:ext>
            </a:extLst>
          </p:cNvPr>
          <p:cNvSpPr/>
          <p:nvPr/>
        </p:nvSpPr>
        <p:spPr>
          <a:xfrm>
            <a:off x="0" y="2905455"/>
            <a:ext cx="1662545" cy="1593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67066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D1C8D-19D9-7D56-F12A-0A098E0E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Specification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C0D6DE-1FA3-17E8-E552-EE185497953D}"/>
                  </a:ext>
                </a:extLst>
              </p:cNvPr>
              <p:cNvSpPr txBox="1"/>
              <p:nvPr/>
            </p:nvSpPr>
            <p:spPr>
              <a:xfrm>
                <a:off x="547254" y="1417638"/>
                <a:ext cx="8049491" cy="427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Inputs to the Search:</a:t>
                </a:r>
                <a:endParaRPr lang="en-US" sz="3200" dirty="0"/>
              </a:p>
              <a:p>
                <a:endParaRPr lang="en-IL" sz="2400" dirty="0"/>
              </a:p>
              <a:p>
                <a:r>
                  <a:rPr lang="en-IL" sz="2400" b="1" dirty="0"/>
                  <a:t>Reference function: </a:t>
                </a:r>
                <a14:m>
                  <m:oMath xmlns:m="http://schemas.openxmlformats.org/officeDocument/2006/math">
                    <m:r>
                      <a:rPr lang="en-IL" sz="2400" i="1" dirty="0" smtClean="0">
                        <a:latin typeface="Cambria Math" panose="02040503050406030204" pitchFamily="18" charset="0"/>
                      </a:rPr>
                      <m:t>𝑆𝑜𝑙𝑣𝑒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Provides a starting solution — a function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that returns a candidate </a:t>
                </a:r>
                <a:r>
                  <a:rPr lang="en-US" sz="2400" dirty="0" err="1"/>
                  <a:t>capset</a:t>
                </a:r>
                <a:r>
                  <a:rPr lang="en-US" sz="2400" dirty="0"/>
                  <a:t>.</a:t>
                </a:r>
              </a:p>
              <a:p>
                <a:endParaRPr lang="en-IL" sz="2400" dirty="0"/>
              </a:p>
              <a:p>
                <a:endParaRPr lang="en-IL" sz="2400" dirty="0"/>
              </a:p>
              <a:p>
                <a:r>
                  <a:rPr lang="en-IL" sz="2400" b="1" dirty="0"/>
                  <a:t>Evaluation function:</a:t>
                </a:r>
                <a:r>
                  <a:rPr lang="en-IL" sz="2400" dirty="0"/>
                  <a:t> </a:t>
                </a:r>
                <a14:m>
                  <m:oMath xmlns:m="http://schemas.openxmlformats.org/officeDocument/2006/math">
                    <m:r>
                      <a:rPr lang="en-IL" sz="2400" i="1" dirty="0" smtClean="0">
                        <a:latin typeface="Cambria Math" panose="02040503050406030204" pitchFamily="18" charset="0"/>
                      </a:rPr>
                      <m:t>𝐸𝑣𝑎𝑙𝑢𝑎𝑡𝑒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Takes a candidate </a:t>
                </a:r>
                <a:r>
                  <a:rPr lang="en-US" sz="2400" dirty="0" err="1"/>
                  <a:t>capset</a:t>
                </a:r>
                <a:r>
                  <a:rPr lang="en-US" sz="2400" dirty="0"/>
                  <a:t> as an input. Returns the </a:t>
                </a:r>
                <a:r>
                  <a:rPr lang="en-US" sz="2400" b="1" dirty="0"/>
                  <a:t>size</a:t>
                </a:r>
                <a:r>
                  <a:rPr lang="en-US" sz="2400" dirty="0"/>
                  <a:t> of the solution if it is a valid </a:t>
                </a:r>
                <a:r>
                  <a:rPr lang="en-US" sz="2400" dirty="0" err="1"/>
                  <a:t>capset</a:t>
                </a:r>
                <a:r>
                  <a:rPr lang="en-US" sz="2400" dirty="0"/>
                  <a:t>; otherwise, returns zero.</a:t>
                </a:r>
              </a:p>
              <a:p>
                <a:endParaRPr lang="en-IL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C0D6DE-1FA3-17E8-E552-EE1854979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54" y="1417638"/>
                <a:ext cx="8049491" cy="4278094"/>
              </a:xfrm>
              <a:prstGeom prst="rect">
                <a:avLst/>
              </a:prstGeom>
              <a:blipFill>
                <a:blip r:embed="rId2"/>
                <a:stretch>
                  <a:fillRect l="-1893" t="-1775" r="-142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610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0D160-5A7D-8A27-F62A-50FFB4E1B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Specification</a:t>
            </a:r>
          </a:p>
        </p:txBody>
      </p:sp>
      <p:pic>
        <p:nvPicPr>
          <p:cNvPr id="5" name="Picture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A6CECEE1-F65A-BFE2-36DD-8E332CAF4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759" y="1605140"/>
            <a:ext cx="5494482" cy="49782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2312FEE-346E-23E5-D996-F3BE113E16EC}"/>
              </a:ext>
            </a:extLst>
          </p:cNvPr>
          <p:cNvSpPr/>
          <p:nvPr/>
        </p:nvSpPr>
        <p:spPr>
          <a:xfrm>
            <a:off x="2078182" y="4156364"/>
            <a:ext cx="4607626" cy="201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05408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>
          <a:extLst>
            <a:ext uri="{FF2B5EF4-FFF2-40B4-BE49-F238E27FC236}">
              <a16:creationId xmlns:a16="http://schemas.microsoft.com/office/drawing/2014/main" id="{A01C8819-D7A5-5CCC-8F7D-9297A459E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3a8e23e62a_0_68">
            <a:extLst>
              <a:ext uri="{FF2B5EF4-FFF2-40B4-BE49-F238E27FC236}">
                <a16:creationId xmlns:a16="http://schemas.microsoft.com/office/drawing/2014/main" id="{1BF52C55-9F22-4569-D963-F1B4251852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FunSearch</a:t>
            </a:r>
            <a:r>
              <a:rPr lang="en-US" dirty="0"/>
              <a:t> paradigm</a:t>
            </a:r>
            <a:endParaRPr dirty="0"/>
          </a:p>
        </p:txBody>
      </p:sp>
      <p:pic>
        <p:nvPicPr>
          <p:cNvPr id="235" name="Google Shape;235;g33a8e23e62a_0_68">
            <a:extLst>
              <a:ext uri="{FF2B5EF4-FFF2-40B4-BE49-F238E27FC236}">
                <a16:creationId xmlns:a16="http://schemas.microsoft.com/office/drawing/2014/main" id="{5691B9AE-83C7-BAC1-6619-483613C3813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2" y="1417638"/>
            <a:ext cx="8839196" cy="4568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9374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77A15-AFCF-1E2E-CA92-0791B4AB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dirty="0"/>
              <a:t>Understanding a growth rate of a Capset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A12F345-D4FD-68F3-48E0-1CFDB0DB801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718996"/>
                <a:ext cx="8532422" cy="4646178"/>
              </a:xfrm>
            </p:spPr>
            <p:txBody>
              <a:bodyPr>
                <a:noAutofit/>
              </a:bodyPr>
              <a:lstStyle/>
              <a:p>
                <a:pPr marL="114300" indent="0">
                  <a:buNone/>
                </a:pPr>
                <a:r>
                  <a:rPr lang="en-IL" sz="2400" dirty="0">
                    <a:latin typeface="+mn-lt"/>
                  </a:rPr>
                  <a:t>T</a:t>
                </a:r>
                <a:r>
                  <a:rPr lang="en-US" sz="2400" dirty="0">
                    <a:latin typeface="+mn-lt"/>
                  </a:rPr>
                  <a:t>h</a:t>
                </a:r>
                <a:r>
                  <a:rPr lang="en-IL" sz="2400" dirty="0">
                    <a:latin typeface="+mn-lt"/>
                  </a:rPr>
                  <a:t>e central question in capset research:</a:t>
                </a:r>
              </a:p>
              <a:p>
                <a:pPr marL="114300" indent="0">
                  <a:buNone/>
                </a:pPr>
                <a:r>
                  <a:rPr lang="en-US" sz="2400" b="1" dirty="0">
                    <a:latin typeface="+mn-lt"/>
                  </a:rPr>
                  <a:t>W</a:t>
                </a:r>
                <a:r>
                  <a:rPr lang="en-IL" sz="2400" b="1" dirty="0">
                    <a:latin typeface="+mn-lt"/>
                  </a:rPr>
                  <a:t>hat is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𝐬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𝒖𝒑</m:t>
                            </m:r>
                          </m:e>
                          <m:lim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f>
                              <m:f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den>
                            </m:f>
                          </m:sup>
                        </m:sSubSup>
                      </m:e>
                    </m:func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IL" sz="2400" b="1" dirty="0">
                    <a:latin typeface="+mn-lt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IL" sz="2400" b="1" dirty="0">
                    <a:latin typeface="+mn-lt"/>
                  </a:rPr>
                  <a:t> is the size of a largest capset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bSup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IL" sz="2400" b="1" dirty="0">
                    <a:latin typeface="+mn-lt"/>
                  </a:rPr>
                  <a:t> </a:t>
                </a:r>
              </a:p>
              <a:p>
                <a:pPr marL="114300" indent="0">
                  <a:buNone/>
                </a:pPr>
                <a:endParaRPr lang="en-IL" sz="2400" dirty="0">
                  <a:latin typeface="+mn-lt"/>
                </a:endParaRPr>
              </a:p>
              <a:p>
                <a:pPr marL="114300" indent="0">
                  <a:buNone/>
                </a:pPr>
                <a:r>
                  <a:rPr lang="en-IL" sz="2400" dirty="0">
                    <a:latin typeface="+mn-lt"/>
                  </a:rPr>
                  <a:t>It is easy to see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L" sz="2400" dirty="0">
                    <a:latin typeface="+mn-lt"/>
                  </a:rPr>
                  <a:t>, right?</a:t>
                </a:r>
              </a:p>
              <a:p>
                <a:pPr marL="114300" indent="0">
                  <a:buNone/>
                </a:pPr>
                <a:endParaRPr lang="en-IL" sz="2400" dirty="0">
                  <a:latin typeface="+mn-lt"/>
                </a:endParaRPr>
              </a:p>
              <a:p>
                <a:pPr marL="114300" indent="0">
                  <a:buNone/>
                </a:pPr>
                <a:r>
                  <a:rPr lang="en-US" sz="2400" dirty="0">
                    <a:latin typeface="+mn-lt"/>
                  </a:rPr>
                  <a:t>Analyzing a cap set constructed by </a:t>
                </a:r>
                <a:r>
                  <a:rPr lang="en-US" sz="2400" b="1" dirty="0" err="1">
                    <a:latin typeface="+mn-lt"/>
                  </a:rPr>
                  <a:t>FunSearch</a:t>
                </a:r>
                <a:r>
                  <a:rPr lang="en-US" sz="2400" dirty="0">
                    <a:latin typeface="+mn-lt"/>
                  </a:rPr>
                  <a:t>, one of the authors improved the best-known </a:t>
                </a:r>
                <a:r>
                  <a:rPr lang="en-US" sz="2400" b="1" dirty="0">
                    <a:latin typeface="+mn-lt"/>
                  </a:rPr>
                  <a:t>lower bound</a:t>
                </a:r>
                <a:r>
                  <a:rPr lang="en-US" sz="2400" dirty="0">
                    <a:latin typeface="+mn-lt"/>
                  </a:rPr>
                  <a:t>: </a:t>
                </a:r>
                <a:endParaRPr lang="en-US" sz="2400" b="0" i="0" dirty="0">
                  <a:latin typeface="+mn-lt"/>
                </a:endParaRP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2.2202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 dirty="0">
                    <a:latin typeface="+mn-lt"/>
                  </a:rPr>
                  <a:t>  (p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reviousy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2.2180&lt;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IL" sz="2400" dirty="0">
                    <a:latin typeface="+mn-lt"/>
                  </a:rPr>
                  <a:t>). </a:t>
                </a:r>
              </a:p>
              <a:p>
                <a:pPr marL="114300" indent="0">
                  <a:buNone/>
                </a:pPr>
                <a:r>
                  <a:rPr lang="en-IL" sz="2400" dirty="0">
                    <a:latin typeface="+mn-lt"/>
                  </a:rPr>
                  <a:t>Upper bound remains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2.756</m:t>
                    </m:r>
                  </m:oMath>
                </a14:m>
                <a:r>
                  <a:rPr lang="en-IL" sz="2400" dirty="0">
                    <a:latin typeface="+mn-lt"/>
                  </a:rPr>
                  <a:t>.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A12F345-D4FD-68F3-48E0-1CFDB0DB80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718996"/>
                <a:ext cx="8532422" cy="4646178"/>
              </a:xfrm>
              <a:blipFill>
                <a:blip r:embed="rId3"/>
                <a:stretch>
                  <a:fillRect b="-10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332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6AABF-B10E-0C2A-DDBD-5F0F59DC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Some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AEA25-F7F6-58AB-D6BF-C56F807DD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64574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sz="2400" dirty="0">
                <a:latin typeface="+mn-lt"/>
              </a:rPr>
              <a:t>What Makes a Task Suitable for </a:t>
            </a:r>
            <a:r>
              <a:rPr lang="en-US" sz="2400" dirty="0" err="1">
                <a:latin typeface="+mn-lt"/>
              </a:rPr>
              <a:t>FunSearch</a:t>
            </a:r>
            <a:r>
              <a:rPr lang="en-US" sz="2400" dirty="0">
                <a:latin typeface="+mn-lt"/>
              </a:rPr>
              <a:t>?</a:t>
            </a:r>
          </a:p>
          <a:p>
            <a:pPr marL="114300" indent="0">
              <a:buNone/>
            </a:pPr>
            <a:endParaRPr lang="en-US" sz="2400" dirty="0">
              <a:latin typeface="+mn-lt"/>
            </a:endParaRPr>
          </a:p>
          <a:p>
            <a:pPr>
              <a:buNone/>
            </a:pPr>
            <a:r>
              <a:rPr lang="en-US" sz="2400" dirty="0">
                <a:latin typeface="+mn-lt"/>
              </a:rPr>
              <a:t>According to the authors, success requires:</a:t>
            </a:r>
          </a:p>
          <a:p>
            <a:pPr>
              <a:buNone/>
            </a:pPr>
            <a:endParaRPr lang="en-US" sz="2400" dirty="0">
              <a:latin typeface="+mn-lt"/>
            </a:endParaRPr>
          </a:p>
          <a:p>
            <a:pPr marL="114300" indent="0">
              <a:buNone/>
            </a:pPr>
            <a:r>
              <a:rPr lang="en-IL" sz="2400" dirty="0">
                <a:latin typeface="+mn-lt"/>
              </a:rPr>
              <a:t>✅ </a:t>
            </a:r>
            <a:r>
              <a:rPr lang="en-US" sz="2400" dirty="0">
                <a:latin typeface="+mn-lt"/>
              </a:rPr>
              <a:t>An </a:t>
            </a:r>
            <a:r>
              <a:rPr lang="en-US" sz="2400" b="1" dirty="0">
                <a:latin typeface="+mn-lt"/>
              </a:rPr>
              <a:t>efficient evaluation function</a:t>
            </a:r>
            <a:endParaRPr lang="en-US" sz="2400" dirty="0">
              <a:latin typeface="+mn-lt"/>
            </a:endParaRPr>
          </a:p>
          <a:p>
            <a:pPr marL="114300" indent="0">
              <a:buNone/>
            </a:pPr>
            <a:r>
              <a:rPr lang="en-IL" sz="2400" dirty="0">
                <a:latin typeface="+mn-lt"/>
              </a:rPr>
              <a:t>✅ </a:t>
            </a:r>
            <a:r>
              <a:rPr lang="en-US" sz="2400" dirty="0">
                <a:latin typeface="+mn-lt"/>
              </a:rPr>
              <a:t>A </a:t>
            </a:r>
            <a:r>
              <a:rPr lang="en-US" sz="2400" b="1" dirty="0">
                <a:latin typeface="+mn-lt"/>
              </a:rPr>
              <a:t>rich scoring signal</a:t>
            </a:r>
            <a:r>
              <a:rPr lang="en-US" sz="2400" dirty="0">
                <a:latin typeface="+mn-lt"/>
              </a:rPr>
              <a:t>, not just binary feedback</a:t>
            </a:r>
          </a:p>
          <a:p>
            <a:pPr marL="114300" indent="0">
              <a:buNone/>
            </a:pPr>
            <a:r>
              <a:rPr lang="en-IL" sz="2400" dirty="0">
                <a:latin typeface="+mn-lt"/>
              </a:rPr>
              <a:t>✅ </a:t>
            </a:r>
            <a:r>
              <a:rPr lang="en-US" sz="2400" dirty="0">
                <a:latin typeface="+mn-lt"/>
              </a:rPr>
              <a:t>Only a </a:t>
            </a:r>
            <a:r>
              <a:rPr lang="en-US" sz="2400" b="1" dirty="0">
                <a:latin typeface="+mn-lt"/>
              </a:rPr>
              <a:t>small part of the algorithm</a:t>
            </a:r>
            <a:r>
              <a:rPr lang="en-US" sz="2400" dirty="0">
                <a:latin typeface="+mn-lt"/>
              </a:rPr>
              <a:t> is evolved</a:t>
            </a:r>
          </a:p>
          <a:p>
            <a:pPr marL="114300" indent="0">
              <a:buNone/>
            </a:pPr>
            <a:endParaRPr lang="en-US" sz="2400" dirty="0">
              <a:latin typeface="+mn-lt"/>
            </a:endParaRPr>
          </a:p>
          <a:p>
            <a:pPr>
              <a:buNone/>
            </a:pPr>
            <a:r>
              <a:rPr lang="en-US" sz="2400" b="1" dirty="0">
                <a:latin typeface="+mn-lt"/>
              </a:rPr>
              <a:t>Critique Highlights an Additional Requirement:</a:t>
            </a:r>
            <a:endParaRPr lang="en-US" sz="2400" dirty="0">
              <a:latin typeface="+mn-lt"/>
            </a:endParaRPr>
          </a:p>
          <a:p>
            <a:pPr marL="114300" indent="0">
              <a:buNone/>
            </a:pPr>
            <a:r>
              <a:rPr lang="en-US" sz="2400" dirty="0">
                <a:latin typeface="+mn-lt"/>
              </a:rPr>
              <a:t>There must be a rich space of candidate functions, with meaningful variation in performance — some solutions better, some worse.</a:t>
            </a:r>
          </a:p>
        </p:txBody>
      </p:sp>
    </p:spTree>
    <p:extLst>
      <p:ext uri="{BB962C8B-B14F-4D97-AF65-F5344CB8AC3E}">
        <p14:creationId xmlns:p14="http://schemas.microsoft.com/office/powerpoint/2010/main" val="283209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0EA87-D31A-418A-C297-EAE261E2F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7038A-9E46-E222-22FD-9EB44E036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Transformer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5DAE99A-7002-E1E1-A242-795E95D788DC}"/>
              </a:ext>
            </a:extLst>
          </p:cNvPr>
          <p:cNvSpPr/>
          <p:nvPr/>
        </p:nvSpPr>
        <p:spPr>
          <a:xfrm>
            <a:off x="2931459" y="3133165"/>
            <a:ext cx="3062637" cy="9950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6" name="Picture 5" descr="A diagram of a machine&#10;&#10;AI-generated content may be incorrect.">
            <a:extLst>
              <a:ext uri="{FF2B5EF4-FFF2-40B4-BE49-F238E27FC236}">
                <a16:creationId xmlns:a16="http://schemas.microsoft.com/office/drawing/2014/main" id="{7C05793C-2FCA-97F6-3505-F08CC92BD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8539"/>
            <a:ext cx="9108901" cy="46166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CDB58F-8180-A5CF-5CB3-04140573245E}"/>
              </a:ext>
            </a:extLst>
          </p:cNvPr>
          <p:cNvSpPr txBox="1"/>
          <p:nvPr/>
        </p:nvSpPr>
        <p:spPr>
          <a:xfrm>
            <a:off x="6050740" y="3214085"/>
            <a:ext cx="2493818" cy="307777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L" dirty="0">
                <a:solidFill>
                  <a:srgbClr val="FF0000"/>
                </a:solidFill>
              </a:rPr>
              <a:t>Cross attention:</a:t>
            </a:r>
          </a:p>
        </p:txBody>
      </p:sp>
    </p:spTree>
    <p:extLst>
      <p:ext uri="{BB962C8B-B14F-4D97-AF65-F5344CB8AC3E}">
        <p14:creationId xmlns:p14="http://schemas.microsoft.com/office/powerpoint/2010/main" val="1716981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40E8F-3C5B-823A-5ABD-993A06515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dirty="0"/>
              <a:t>Other problems tackled by FunSearch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49BB9-3F35-4F9C-CB0E-5DAFB51C8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44782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IL" dirty="0">
                <a:latin typeface="+mn-lt"/>
              </a:rPr>
              <a:t>📦 </a:t>
            </a:r>
            <a:r>
              <a:rPr lang="en-US" b="1" dirty="0">
                <a:latin typeface="+mn-lt"/>
              </a:rPr>
              <a:t>Online Bin Packing</a:t>
            </a:r>
          </a:p>
          <a:p>
            <a:pPr marL="114300" indent="0">
              <a:buNone/>
            </a:pPr>
            <a:r>
              <a:rPr lang="en-US" dirty="0">
                <a:latin typeface="+mn-lt"/>
              </a:rPr>
              <a:t>Combinatorial optimization under online constraints.</a:t>
            </a:r>
          </a:p>
          <a:p>
            <a:pPr marL="114300" indent="0">
              <a:buNone/>
            </a:pPr>
            <a:endParaRPr lang="en-US" dirty="0">
              <a:latin typeface="+mn-lt"/>
            </a:endParaRPr>
          </a:p>
          <a:p>
            <a:pPr marL="114300" indent="0">
              <a:buNone/>
            </a:pPr>
            <a:r>
              <a:rPr lang="en-IL" dirty="0">
                <a:latin typeface="+mn-lt"/>
              </a:rPr>
              <a:t>📡 </a:t>
            </a:r>
            <a:r>
              <a:rPr lang="en-US" b="1" dirty="0">
                <a:latin typeface="+mn-lt"/>
              </a:rPr>
              <a:t>Shannon Capacity of a Graph</a:t>
            </a:r>
          </a:p>
          <a:p>
            <a:pPr marL="114300" indent="0">
              <a:buNone/>
            </a:pPr>
            <a:r>
              <a:rPr lang="en-US" dirty="0">
                <a:latin typeface="+mn-lt"/>
              </a:rPr>
              <a:t>At the intersection of combinatorics and information theory.</a:t>
            </a:r>
          </a:p>
          <a:p>
            <a:pPr marL="114300" indent="0">
              <a:buNone/>
            </a:pPr>
            <a:endParaRPr lang="en-US" dirty="0">
              <a:latin typeface="+mn-lt"/>
            </a:endParaRPr>
          </a:p>
          <a:p>
            <a:pPr marL="114300" indent="0">
              <a:buNone/>
            </a:pPr>
            <a:r>
              <a:rPr lang="en-IL" dirty="0">
                <a:latin typeface="+mn-lt"/>
              </a:rPr>
              <a:t>🟦 </a:t>
            </a:r>
            <a:r>
              <a:rPr lang="en-US" b="1" dirty="0">
                <a:latin typeface="+mn-lt"/>
              </a:rPr>
              <a:t>Corners Problem</a:t>
            </a:r>
          </a:p>
          <a:p>
            <a:pPr marL="114300" indent="0">
              <a:buNone/>
            </a:pPr>
            <a:r>
              <a:rPr lang="en-US" dirty="0">
                <a:latin typeface="+mn-lt"/>
              </a:rPr>
              <a:t>A classic in combinatorics, involving geometric patterns in grids.</a:t>
            </a:r>
          </a:p>
        </p:txBody>
      </p:sp>
    </p:spTree>
    <p:extLst>
      <p:ext uri="{BB962C8B-B14F-4D97-AF65-F5344CB8AC3E}">
        <p14:creationId xmlns:p14="http://schemas.microsoft.com/office/powerpoint/2010/main" val="245061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26BEE-22EC-C550-1CF0-4751494B0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bin packing</a:t>
            </a:r>
            <a:endParaRPr lang="en-IL" dirty="0"/>
          </a:p>
        </p:txBody>
      </p:sp>
      <p:pic>
        <p:nvPicPr>
          <p:cNvPr id="5122" name="Picture 2" descr="Bin packing: When even Computers have to guess » Lamarr-Blog">
            <a:extLst>
              <a:ext uri="{FF2B5EF4-FFF2-40B4-BE49-F238E27FC236}">
                <a16:creationId xmlns:a16="http://schemas.microsoft.com/office/drawing/2014/main" id="{5255E2B2-3749-6567-0688-B4BCCA5E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9144000" cy="304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F9272D-9122-C677-E4C9-F31DFDF239AF}"/>
              </a:ext>
            </a:extLst>
          </p:cNvPr>
          <p:cNvSpPr txBox="1"/>
          <p:nvPr/>
        </p:nvSpPr>
        <p:spPr>
          <a:xfrm>
            <a:off x="346364" y="5010060"/>
            <a:ext cx="8451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/>
              <a:t>Elements arrive </a:t>
            </a:r>
            <a:r>
              <a:rPr lang="en-US" sz="2400" b="1" dirty="0"/>
              <a:t>one by one</a:t>
            </a:r>
            <a:r>
              <a:rPr lang="en-US" sz="2400" dirty="0"/>
              <a:t>, and for each incoming element you must </a:t>
            </a:r>
            <a:r>
              <a:rPr lang="en-US" sz="2400" b="1" dirty="0"/>
              <a:t>immediately decide</a:t>
            </a:r>
            <a:r>
              <a:rPr lang="en-US" sz="2400" dirty="0"/>
              <a:t> where to place it.</a:t>
            </a:r>
          </a:p>
          <a:p>
            <a:r>
              <a:rPr lang="en-IL" sz="2400" dirty="0"/>
              <a:t>❗</a:t>
            </a:r>
            <a:r>
              <a:rPr lang="en-US" sz="2400" b="1" dirty="0"/>
              <a:t>Decisions are irreversible</a:t>
            </a:r>
            <a:r>
              <a:rPr lang="en-US" sz="2400" dirty="0"/>
              <a:t> — no changes allowed after placement.</a:t>
            </a:r>
          </a:p>
        </p:txBody>
      </p:sp>
    </p:spTree>
    <p:extLst>
      <p:ext uri="{BB962C8B-B14F-4D97-AF65-F5344CB8AC3E}">
        <p14:creationId xmlns:p14="http://schemas.microsoft.com/office/powerpoint/2010/main" val="2240802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E3F34-2920-DF82-A419-BC4815D18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Heuristics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51D11C6-67F4-C27A-4988-0167C8D66FC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064347"/>
                <a:ext cx="8229600" cy="2832101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en-US" sz="2400" dirty="0">
                    <a:latin typeface="+mn-lt"/>
                  </a:rPr>
                  <a:t>Classical:</a:t>
                </a:r>
              </a:p>
              <a:p>
                <a:pPr marL="114300" indent="0">
                  <a:buNone/>
                </a:pPr>
                <a:r>
                  <a:rPr lang="en-US" sz="2400" b="1" dirty="0">
                    <a:latin typeface="+mn-lt"/>
                  </a:rPr>
                  <a:t>first-fit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b="1" dirty="0">
                    <a:latin typeface="+mn-lt"/>
                  </a:rPr>
                  <a:t> </a:t>
                </a:r>
                <a:r>
                  <a:rPr lang="en-US" sz="2400" dirty="0">
                    <a:latin typeface="+mn-lt"/>
                  </a:rPr>
                  <a:t>number the bins and put the object in the first bin where it fits.</a:t>
                </a:r>
              </a:p>
              <a:p>
                <a:pPr marL="114300" indent="0">
                  <a:buNone/>
                </a:pPr>
                <a:r>
                  <a:rPr lang="en-US" sz="2400" b="1" dirty="0">
                    <a:latin typeface="+mn-lt"/>
                  </a:rPr>
                  <a:t>best-fit</a:t>
                </a:r>
                <a:r>
                  <a:rPr lang="en-US" sz="24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>
                    <a:latin typeface="+mn-lt"/>
                  </a:rPr>
                  <a:t> put the object into the fullest bin where it fits.</a:t>
                </a:r>
              </a:p>
              <a:p>
                <a:pPr marL="114300" indent="0">
                  <a:buNone/>
                </a:pPr>
                <a:endParaRPr lang="en-US" sz="2400" dirty="0">
                  <a:latin typeface="+mn-lt"/>
                </a:endParaRPr>
              </a:p>
              <a:p>
                <a:pPr marL="114300" indent="0">
                  <a:buNone/>
                </a:pPr>
                <a:r>
                  <a:rPr lang="en-US" sz="2400" dirty="0" err="1">
                    <a:latin typeface="+mn-lt"/>
                  </a:rPr>
                  <a:t>FunSearch</a:t>
                </a:r>
                <a:r>
                  <a:rPr lang="en-US" sz="2400" dirty="0">
                    <a:latin typeface="+mn-lt"/>
                  </a:rPr>
                  <a:t>:</a:t>
                </a:r>
                <a:endParaRPr lang="en-IL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51D11C6-67F4-C27A-4988-0167C8D66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064347"/>
                <a:ext cx="8229600" cy="283210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computer code with text&#10;&#10;AI-generated content may be incorrect.">
            <a:extLst>
              <a:ext uri="{FF2B5EF4-FFF2-40B4-BE49-F238E27FC236}">
                <a16:creationId xmlns:a16="http://schemas.microsoft.com/office/drawing/2014/main" id="{444B7400-16B9-A0F5-7980-F8F0497C2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442" y="3896448"/>
            <a:ext cx="73025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4875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5F867-1B34-C3BD-1D19-4868CE8A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B26411-B858-6415-39DE-3EC498F114BB}"/>
              </a:ext>
            </a:extLst>
          </p:cNvPr>
          <p:cNvSpPr txBox="1"/>
          <p:nvPr/>
        </p:nvSpPr>
        <p:spPr>
          <a:xfrm>
            <a:off x="616527" y="4236713"/>
            <a:ext cx="79109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800" dirty="0"/>
              <a:t>Comment:</a:t>
            </a:r>
          </a:p>
          <a:p>
            <a:endParaRPr lang="en-IL" sz="2800" dirty="0"/>
          </a:p>
          <a:p>
            <a:r>
              <a:rPr lang="en-IL" sz="2800" dirty="0"/>
              <a:t>FunSearch was trained on a dataset generated from OR1</a:t>
            </a:r>
          </a:p>
        </p:txBody>
      </p:sp>
      <p:pic>
        <p:nvPicPr>
          <p:cNvPr id="8" name="Picture 7" descr="A table with numbers and percentages&#10;&#10;AI-generated content may be incorrect.">
            <a:extLst>
              <a:ext uri="{FF2B5EF4-FFF2-40B4-BE49-F238E27FC236}">
                <a16:creationId xmlns:a16="http://schemas.microsoft.com/office/drawing/2014/main" id="{061CCCF0-AE70-FECB-D7DE-1EA476EE5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50" y="1713346"/>
            <a:ext cx="73279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681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0BB5D-221F-5F99-EB17-99E1B16E5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Resource usage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01310-C107-4D90-8D19-4724FBFE9C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⚙️ Reproducing the results:</a:t>
            </a:r>
            <a:endParaRPr lang="en-US" dirty="0"/>
          </a:p>
          <a:p>
            <a:pPr marL="114300" indent="0">
              <a:buNone/>
            </a:pPr>
            <a:r>
              <a:rPr lang="en-IL" dirty="0"/>
              <a:t>💻 </a:t>
            </a:r>
            <a:r>
              <a:rPr lang="en-US" b="1" dirty="0"/>
              <a:t>Compute</a:t>
            </a:r>
            <a:r>
              <a:rPr lang="en-US" dirty="0"/>
              <a:t>:</a:t>
            </a:r>
          </a:p>
          <a:p>
            <a:pPr marL="114300" indent="0">
              <a:buNone/>
            </a:pPr>
            <a:r>
              <a:rPr lang="en-US" dirty="0"/>
              <a:t>• 15× StarCoder-15B on A100 40GB GPUs</a:t>
            </a:r>
          </a:p>
          <a:p>
            <a:pPr marL="114300" indent="0">
              <a:buNone/>
            </a:pPr>
            <a:r>
              <a:rPr lang="en-US" dirty="0"/>
              <a:t>• 5× CPU servers (32 evaluators each)</a:t>
            </a:r>
          </a:p>
          <a:p>
            <a:pPr marL="114300" indent="0">
              <a:buNone/>
            </a:pPr>
            <a:r>
              <a:rPr lang="en-US" dirty="0"/>
              <a:t>• Runtime: 2 days</a:t>
            </a:r>
          </a:p>
          <a:p>
            <a:pPr marL="114300" indent="0">
              <a:buNone/>
            </a:pPr>
            <a:r>
              <a:rPr lang="en-IL" dirty="0"/>
              <a:t>💰 </a:t>
            </a:r>
            <a:r>
              <a:rPr lang="en-US" b="1" dirty="0"/>
              <a:t>Estimated Cost</a:t>
            </a:r>
            <a:r>
              <a:rPr lang="en-US" dirty="0"/>
              <a:t>:</a:t>
            </a:r>
          </a:p>
          <a:p>
            <a:pPr marL="114300" indent="0">
              <a:buNone/>
            </a:pPr>
            <a:r>
              <a:rPr lang="en-US" dirty="0"/>
              <a:t>$800 – $1400 on Google Cloud</a:t>
            </a:r>
          </a:p>
          <a:p>
            <a:pPr marL="114300" indent="0">
              <a:buNone/>
            </a:pPr>
            <a:r>
              <a:rPr lang="en-US" dirty="0"/>
              <a:t>⚡ </a:t>
            </a:r>
            <a:r>
              <a:rPr lang="en-US" b="1" dirty="0"/>
              <a:t>Energy Usage</a:t>
            </a:r>
            <a:r>
              <a:rPr lang="en-US" dirty="0"/>
              <a:t>:</a:t>
            </a:r>
          </a:p>
          <a:p>
            <a:pPr marL="114300" indent="0">
              <a:buNone/>
            </a:pPr>
            <a:r>
              <a:rPr lang="en-US" dirty="0"/>
              <a:t>250 – 500 kWh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4869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E1F34-57AA-3DF1-F8A0-A5E317F35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8B6B-5267-B17E-E2DC-120E03116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+mj-lt"/>
              </a:rPr>
              <a:t>Encoder-only vs Decoder-only Models</a:t>
            </a:r>
            <a:endParaRPr lang="en-IL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46017-849C-EF79-EF3E-9CA3D3436B6B}"/>
              </a:ext>
            </a:extLst>
          </p:cNvPr>
          <p:cNvSpPr txBox="1"/>
          <p:nvPr/>
        </p:nvSpPr>
        <p:spPr>
          <a:xfrm>
            <a:off x="1009403" y="1417638"/>
            <a:ext cx="2398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2800" dirty="0"/>
              <a:t>Encoder only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C5A379-B499-DF54-80A1-53352DE0F48D}"/>
              </a:ext>
            </a:extLst>
          </p:cNvPr>
          <p:cNvSpPr txBox="1"/>
          <p:nvPr/>
        </p:nvSpPr>
        <p:spPr>
          <a:xfrm>
            <a:off x="5735782" y="1417638"/>
            <a:ext cx="2398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2800" dirty="0"/>
              <a:t>Decoder only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784E95-DA8D-515F-4A42-63FA96EF18ED}"/>
              </a:ext>
            </a:extLst>
          </p:cNvPr>
          <p:cNvCxnSpPr>
            <a:cxnSpLocks/>
          </p:cNvCxnSpPr>
          <p:nvPr/>
        </p:nvCxnSpPr>
        <p:spPr>
          <a:xfrm>
            <a:off x="4572000" y="1745673"/>
            <a:ext cx="0" cy="48688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D616A67-9580-9F03-4CB4-681E5358C7FF}"/>
              </a:ext>
            </a:extLst>
          </p:cNvPr>
          <p:cNvSpPr txBox="1"/>
          <p:nvPr/>
        </p:nvSpPr>
        <p:spPr>
          <a:xfrm>
            <a:off x="457200" y="2653025"/>
            <a:ext cx="369916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000" dirty="0"/>
              <a:t>Example:</a:t>
            </a:r>
          </a:p>
          <a:p>
            <a:r>
              <a:rPr lang="en-IL" sz="2000" b="1" dirty="0"/>
              <a:t>BERT</a:t>
            </a:r>
            <a:r>
              <a:rPr lang="en-US" sz="2000" dirty="0"/>
              <a:t>(Bidirectional Encoder Representations from </a:t>
            </a:r>
            <a:r>
              <a:rPr lang="en-US" sz="2000" b="1" dirty="0"/>
              <a:t>Transformers</a:t>
            </a:r>
            <a:r>
              <a:rPr lang="en-US" sz="2000" dirty="0"/>
              <a:t>)</a:t>
            </a:r>
          </a:p>
          <a:p>
            <a:endParaRPr lang="en-IL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Sentiment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Named entity recognition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Question answering (extractive)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Sentence similarity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F1BF4E-2FDD-AF03-CD9C-1B86554DEC56}"/>
              </a:ext>
            </a:extLst>
          </p:cNvPr>
          <p:cNvSpPr txBox="1"/>
          <p:nvPr/>
        </p:nvSpPr>
        <p:spPr>
          <a:xfrm>
            <a:off x="5735782" y="2653025"/>
            <a:ext cx="29510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000" dirty="0"/>
              <a:t>Example:</a:t>
            </a:r>
          </a:p>
          <a:p>
            <a:r>
              <a:rPr lang="en-IL" sz="2000" b="1" dirty="0"/>
              <a:t>GPT </a:t>
            </a:r>
            <a:r>
              <a:rPr lang="en-US" sz="2000" dirty="0"/>
              <a:t>(Generative Pre-trained </a:t>
            </a:r>
            <a:r>
              <a:rPr lang="en-US" sz="2000" b="1" dirty="0"/>
              <a:t>Transformer</a:t>
            </a:r>
            <a:r>
              <a:rPr lang="en-US" sz="2000" dirty="0"/>
              <a:t>)</a:t>
            </a:r>
          </a:p>
          <a:p>
            <a:endParaRPr lang="en-IL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Text generation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Code completion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Chatbots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Story writing</a:t>
            </a:r>
          </a:p>
        </p:txBody>
      </p:sp>
    </p:spTree>
    <p:extLst>
      <p:ext uri="{BB962C8B-B14F-4D97-AF65-F5344CB8AC3E}">
        <p14:creationId xmlns:p14="http://schemas.microsoft.com/office/powerpoint/2010/main" val="1649390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F707C-A839-5A6E-D44F-0763FB6D5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80C20-5A72-99D6-DA18-B600E9A7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BERT</a:t>
            </a:r>
          </a:p>
        </p:txBody>
      </p:sp>
      <p:pic>
        <p:nvPicPr>
          <p:cNvPr id="5" name="Picture 4" descr="A diagram of a training process&#10;&#10;AI-generated content may be incorrect.">
            <a:extLst>
              <a:ext uri="{FF2B5EF4-FFF2-40B4-BE49-F238E27FC236}">
                <a16:creationId xmlns:a16="http://schemas.microsoft.com/office/drawing/2014/main" id="{6D448D70-7BCE-4EE4-8DB4-AB3FE0062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55157"/>
            <a:ext cx="7772400" cy="434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35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E807E-9047-50EA-0741-3A729A02F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9012"/>
            <a:ext cx="8229600" cy="1143000"/>
          </a:xfrm>
        </p:spPr>
        <p:txBody>
          <a:bodyPr/>
          <a:lstStyle/>
          <a:p>
            <a:r>
              <a:rPr lang="en-IL" dirty="0"/>
              <a:t>Pre-trained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D5161E-C80A-9AA0-3D1F-DC25BC0D088C}"/>
              </a:ext>
            </a:extLst>
          </p:cNvPr>
          <p:cNvSpPr txBox="1"/>
          <p:nvPr/>
        </p:nvSpPr>
        <p:spPr>
          <a:xfrm>
            <a:off x="457200" y="1773680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>
                <a:latin typeface="+mn-lt"/>
              </a:rPr>
              <a:t>LLMs like </a:t>
            </a:r>
            <a:r>
              <a:rPr lang="en-US" sz="2400" b="1" dirty="0">
                <a:latin typeface="+mn-lt"/>
              </a:rPr>
              <a:t>GPT-4o</a:t>
            </a:r>
            <a:r>
              <a:rPr lang="en-US" sz="2400" dirty="0">
                <a:latin typeface="+mn-lt"/>
              </a:rPr>
              <a:t>, </a:t>
            </a:r>
            <a:r>
              <a:rPr lang="en-US" sz="2400" b="1" dirty="0" err="1">
                <a:latin typeface="+mn-lt"/>
              </a:rPr>
              <a:t>LLaMA</a:t>
            </a:r>
            <a:r>
              <a:rPr lang="en-US" sz="2400" dirty="0">
                <a:latin typeface="+mn-lt"/>
              </a:rPr>
              <a:t>, </a:t>
            </a:r>
            <a:r>
              <a:rPr lang="en-US" sz="2400" dirty="0">
                <a:solidFill>
                  <a:srgbClr val="000000"/>
                </a:solidFill>
                <a:effectLst/>
                <a:latin typeface="+mn-lt"/>
              </a:rPr>
              <a:t>Claude, Gemini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, etc.</a:t>
            </a:r>
            <a:endParaRPr lang="en-US" sz="2400" dirty="0">
              <a:solidFill>
                <a:srgbClr val="000000"/>
              </a:solidFill>
              <a:effectLst/>
              <a:latin typeface="+mn-lt"/>
            </a:endParaRPr>
          </a:p>
          <a:p>
            <a:pPr>
              <a:buNone/>
            </a:pPr>
            <a:r>
              <a:rPr lang="en-US" sz="2400" dirty="0">
                <a:latin typeface="+mn-lt"/>
              </a:rPr>
              <a:t>have broad knowledge, but to solve </a:t>
            </a:r>
            <a:r>
              <a:rPr lang="en-US" sz="2400" b="1" dirty="0">
                <a:latin typeface="+mn-lt"/>
              </a:rPr>
              <a:t>specific tasks</a:t>
            </a:r>
            <a:r>
              <a:rPr lang="en-US" sz="2400" dirty="0">
                <a:latin typeface="+mn-lt"/>
              </a:rPr>
              <a:t>, we need to guide them appropriately:</a:t>
            </a:r>
          </a:p>
          <a:p>
            <a:pPr>
              <a:buNone/>
            </a:pPr>
            <a:endParaRPr lang="en-US" sz="2400" dirty="0">
              <a:latin typeface="+mn-lt"/>
            </a:endParaRPr>
          </a:p>
          <a:p>
            <a:pPr>
              <a:buNone/>
            </a:pPr>
            <a:endParaRPr lang="en-US" sz="2400" dirty="0">
              <a:latin typeface="+mn-lt"/>
            </a:endParaRPr>
          </a:p>
          <a:p>
            <a:pPr marL="114300" indent="0">
              <a:buNone/>
            </a:pPr>
            <a:r>
              <a:rPr lang="en-IL" sz="2400" dirty="0">
                <a:latin typeface="+mn-lt"/>
              </a:rPr>
              <a:t>🧾 </a:t>
            </a:r>
            <a:r>
              <a:rPr lang="en-US" sz="2400" b="1" dirty="0">
                <a:latin typeface="+mn-lt"/>
              </a:rPr>
              <a:t>Prompting</a:t>
            </a:r>
            <a:r>
              <a:rPr lang="en-US" sz="2400" dirty="0">
                <a:latin typeface="+mn-lt"/>
              </a:rPr>
              <a:t> – e.g., “Write code to solve…”</a:t>
            </a:r>
          </a:p>
          <a:p>
            <a:pPr marL="114300" indent="0">
              <a:buNone/>
            </a:pPr>
            <a:endParaRPr lang="en-US" sz="2400" dirty="0">
              <a:latin typeface="+mn-lt"/>
            </a:endParaRPr>
          </a:p>
          <a:p>
            <a:pPr marL="114300" indent="0">
              <a:buNone/>
            </a:pPr>
            <a:r>
              <a:rPr lang="en-IL" sz="2400" dirty="0">
                <a:latin typeface="+mn-lt"/>
              </a:rPr>
              <a:t>🛠 </a:t>
            </a:r>
            <a:r>
              <a:rPr lang="en-US" sz="2400" b="1" dirty="0">
                <a:latin typeface="+mn-lt"/>
              </a:rPr>
              <a:t>Fine-tuning</a:t>
            </a:r>
            <a:r>
              <a:rPr lang="en-US" sz="2400" dirty="0">
                <a:latin typeface="+mn-lt"/>
              </a:rPr>
              <a:t> – train the model on task-specific examples</a:t>
            </a:r>
            <a:r>
              <a:rPr lang="ru-RU" sz="2400" dirty="0">
                <a:latin typeface="+mn-lt"/>
              </a:rPr>
              <a:t> 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9616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07506-05EE-1CB0-0BCC-0F9824DD1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b="1" dirty="0"/>
              <a:t>Temperature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A651163-CED3-4EBC-4F73-7D944DB0594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281545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𝑆𝑜𝑓𝑡𝑚𝑎𝑥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2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nary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2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US" sz="1400" dirty="0"/>
              </a:p>
              <a:p>
                <a:pPr marL="114300" indent="0">
                  <a:buNone/>
                </a:pPr>
                <a:endParaRPr lang="en-US" sz="1400" dirty="0"/>
              </a:p>
              <a:p>
                <a:pPr marL="114300" indent="0">
                  <a:buNone/>
                </a:pPr>
                <a:r>
                  <a:rPr lang="en-US" sz="2400" dirty="0"/>
                  <a:t>In theory, </a:t>
                </a:r>
                <a:r>
                  <a:rPr lang="en-US" sz="2400" dirty="0" err="1"/>
                  <a:t>softmax</a:t>
                </a:r>
                <a:r>
                  <a:rPr lang="en-US" sz="2400" dirty="0"/>
                  <a:t> with temperature → 0 approaches a one-hot distribution over the argmax. However, temperature = 0 is </a:t>
                </a:r>
                <a:r>
                  <a:rPr lang="en-US" sz="2400" b="1" dirty="0"/>
                  <a:t>not used in practice</a:t>
                </a:r>
                <a:r>
                  <a:rPr lang="en-US" sz="2400" dirty="0"/>
                  <a:t>, as it causes numerical instability. Instead, argmax is implemented explicitly as a special case.</a:t>
                </a:r>
              </a:p>
              <a:p>
                <a:pPr marL="114300" indent="0">
                  <a:buNone/>
                </a:pPr>
                <a:endParaRPr lang="en-IL" sz="2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A651163-CED3-4EBC-4F73-7D944DB059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81545"/>
                <a:ext cx="8229600" cy="4525963"/>
              </a:xfrm>
              <a:blipFill>
                <a:blip r:embed="rId2"/>
                <a:stretch>
                  <a:fillRect r="-138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What Is and Why Use Temperature in Softmax? | Baeldung on Computer Science">
            <a:extLst>
              <a:ext uri="{FF2B5EF4-FFF2-40B4-BE49-F238E27FC236}">
                <a16:creationId xmlns:a16="http://schemas.microsoft.com/office/drawing/2014/main" id="{C60CF051-FFB9-BDBA-E525-D8F107264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751" y="4375046"/>
            <a:ext cx="3442497" cy="258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09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52412-E283-3736-2514-4C52535E3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C683B-6011-D904-E7EA-772DEC4F7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b="1" dirty="0"/>
              <a:t>Temperature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DF9CE7-3773-6651-75C1-01EAAC0DE0B7}"/>
              </a:ext>
            </a:extLst>
          </p:cNvPr>
          <p:cNvSpPr txBox="1"/>
          <p:nvPr/>
        </p:nvSpPr>
        <p:spPr>
          <a:xfrm>
            <a:off x="2262714" y="1334511"/>
            <a:ext cx="4883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400" dirty="0"/>
              <a:t>Temperature = 2 in real life model: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12FC790-54D1-BF7F-81CE-484578B23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70028"/>
            <a:ext cx="7772400" cy="41822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9EB9E5-1676-2A60-EDFD-323A2FDA6826}"/>
              </a:ext>
            </a:extLst>
          </p:cNvPr>
          <p:cNvSpPr txBox="1"/>
          <p:nvPr/>
        </p:nvSpPr>
        <p:spPr>
          <a:xfrm>
            <a:off x="1296103" y="6126172"/>
            <a:ext cx="6816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400" dirty="0"/>
              <a:t>Even temperature = 1 can cause such problems.</a:t>
            </a:r>
          </a:p>
        </p:txBody>
      </p:sp>
    </p:spTree>
    <p:extLst>
      <p:ext uri="{BB962C8B-B14F-4D97-AF65-F5344CB8AC3E}">
        <p14:creationId xmlns:p14="http://schemas.microsoft.com/office/powerpoint/2010/main" val="3991185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741AE-9483-3041-1506-2B86C1C88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b="1" dirty="0"/>
              <a:t>Temperature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2F1EE-D203-CCC6-DC9C-3A79E56FC0D2}"/>
              </a:ext>
            </a:extLst>
          </p:cNvPr>
          <p:cNvSpPr txBox="1"/>
          <p:nvPr/>
        </p:nvSpPr>
        <p:spPr>
          <a:xfrm>
            <a:off x="1068476" y="1417638"/>
            <a:ext cx="7391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3600" dirty="0"/>
              <a:t>Temperature 0.6 for real life model:</a:t>
            </a: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196A3A2-DF66-9C13-BF20-59CD2EF78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73" y="2257440"/>
            <a:ext cx="6448453" cy="460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74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30664</TotalTime>
  <Words>1017</Words>
  <Application>Microsoft Macintosh PowerPoint</Application>
  <PresentationFormat>On-screen Show (4:3)</PresentationFormat>
  <Paragraphs>164</Paragraphs>
  <Slides>34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Cambria Math</vt:lpstr>
      <vt:lpstr>Office Theme</vt:lpstr>
      <vt:lpstr>AI in Mathematics   Lecture 9 NLP and LLMs</vt:lpstr>
      <vt:lpstr>About This Course</vt:lpstr>
      <vt:lpstr>Transformer</vt:lpstr>
      <vt:lpstr>Encoder-only vs Decoder-only Models</vt:lpstr>
      <vt:lpstr>BERT</vt:lpstr>
      <vt:lpstr>Pre-trained models</vt:lpstr>
      <vt:lpstr>Temperature</vt:lpstr>
      <vt:lpstr>Temperature</vt:lpstr>
      <vt:lpstr>Temperature</vt:lpstr>
      <vt:lpstr>Top-k and top-p</vt:lpstr>
      <vt:lpstr>Evolutionary algorithm</vt:lpstr>
      <vt:lpstr>Evolutionary algorithm</vt:lpstr>
      <vt:lpstr>FunSearch</vt:lpstr>
      <vt:lpstr>Reminder: The SET Game </vt:lpstr>
      <vt:lpstr>Reminder: The SET Game</vt:lpstr>
      <vt:lpstr>AI improved the results!</vt:lpstr>
      <vt:lpstr>FunSearch paradigm</vt:lpstr>
      <vt:lpstr>FunSearch</vt:lpstr>
      <vt:lpstr>Important Idea</vt:lpstr>
      <vt:lpstr>FunSearch paradigm</vt:lpstr>
      <vt:lpstr>Prompt</vt:lpstr>
      <vt:lpstr>Overfitting</vt:lpstr>
      <vt:lpstr>Avoiding Overfitting During Search</vt:lpstr>
      <vt:lpstr>FunSearch paradigm</vt:lpstr>
      <vt:lpstr>Specification</vt:lpstr>
      <vt:lpstr>Specification</vt:lpstr>
      <vt:lpstr>FunSearch paradigm</vt:lpstr>
      <vt:lpstr>Understanding a growth rate of a Capset</vt:lpstr>
      <vt:lpstr>Some discussion</vt:lpstr>
      <vt:lpstr>Other problems tackled by FunSearch</vt:lpstr>
      <vt:lpstr>Online bin packing</vt:lpstr>
      <vt:lpstr>Heuristics</vt:lpstr>
      <vt:lpstr>Results</vt:lpstr>
      <vt:lpstr>Resource usage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Alexander Shlimovich</cp:lastModifiedBy>
  <cp:revision>44</cp:revision>
  <dcterms:created xsi:type="dcterms:W3CDTF">2013-01-27T09:14:16Z</dcterms:created>
  <dcterms:modified xsi:type="dcterms:W3CDTF">2025-05-20T16:34:46Z</dcterms:modified>
</cp:coreProperties>
</file>