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4"/>
  </p:sldMasterIdLst>
  <p:notesMasterIdLst>
    <p:notesMasterId r:id="rId15"/>
  </p:notesMasterIdLst>
  <p:sldIdLst>
    <p:sldId id="256" r:id="rId5"/>
    <p:sldId id="258" r:id="rId6"/>
    <p:sldId id="259" r:id="rId7"/>
    <p:sldId id="280" r:id="rId8"/>
    <p:sldId id="271" r:id="rId9"/>
    <p:sldId id="279" r:id="rId10"/>
    <p:sldId id="281" r:id="rId11"/>
    <p:sldId id="282" r:id="rId12"/>
    <p:sldId id="283"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67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6AA1D7-0127-429B-9F08-BE023514A55B}" type="datetimeFigureOut">
              <a:rPr lang="nl-NL" smtClean="0"/>
              <a:t>7-4-2019</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A95ECE-3163-4180-8E52-F40425A65DF4}" type="slidenum">
              <a:rPr lang="nl-NL" smtClean="0"/>
              <a:t>‹#›</a:t>
            </a:fld>
            <a:endParaRPr lang="nl-NL"/>
          </a:p>
        </p:txBody>
      </p:sp>
    </p:spTree>
    <p:extLst>
      <p:ext uri="{BB962C8B-B14F-4D97-AF65-F5344CB8AC3E}">
        <p14:creationId xmlns:p14="http://schemas.microsoft.com/office/powerpoint/2010/main" val="3162201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nl-NL"/>
              <a:t>Klik om stijl te bewerken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F650E79-D21C-4341-B1D2-6F2A5D051C2B}" type="datetimeFigureOut">
              <a:rPr lang="nl-NL" smtClean="0"/>
              <a:t>7-4-2019</a:t>
            </a:fld>
            <a:endParaRPr lang="nl-NL"/>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nl-NL"/>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9976BB4-0CE1-4BD0-AB84-F909A8EC50EB}" type="slidenum">
              <a:rPr lang="nl-NL" smtClean="0"/>
              <a:t>‹#›</a:t>
            </a:fld>
            <a:endParaRPr lang="nl-NL"/>
          </a:p>
        </p:txBody>
      </p:sp>
    </p:spTree>
    <p:extLst>
      <p:ext uri="{BB962C8B-B14F-4D97-AF65-F5344CB8AC3E}">
        <p14:creationId xmlns:p14="http://schemas.microsoft.com/office/powerpoint/2010/main" val="537874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nl-NL"/>
              <a:t>Klik om stijl te bewerken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1F650E79-D21C-4341-B1D2-6F2A5D051C2B}" type="datetimeFigureOut">
              <a:rPr lang="nl-NL" smtClean="0"/>
              <a:t>7-4-2019</a:t>
            </a:fld>
            <a:endParaRPr lang="nl-NL"/>
          </a:p>
        </p:txBody>
      </p:sp>
      <p:sp>
        <p:nvSpPr>
          <p:cNvPr id="6" name="Footer Placeholder 5"/>
          <p:cNvSpPr>
            <a:spLocks noGrp="1"/>
          </p:cNvSpPr>
          <p:nvPr>
            <p:ph type="ftr" sz="quarter" idx="11"/>
          </p:nvPr>
        </p:nvSpPr>
        <p:spPr/>
        <p:txBody>
          <a:bodyPr/>
          <a:lstStyle/>
          <a:p>
            <a:endParaRPr lang="nl-N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976BB4-0CE1-4BD0-AB84-F909A8EC50EB}" type="slidenum">
              <a:rPr lang="nl-NL" smtClean="0"/>
              <a:t>‹#›</a:t>
            </a:fld>
            <a:endParaRPr lang="nl-NL"/>
          </a:p>
        </p:txBody>
      </p:sp>
    </p:spTree>
    <p:extLst>
      <p:ext uri="{BB962C8B-B14F-4D97-AF65-F5344CB8AC3E}">
        <p14:creationId xmlns:p14="http://schemas.microsoft.com/office/powerpoint/2010/main" val="1248026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en bijschrift">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nl-NL"/>
              <a:t>Klik om stijl te bewerken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4" name="Date Placeholder 3"/>
          <p:cNvSpPr>
            <a:spLocks noGrp="1"/>
          </p:cNvSpPr>
          <p:nvPr>
            <p:ph type="dt" sz="half" idx="10"/>
          </p:nvPr>
        </p:nvSpPr>
        <p:spPr/>
        <p:txBody>
          <a:bodyPr/>
          <a:lstStyle/>
          <a:p>
            <a:fld id="{1F650E79-D21C-4341-B1D2-6F2A5D051C2B}" type="datetimeFigureOut">
              <a:rPr lang="nl-NL" smtClean="0"/>
              <a:t>7-4-2019</a:t>
            </a:fld>
            <a:endParaRPr lang="nl-NL"/>
          </a:p>
        </p:txBody>
      </p:sp>
      <p:sp>
        <p:nvSpPr>
          <p:cNvPr id="5" name="Footer Placeholder 4"/>
          <p:cNvSpPr>
            <a:spLocks noGrp="1"/>
          </p:cNvSpPr>
          <p:nvPr>
            <p:ph type="ftr" sz="quarter" idx="11"/>
          </p:nvPr>
        </p:nvSpPr>
        <p:spPr/>
        <p:txBody>
          <a:bodyPr/>
          <a:lstStyle/>
          <a:p>
            <a:endParaRPr lang="nl-N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976BB4-0CE1-4BD0-AB84-F909A8EC50EB}" type="slidenum">
              <a:rPr lang="nl-NL" smtClean="0"/>
              <a:t>‹#›</a:t>
            </a:fld>
            <a:endParaRPr lang="nl-NL"/>
          </a:p>
        </p:txBody>
      </p:sp>
    </p:spTree>
    <p:extLst>
      <p:ext uri="{BB962C8B-B14F-4D97-AF65-F5344CB8AC3E}">
        <p14:creationId xmlns:p14="http://schemas.microsoft.com/office/powerpoint/2010/main" val="3149843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eraat met bijschrift">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nl-NL"/>
              <a:t>Klik om stijl te bewerken</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4" name="Date Placeholder 3"/>
          <p:cNvSpPr>
            <a:spLocks noGrp="1"/>
          </p:cNvSpPr>
          <p:nvPr>
            <p:ph type="dt" sz="half" idx="10"/>
          </p:nvPr>
        </p:nvSpPr>
        <p:spPr/>
        <p:txBody>
          <a:bodyPr/>
          <a:lstStyle/>
          <a:p>
            <a:fld id="{1F650E79-D21C-4341-B1D2-6F2A5D051C2B}" type="datetimeFigureOut">
              <a:rPr lang="nl-NL" smtClean="0"/>
              <a:t>7-4-2019</a:t>
            </a:fld>
            <a:endParaRPr lang="nl-NL"/>
          </a:p>
        </p:txBody>
      </p:sp>
      <p:sp>
        <p:nvSpPr>
          <p:cNvPr id="5" name="Footer Placeholder 4"/>
          <p:cNvSpPr>
            <a:spLocks noGrp="1"/>
          </p:cNvSpPr>
          <p:nvPr>
            <p:ph type="ftr" sz="quarter" idx="11"/>
          </p:nvPr>
        </p:nvSpPr>
        <p:spPr/>
        <p:txBody>
          <a:bodyPr/>
          <a:lstStyle/>
          <a:p>
            <a:endParaRPr lang="nl-NL"/>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976BB4-0CE1-4BD0-AB84-F909A8EC50EB}" type="slidenum">
              <a:rPr lang="nl-NL" smtClean="0"/>
              <a:t>‹#›</a:t>
            </a:fld>
            <a:endParaRPr lang="nl-NL"/>
          </a:p>
        </p:txBody>
      </p:sp>
    </p:spTree>
    <p:extLst>
      <p:ext uri="{BB962C8B-B14F-4D97-AF65-F5344CB8AC3E}">
        <p14:creationId xmlns:p14="http://schemas.microsoft.com/office/powerpoint/2010/main" val="2604140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amkaartje">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nl-NL"/>
              <a:t>Klik om stijl te bewerken</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1F650E79-D21C-4341-B1D2-6F2A5D051C2B}" type="datetimeFigureOut">
              <a:rPr lang="nl-NL" smtClean="0"/>
              <a:t>7-4-2019</a:t>
            </a:fld>
            <a:endParaRPr lang="nl-NL"/>
          </a:p>
        </p:txBody>
      </p:sp>
      <p:sp>
        <p:nvSpPr>
          <p:cNvPr id="5" name="Footer Placeholder 4"/>
          <p:cNvSpPr>
            <a:spLocks noGrp="1"/>
          </p:cNvSpPr>
          <p:nvPr>
            <p:ph type="ftr" sz="quarter" idx="11"/>
          </p:nvPr>
        </p:nvSpPr>
        <p:spPr/>
        <p:txBody>
          <a:bodyPr/>
          <a:lstStyle/>
          <a:p>
            <a:endParaRPr lang="nl-NL"/>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976BB4-0CE1-4BD0-AB84-F909A8EC50EB}" type="slidenum">
              <a:rPr lang="nl-NL" smtClean="0"/>
              <a:t>‹#›</a:t>
            </a:fld>
            <a:endParaRPr lang="nl-NL"/>
          </a:p>
        </p:txBody>
      </p:sp>
    </p:spTree>
    <p:extLst>
      <p:ext uri="{BB962C8B-B14F-4D97-AF65-F5344CB8AC3E}">
        <p14:creationId xmlns:p14="http://schemas.microsoft.com/office/powerpoint/2010/main" val="3869872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nl-NL"/>
              <a:t>Klik om stijl te bewerken</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F650E79-D21C-4341-B1D2-6F2A5D051C2B}" type="datetimeFigureOut">
              <a:rPr lang="nl-NL" smtClean="0"/>
              <a:t>7-4-2019</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69976BB4-0CE1-4BD0-AB84-F909A8EC50EB}" type="slidenum">
              <a:rPr lang="nl-NL" smtClean="0"/>
              <a:t>‹#›</a:t>
            </a:fld>
            <a:endParaRPr lang="nl-NL"/>
          </a:p>
        </p:txBody>
      </p:sp>
    </p:spTree>
    <p:extLst>
      <p:ext uri="{BB962C8B-B14F-4D97-AF65-F5344CB8AC3E}">
        <p14:creationId xmlns:p14="http://schemas.microsoft.com/office/powerpoint/2010/main" val="1276452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nl-NL"/>
              <a:t>Klik om stijl te bewerken</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F650E79-D21C-4341-B1D2-6F2A5D051C2B}" type="datetimeFigureOut">
              <a:rPr lang="nl-NL" smtClean="0"/>
              <a:t>7-4-2019</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69976BB4-0CE1-4BD0-AB84-F909A8EC50EB}" type="slidenum">
              <a:rPr lang="nl-NL" smtClean="0"/>
              <a:t>‹#›</a:t>
            </a:fld>
            <a:endParaRPr lang="nl-NL"/>
          </a:p>
        </p:txBody>
      </p:sp>
    </p:spTree>
    <p:extLst>
      <p:ext uri="{BB962C8B-B14F-4D97-AF65-F5344CB8AC3E}">
        <p14:creationId xmlns:p14="http://schemas.microsoft.com/office/powerpoint/2010/main" val="375025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nchor="t" anchorCtr="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1F650E79-D21C-4341-B1D2-6F2A5D051C2B}" type="datetimeFigureOut">
              <a:rPr lang="nl-NL" smtClean="0"/>
              <a:t>7-4-2019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9976BB4-0CE1-4BD0-AB84-F909A8EC50EB}" type="slidenum">
              <a:rPr lang="nl-NL" smtClean="0"/>
              <a:t>‹#›</a:t>
            </a:fld>
            <a:endParaRPr lang="nl-NL"/>
          </a:p>
        </p:txBody>
      </p:sp>
    </p:spTree>
    <p:extLst>
      <p:ext uri="{BB962C8B-B14F-4D97-AF65-F5344CB8AC3E}">
        <p14:creationId xmlns:p14="http://schemas.microsoft.com/office/powerpoint/2010/main" val="1318542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nl-NL"/>
              <a:t>Klik om stijl te bewerken</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1F650E79-D21C-4341-B1D2-6F2A5D051C2B}" type="datetimeFigureOut">
              <a:rPr lang="nl-NL" smtClean="0"/>
              <a:t>7-4-2019</a:t>
            </a:fld>
            <a:endParaRPr lang="nl-NL"/>
          </a:p>
        </p:txBody>
      </p:sp>
      <p:sp>
        <p:nvSpPr>
          <p:cNvPr id="5" name="Footer Placeholder 4"/>
          <p:cNvSpPr>
            <a:spLocks noGrp="1"/>
          </p:cNvSpPr>
          <p:nvPr>
            <p:ph type="ftr" sz="quarter" idx="11"/>
          </p:nvPr>
        </p:nvSpPr>
        <p:spPr/>
        <p:txBody>
          <a:bodyPr/>
          <a:lstStyle/>
          <a:p>
            <a:endParaRPr lang="nl-N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976BB4-0CE1-4BD0-AB84-F909A8EC50EB}" type="slidenum">
              <a:rPr lang="nl-NL" smtClean="0"/>
              <a:t>‹#›</a:t>
            </a:fld>
            <a:endParaRPr lang="nl-NL"/>
          </a:p>
        </p:txBody>
      </p:sp>
    </p:spTree>
    <p:extLst>
      <p:ext uri="{BB962C8B-B14F-4D97-AF65-F5344CB8AC3E}">
        <p14:creationId xmlns:p14="http://schemas.microsoft.com/office/powerpoint/2010/main" val="973114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1F650E79-D21C-4341-B1D2-6F2A5D051C2B}" type="datetimeFigureOut">
              <a:rPr lang="nl-NL" smtClean="0"/>
              <a:t>7-4-2019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9976BB4-0CE1-4BD0-AB84-F909A8EC50EB}" type="slidenum">
              <a:rPr lang="nl-NL" smtClean="0"/>
              <a:t>‹#›</a:t>
            </a:fld>
            <a:endParaRPr lang="nl-NL"/>
          </a:p>
        </p:txBody>
      </p:sp>
    </p:spTree>
    <p:extLst>
      <p:ext uri="{BB962C8B-B14F-4D97-AF65-F5344CB8AC3E}">
        <p14:creationId xmlns:p14="http://schemas.microsoft.com/office/powerpoint/2010/main" val="2890745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nl-NL"/>
              <a:t>Klik om stijl te bewerken</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1F650E79-D21C-4341-B1D2-6F2A5D051C2B}" type="datetimeFigureOut">
              <a:rPr lang="nl-NL" smtClean="0"/>
              <a:t>7-4-2019</a:t>
            </a:fld>
            <a:endParaRPr lang="nl-NL"/>
          </a:p>
        </p:txBody>
      </p:sp>
      <p:sp>
        <p:nvSpPr>
          <p:cNvPr id="5" name="Footer Placeholder 4"/>
          <p:cNvSpPr>
            <a:spLocks noGrp="1"/>
          </p:cNvSpPr>
          <p:nvPr>
            <p:ph type="ftr" sz="quarter" idx="11"/>
          </p:nvPr>
        </p:nvSpPr>
        <p:spPr/>
        <p:txBody>
          <a:bodyPr/>
          <a:lstStyle/>
          <a:p>
            <a:endParaRPr lang="nl-NL"/>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976BB4-0CE1-4BD0-AB84-F909A8EC50EB}" type="slidenum">
              <a:rPr lang="nl-NL" smtClean="0"/>
              <a:t>‹#›</a:t>
            </a:fld>
            <a:endParaRPr lang="nl-NL"/>
          </a:p>
        </p:txBody>
      </p:sp>
    </p:spTree>
    <p:extLst>
      <p:ext uri="{BB962C8B-B14F-4D97-AF65-F5344CB8AC3E}">
        <p14:creationId xmlns:p14="http://schemas.microsoft.com/office/powerpoint/2010/main" val="2476731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1F650E79-D21C-4341-B1D2-6F2A5D051C2B}" type="datetimeFigureOut">
              <a:rPr lang="nl-NL" smtClean="0"/>
              <a:t>7-4-2019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9976BB4-0CE1-4BD0-AB84-F909A8EC50EB}" type="slidenum">
              <a:rPr lang="nl-NL" smtClean="0"/>
              <a:t>‹#›</a:t>
            </a:fld>
            <a:endParaRPr lang="nl-NL"/>
          </a:p>
        </p:txBody>
      </p:sp>
    </p:spTree>
    <p:extLst>
      <p:ext uri="{BB962C8B-B14F-4D97-AF65-F5344CB8AC3E}">
        <p14:creationId xmlns:p14="http://schemas.microsoft.com/office/powerpoint/2010/main" val="1195848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stijl te bewerken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1F650E79-D21C-4341-B1D2-6F2A5D051C2B}" type="datetimeFigureOut">
              <a:rPr lang="nl-NL" smtClean="0"/>
              <a:t>7-4-2019</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69976BB4-0CE1-4BD0-AB84-F909A8EC50EB}" type="slidenum">
              <a:rPr lang="nl-NL" smtClean="0"/>
              <a:t>‹#›</a:t>
            </a:fld>
            <a:endParaRPr lang="nl-NL"/>
          </a:p>
        </p:txBody>
      </p:sp>
    </p:spTree>
    <p:extLst>
      <p:ext uri="{BB962C8B-B14F-4D97-AF65-F5344CB8AC3E}">
        <p14:creationId xmlns:p14="http://schemas.microsoft.com/office/powerpoint/2010/main" val="2777930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1F650E79-D21C-4341-B1D2-6F2A5D051C2B}" type="datetimeFigureOut">
              <a:rPr lang="nl-NL" smtClean="0"/>
              <a:t>7-4-2019</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69976BB4-0CE1-4BD0-AB84-F909A8EC50EB}" type="slidenum">
              <a:rPr lang="nl-NL" smtClean="0"/>
              <a:t>‹#›</a:t>
            </a:fld>
            <a:endParaRPr lang="nl-NL"/>
          </a:p>
        </p:txBody>
      </p:sp>
    </p:spTree>
    <p:extLst>
      <p:ext uri="{BB962C8B-B14F-4D97-AF65-F5344CB8AC3E}">
        <p14:creationId xmlns:p14="http://schemas.microsoft.com/office/powerpoint/2010/main" val="155125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50E79-D21C-4341-B1D2-6F2A5D051C2B}" type="datetimeFigureOut">
              <a:rPr lang="nl-NL" smtClean="0"/>
              <a:t>7-4-2019</a:t>
            </a:fld>
            <a:endParaRPr lang="nl-NL"/>
          </a:p>
        </p:txBody>
      </p:sp>
      <p:sp>
        <p:nvSpPr>
          <p:cNvPr id="3" name="Footer Placeholder 2"/>
          <p:cNvSpPr>
            <a:spLocks noGrp="1"/>
          </p:cNvSpPr>
          <p:nvPr>
            <p:ph type="ftr" sz="quarter" idx="11"/>
          </p:nvPr>
        </p:nvSpPr>
        <p:spPr/>
        <p:txBody>
          <a:bodyPr/>
          <a:lstStyle/>
          <a:p>
            <a:endParaRPr lang="nl-NL"/>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9976BB4-0CE1-4BD0-AB84-F909A8EC50EB}" type="slidenum">
              <a:rPr lang="nl-NL" smtClean="0"/>
              <a:t>‹#›</a:t>
            </a:fld>
            <a:endParaRPr lang="nl-NL"/>
          </a:p>
        </p:txBody>
      </p:sp>
    </p:spTree>
    <p:extLst>
      <p:ext uri="{BB962C8B-B14F-4D97-AF65-F5344CB8AC3E}">
        <p14:creationId xmlns:p14="http://schemas.microsoft.com/office/powerpoint/2010/main" val="134720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nl-NL"/>
              <a:t>Klik om stijl te bewerken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1F650E79-D21C-4341-B1D2-6F2A5D051C2B}" type="datetimeFigureOut">
              <a:rPr lang="nl-NL" smtClean="0"/>
              <a:t>7-4-2019</a:t>
            </a:fld>
            <a:endParaRPr lang="nl-NL"/>
          </a:p>
        </p:txBody>
      </p:sp>
      <p:sp>
        <p:nvSpPr>
          <p:cNvPr id="6" name="Footer Placeholder 5"/>
          <p:cNvSpPr>
            <a:spLocks noGrp="1"/>
          </p:cNvSpPr>
          <p:nvPr>
            <p:ph type="ftr" sz="quarter" idx="11"/>
          </p:nvPr>
        </p:nvSpPr>
        <p:spPr/>
        <p:txBody>
          <a:bodyPr/>
          <a:lstStyle/>
          <a:p>
            <a:endParaRPr lang="nl-NL"/>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976BB4-0CE1-4BD0-AB84-F909A8EC50EB}" type="slidenum">
              <a:rPr lang="nl-NL" smtClean="0"/>
              <a:t>‹#›</a:t>
            </a:fld>
            <a:endParaRPr lang="nl-NL"/>
          </a:p>
        </p:txBody>
      </p:sp>
    </p:spTree>
    <p:extLst>
      <p:ext uri="{BB962C8B-B14F-4D97-AF65-F5344CB8AC3E}">
        <p14:creationId xmlns:p14="http://schemas.microsoft.com/office/powerpoint/2010/main" val="158452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nl-NL"/>
              <a:t>Klik om stijl te bewerken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1F650E79-D21C-4341-B1D2-6F2A5D051C2B}" type="datetimeFigureOut">
              <a:rPr lang="nl-NL" smtClean="0"/>
              <a:t>7-4-2019</a:t>
            </a:fld>
            <a:endParaRPr lang="nl-NL"/>
          </a:p>
        </p:txBody>
      </p:sp>
      <p:sp>
        <p:nvSpPr>
          <p:cNvPr id="6" name="Footer Placeholder 5"/>
          <p:cNvSpPr>
            <a:spLocks noGrp="1"/>
          </p:cNvSpPr>
          <p:nvPr>
            <p:ph type="ftr" sz="quarter" idx="11"/>
          </p:nvPr>
        </p:nvSpPr>
        <p:spPr/>
        <p:txBody>
          <a:bodyPr/>
          <a:lstStyle/>
          <a:p>
            <a:endParaRPr lang="nl-N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976BB4-0CE1-4BD0-AB84-F909A8EC50EB}" type="slidenum">
              <a:rPr lang="nl-NL" smtClean="0"/>
              <a:t>‹#›</a:t>
            </a:fld>
            <a:endParaRPr lang="nl-NL"/>
          </a:p>
        </p:txBody>
      </p:sp>
    </p:spTree>
    <p:extLst>
      <p:ext uri="{BB962C8B-B14F-4D97-AF65-F5344CB8AC3E}">
        <p14:creationId xmlns:p14="http://schemas.microsoft.com/office/powerpoint/2010/main" val="2746886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nl-NL"/>
              <a:t>Klik om stijl te bewerken</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1F650E79-D21C-4341-B1D2-6F2A5D051C2B}" type="datetimeFigureOut">
              <a:rPr lang="nl-NL" smtClean="0"/>
              <a:t>7-4-2019</a:t>
            </a:fld>
            <a:endParaRPr lang="nl-NL"/>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nl-NL"/>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9976BB4-0CE1-4BD0-AB84-F909A8EC50EB}" type="slidenum">
              <a:rPr lang="nl-NL" smtClean="0"/>
              <a:t>‹#›</a:t>
            </a:fld>
            <a:endParaRPr lang="nl-NL"/>
          </a:p>
        </p:txBody>
      </p:sp>
    </p:spTree>
    <p:extLst>
      <p:ext uri="{BB962C8B-B14F-4D97-AF65-F5344CB8AC3E}">
        <p14:creationId xmlns:p14="http://schemas.microsoft.com/office/powerpoint/2010/main" val="796503127"/>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 id="214748392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s7wmiS2mSX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51384" y="4077072"/>
            <a:ext cx="8784976" cy="2154559"/>
          </a:xfrm>
        </p:spPr>
        <p:txBody>
          <a:bodyPr>
            <a:normAutofit/>
          </a:bodyPr>
          <a:lstStyle/>
          <a:p>
            <a:pPr>
              <a:lnSpc>
                <a:spcPct val="150000"/>
              </a:lnSpc>
            </a:pPr>
            <a:r>
              <a:rPr lang="nl-NL" sz="3000" b="1" dirty="0">
                <a:latin typeface="Verdana" panose="020B0604030504040204" pitchFamily="34" charset="0"/>
                <a:ea typeface="Verdana" panose="020B0604030504040204" pitchFamily="34" charset="0"/>
              </a:rPr>
              <a:t>Applicatie- en mediaontwikkeling</a:t>
            </a:r>
            <a:br>
              <a:rPr lang="nl-NL" sz="3000" b="1" dirty="0">
                <a:latin typeface="Verdana" panose="020B0604030504040204" pitchFamily="34" charset="0"/>
                <a:ea typeface="Verdana" panose="020B0604030504040204" pitchFamily="34" charset="0"/>
              </a:rPr>
            </a:br>
            <a:r>
              <a:rPr lang="nl-NL" sz="3000" b="1" dirty="0">
                <a:latin typeface="Verdana" panose="020B0604030504040204" pitchFamily="34" charset="0"/>
                <a:ea typeface="Verdana" panose="020B0604030504040204" pitchFamily="34" charset="0"/>
              </a:rPr>
              <a:t>Project 3</a:t>
            </a:r>
            <a:br>
              <a:rPr lang="nl-NL" sz="3000" b="1" dirty="0">
                <a:latin typeface="Verdana" panose="020B0604030504040204" pitchFamily="34" charset="0"/>
                <a:ea typeface="Verdana" panose="020B0604030504040204" pitchFamily="34" charset="0"/>
              </a:rPr>
            </a:br>
            <a:r>
              <a:rPr lang="nl-NL" sz="2400" b="1" dirty="0">
                <a:latin typeface="Verdana" panose="020B0604030504040204" pitchFamily="34" charset="0"/>
                <a:ea typeface="Verdana" panose="020B0604030504040204" pitchFamily="34" charset="0"/>
              </a:rPr>
              <a:t>Desktop Dashboard Applicatie</a:t>
            </a:r>
          </a:p>
        </p:txBody>
      </p:sp>
    </p:spTree>
    <p:extLst>
      <p:ext uri="{BB962C8B-B14F-4D97-AF65-F5344CB8AC3E}">
        <p14:creationId xmlns:p14="http://schemas.microsoft.com/office/powerpoint/2010/main" val="2855112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51384" y="4077072"/>
            <a:ext cx="8784976" cy="2154559"/>
          </a:xfrm>
        </p:spPr>
        <p:txBody>
          <a:bodyPr>
            <a:normAutofit/>
          </a:bodyPr>
          <a:lstStyle/>
          <a:p>
            <a:pPr>
              <a:lnSpc>
                <a:spcPct val="150000"/>
              </a:lnSpc>
            </a:pPr>
            <a:r>
              <a:rPr lang="nl-NL" sz="3000" b="1" dirty="0">
                <a:latin typeface="Verdana" panose="020B0604030504040204" pitchFamily="34" charset="0"/>
                <a:ea typeface="Verdana" panose="020B0604030504040204" pitchFamily="34" charset="0"/>
              </a:rPr>
              <a:t>Applicatie- en mediaontwikkeling</a:t>
            </a:r>
            <a:br>
              <a:rPr lang="nl-NL" sz="3000" b="1" dirty="0">
                <a:latin typeface="Verdana" panose="020B0604030504040204" pitchFamily="34" charset="0"/>
                <a:ea typeface="Verdana" panose="020B0604030504040204" pitchFamily="34" charset="0"/>
              </a:rPr>
            </a:br>
            <a:r>
              <a:rPr lang="nl-NL" sz="3000" b="1" dirty="0">
                <a:latin typeface="Verdana" panose="020B0604030504040204" pitchFamily="34" charset="0"/>
                <a:ea typeface="Verdana" panose="020B0604030504040204" pitchFamily="34" charset="0"/>
              </a:rPr>
              <a:t>Project 3</a:t>
            </a:r>
            <a:br>
              <a:rPr lang="nl-NL" sz="3000" b="1" dirty="0">
                <a:latin typeface="Verdana" panose="020B0604030504040204" pitchFamily="34" charset="0"/>
                <a:ea typeface="Verdana" panose="020B0604030504040204" pitchFamily="34" charset="0"/>
              </a:rPr>
            </a:br>
            <a:r>
              <a:rPr lang="nl-NL" sz="2400" b="1" dirty="0">
                <a:latin typeface="Verdana" panose="020B0604030504040204" pitchFamily="34" charset="0"/>
                <a:ea typeface="Verdana" panose="020B0604030504040204" pitchFamily="34" charset="0"/>
              </a:rPr>
              <a:t>Desktop Dashboard Applicatie</a:t>
            </a:r>
          </a:p>
        </p:txBody>
      </p:sp>
    </p:spTree>
    <p:extLst>
      <p:ext uri="{BB962C8B-B14F-4D97-AF65-F5344CB8AC3E}">
        <p14:creationId xmlns:p14="http://schemas.microsoft.com/office/powerpoint/2010/main" val="101026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2800" b="1" dirty="0">
                <a:latin typeface="Verdana" panose="020B0604030504040204" pitchFamily="34" charset="0"/>
                <a:ea typeface="Verdana" panose="020B0604030504040204" pitchFamily="34" charset="0"/>
              </a:rPr>
              <a:t>Inhoudsopgave</a:t>
            </a:r>
          </a:p>
        </p:txBody>
      </p:sp>
      <p:sp>
        <p:nvSpPr>
          <p:cNvPr id="3" name="Tijdelijke aanduiding voor inhoud 2"/>
          <p:cNvSpPr>
            <a:spLocks noGrp="1"/>
          </p:cNvSpPr>
          <p:nvPr>
            <p:ph idx="1"/>
          </p:nvPr>
        </p:nvSpPr>
        <p:spPr/>
        <p:txBody>
          <a:bodyPr>
            <a:normAutofit/>
          </a:bodyPr>
          <a:lstStyle/>
          <a:p>
            <a:pPr>
              <a:buFont typeface="Wingdings" panose="05000000000000000000" pitchFamily="2" charset="2"/>
              <a:buChar char="v"/>
            </a:pPr>
            <a:r>
              <a:rPr lang="nl-NL" sz="1400" dirty="0">
                <a:solidFill>
                  <a:schemeClr val="bg1">
                    <a:lumMod val="65000"/>
                  </a:schemeClr>
                </a:solidFill>
                <a:latin typeface="Verdana" panose="020B0604030504040204" pitchFamily="34" charset="0"/>
                <a:ea typeface="Verdana" panose="020B0604030504040204" pitchFamily="34" charset="0"/>
              </a:rPr>
              <a:t>Wat is een API?</a:t>
            </a:r>
          </a:p>
          <a:p>
            <a:pPr>
              <a:buFont typeface="Wingdings" panose="05000000000000000000" pitchFamily="2" charset="2"/>
              <a:buChar char="v"/>
            </a:pPr>
            <a:r>
              <a:rPr lang="nl-NL" sz="1400" dirty="0">
                <a:solidFill>
                  <a:schemeClr val="bg1">
                    <a:lumMod val="65000"/>
                  </a:schemeClr>
                </a:solidFill>
                <a:latin typeface="Verdana" panose="020B0604030504040204" pitchFamily="34" charset="0"/>
                <a:ea typeface="Verdana" panose="020B0604030504040204" pitchFamily="34" charset="0"/>
              </a:rPr>
              <a:t>Publieke API’s</a:t>
            </a:r>
          </a:p>
          <a:p>
            <a:pPr>
              <a:buFont typeface="Wingdings" panose="05000000000000000000" pitchFamily="2" charset="2"/>
              <a:buChar char="v"/>
            </a:pPr>
            <a:r>
              <a:rPr lang="nl-NL" sz="1400" dirty="0">
                <a:solidFill>
                  <a:schemeClr val="bg1">
                    <a:lumMod val="65000"/>
                  </a:schemeClr>
                </a:solidFill>
                <a:latin typeface="Verdana" panose="020B0604030504040204" pitchFamily="34" charset="0"/>
                <a:ea typeface="Verdana" panose="020B0604030504040204" pitchFamily="34" charset="0"/>
              </a:rPr>
              <a:t>Voorbeeld gebruik API</a:t>
            </a:r>
          </a:p>
          <a:p>
            <a:pPr>
              <a:buFont typeface="Wingdings" panose="05000000000000000000" pitchFamily="2" charset="2"/>
              <a:buChar char="v"/>
            </a:pPr>
            <a:r>
              <a:rPr lang="nl-NL" sz="1400" dirty="0">
                <a:solidFill>
                  <a:schemeClr val="bg1">
                    <a:lumMod val="65000"/>
                  </a:schemeClr>
                </a:solidFill>
                <a:latin typeface="Verdana" panose="020B0604030504040204" pitchFamily="34" charset="0"/>
                <a:ea typeface="Verdana" panose="020B0604030504040204" pitchFamily="34" charset="0"/>
              </a:rPr>
              <a:t>Google Charts API</a:t>
            </a:r>
          </a:p>
          <a:p>
            <a:pPr>
              <a:buFont typeface="Wingdings" panose="05000000000000000000" pitchFamily="2" charset="2"/>
              <a:buChar char="v"/>
            </a:pPr>
            <a:r>
              <a:rPr lang="nl-NL" sz="1400" b="1" dirty="0">
                <a:solidFill>
                  <a:schemeClr val="bg1">
                    <a:lumMod val="65000"/>
                  </a:schemeClr>
                </a:solidFill>
                <a:latin typeface="Verdana" panose="020B0604030504040204" pitchFamily="34" charset="0"/>
                <a:ea typeface="Verdana" panose="020B0604030504040204" pitchFamily="34" charset="0"/>
              </a:rPr>
              <a:t>Opdracht</a:t>
            </a:r>
          </a:p>
        </p:txBody>
      </p:sp>
    </p:spTree>
    <p:extLst>
      <p:ext uri="{BB962C8B-B14F-4D97-AF65-F5344CB8AC3E}">
        <p14:creationId xmlns:p14="http://schemas.microsoft.com/office/powerpoint/2010/main" val="657824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2800" b="1" dirty="0">
                <a:latin typeface="Verdana" panose="020B0604030504040204" pitchFamily="34" charset="0"/>
                <a:ea typeface="Verdana" panose="020B0604030504040204" pitchFamily="34" charset="0"/>
              </a:rPr>
              <a:t>Wat is een API?</a:t>
            </a:r>
          </a:p>
        </p:txBody>
      </p:sp>
      <p:pic>
        <p:nvPicPr>
          <p:cNvPr id="3" name="Picture 2">
            <a:hlinkClick r:id="rId2"/>
            <a:extLst>
              <a:ext uri="{FF2B5EF4-FFF2-40B4-BE49-F238E27FC236}">
                <a16:creationId xmlns:a16="http://schemas.microsoft.com/office/drawing/2014/main" id="{5CCE69A0-2AEF-4B93-A67E-462573D53C4C}"/>
              </a:ext>
            </a:extLst>
          </p:cNvPr>
          <p:cNvPicPr>
            <a:picLocks noChangeAspect="1"/>
          </p:cNvPicPr>
          <p:nvPr/>
        </p:nvPicPr>
        <p:blipFill>
          <a:blip r:embed="rId3"/>
          <a:stretch>
            <a:fillRect/>
          </a:stretch>
        </p:blipFill>
        <p:spPr>
          <a:xfrm>
            <a:off x="2483271" y="2564904"/>
            <a:ext cx="7225457" cy="36040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8744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2800" b="1" dirty="0">
                <a:latin typeface="Verdana" panose="020B0604030504040204" pitchFamily="34" charset="0"/>
                <a:ea typeface="Verdana" panose="020B0604030504040204" pitchFamily="34" charset="0"/>
              </a:rPr>
              <a:t>Wat is een API?</a:t>
            </a:r>
          </a:p>
        </p:txBody>
      </p:sp>
      <p:sp>
        <p:nvSpPr>
          <p:cNvPr id="4" name="Tijdelijke aanduiding voor inhoud 2">
            <a:extLst>
              <a:ext uri="{FF2B5EF4-FFF2-40B4-BE49-F238E27FC236}">
                <a16:creationId xmlns:a16="http://schemas.microsoft.com/office/drawing/2014/main" id="{8D87CFEA-DC2D-4857-8C95-084A71963D21}"/>
              </a:ext>
            </a:extLst>
          </p:cNvPr>
          <p:cNvSpPr>
            <a:spLocks noGrp="1"/>
          </p:cNvSpPr>
          <p:nvPr>
            <p:ph idx="1"/>
          </p:nvPr>
        </p:nvSpPr>
        <p:spPr>
          <a:xfrm>
            <a:off x="551384" y="2564904"/>
            <a:ext cx="10369152" cy="3416300"/>
          </a:xfrm>
        </p:spPr>
        <p:txBody>
          <a:bodyPr>
            <a:normAutofit/>
          </a:bodyPr>
          <a:lstStyle/>
          <a:p>
            <a:pPr marL="0" lvl="0" indent="0">
              <a:buNone/>
            </a:pPr>
            <a:r>
              <a:rPr lang="nl-NL" sz="1600" dirty="0">
                <a:solidFill>
                  <a:schemeClr val="bg1">
                    <a:lumMod val="65000"/>
                  </a:schemeClr>
                </a:solidFill>
                <a:latin typeface="Verdana" panose="020B0604030504040204" pitchFamily="34" charset="0"/>
                <a:ea typeface="Verdana" panose="020B0604030504040204" pitchFamily="34" charset="0"/>
              </a:rPr>
              <a:t>API’s returnen dus data aan de hand van de zoekvraag van een gebruiker. Er zijn twee soorten data die we kunnen ontvangen:</a:t>
            </a:r>
          </a:p>
          <a:p>
            <a:r>
              <a:rPr lang="nl-NL" sz="1400" dirty="0">
                <a:solidFill>
                  <a:schemeClr val="bg1">
                    <a:lumMod val="65000"/>
                  </a:schemeClr>
                </a:solidFill>
                <a:latin typeface="Verdana" panose="020B0604030504040204" pitchFamily="34" charset="0"/>
                <a:ea typeface="Verdana" panose="020B0604030504040204" pitchFamily="34" charset="0"/>
              </a:rPr>
              <a:t>Extensible Markup Language (XML)</a:t>
            </a:r>
          </a:p>
          <a:p>
            <a:r>
              <a:rPr lang="nl-NL" sz="1400" dirty="0">
                <a:solidFill>
                  <a:schemeClr val="bg1">
                    <a:lumMod val="65000"/>
                  </a:schemeClr>
                </a:solidFill>
                <a:latin typeface="Verdana" panose="020B0604030504040204" pitchFamily="34" charset="0"/>
                <a:ea typeface="Verdana" panose="020B0604030504040204" pitchFamily="34" charset="0"/>
              </a:rPr>
              <a:t>JavaScript Object Notation (JSON) </a:t>
            </a:r>
            <a:r>
              <a:rPr lang="nl-NL" sz="1000" b="1" dirty="0">
                <a:solidFill>
                  <a:schemeClr val="bg1">
                    <a:lumMod val="65000"/>
                  </a:schemeClr>
                </a:solidFill>
                <a:latin typeface="Verdana" panose="020B0604030504040204" pitchFamily="34" charset="0"/>
                <a:ea typeface="Verdana" panose="020B0604030504040204" pitchFamily="34" charset="0"/>
              </a:rPr>
              <a:t>Periode 4 – PHP</a:t>
            </a:r>
            <a:endParaRPr lang="nl-NL" sz="1000" dirty="0">
              <a:solidFill>
                <a:schemeClr val="bg1">
                  <a:lumMod val="65000"/>
                </a:schemeClr>
              </a:solidFill>
              <a:latin typeface="Verdana" panose="020B0604030504040204" pitchFamily="34" charset="0"/>
              <a:ea typeface="Verdana" panose="020B0604030504040204" pitchFamily="34" charset="0"/>
            </a:endParaRPr>
          </a:p>
          <a:p>
            <a:endParaRPr lang="nl-NL" sz="1400" dirty="0">
              <a:solidFill>
                <a:schemeClr val="bg1">
                  <a:lumMod val="65000"/>
                </a:schemeClr>
              </a:solidFill>
              <a:latin typeface="Verdana" panose="020B0604030504040204" pitchFamily="34" charset="0"/>
              <a:ea typeface="Verdana" panose="020B0604030504040204" pitchFamily="34" charset="0"/>
            </a:endParaRPr>
          </a:p>
          <a:p>
            <a:pPr marL="0" indent="0">
              <a:buNone/>
            </a:pPr>
            <a:r>
              <a:rPr lang="nl-NL" sz="1600" dirty="0">
                <a:solidFill>
                  <a:schemeClr val="bg1">
                    <a:lumMod val="65000"/>
                  </a:schemeClr>
                </a:solidFill>
                <a:latin typeface="Verdana" panose="020B0604030504040204" pitchFamily="34" charset="0"/>
                <a:ea typeface="Verdana" panose="020B0604030504040204" pitchFamily="34" charset="0"/>
              </a:rPr>
              <a:t>API’s zijn onder te verdelen in publieke API’s en private API’s. Voor nu richten we ons op publieke API’s, aangezien we deze (bijna altijd) zonder moeite kunnen gebruiken. Wat zijn publieke API’s?</a:t>
            </a:r>
          </a:p>
        </p:txBody>
      </p:sp>
    </p:spTree>
    <p:extLst>
      <p:ext uri="{BB962C8B-B14F-4D97-AF65-F5344CB8AC3E}">
        <p14:creationId xmlns:p14="http://schemas.microsoft.com/office/powerpoint/2010/main" val="1099530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2800" b="1" dirty="0">
                <a:latin typeface="Verdana" panose="020B0604030504040204" pitchFamily="34" charset="0"/>
                <a:ea typeface="Verdana" panose="020B0604030504040204" pitchFamily="34" charset="0"/>
              </a:rPr>
              <a:t>Publieke API’s</a:t>
            </a:r>
          </a:p>
        </p:txBody>
      </p:sp>
      <p:sp>
        <p:nvSpPr>
          <p:cNvPr id="3" name="Tijdelijke aanduiding voor inhoud 2"/>
          <p:cNvSpPr>
            <a:spLocks noGrp="1"/>
          </p:cNvSpPr>
          <p:nvPr>
            <p:ph idx="1"/>
          </p:nvPr>
        </p:nvSpPr>
        <p:spPr>
          <a:xfrm>
            <a:off x="551384" y="2348880"/>
            <a:ext cx="10369152" cy="3416300"/>
          </a:xfrm>
        </p:spPr>
        <p:txBody>
          <a:bodyPr>
            <a:normAutofit/>
          </a:bodyPr>
          <a:lstStyle/>
          <a:p>
            <a:pPr marL="0" lvl="0" indent="0">
              <a:buNone/>
            </a:pPr>
            <a:r>
              <a:rPr lang="nl-NL" sz="1600" b="1" dirty="0">
                <a:solidFill>
                  <a:schemeClr val="bg1">
                    <a:lumMod val="65000"/>
                  </a:schemeClr>
                </a:solidFill>
                <a:latin typeface="Verdana" panose="020B0604030504040204" pitchFamily="34" charset="0"/>
                <a:ea typeface="Verdana" panose="020B0604030504040204" pitchFamily="34" charset="0"/>
              </a:rPr>
              <a:t>Publieke API's</a:t>
            </a:r>
          </a:p>
          <a:p>
            <a:pPr marL="0" lvl="0" indent="0">
              <a:buNone/>
            </a:pPr>
            <a:r>
              <a:rPr lang="nl-NL" sz="1600" dirty="0">
                <a:solidFill>
                  <a:schemeClr val="bg1">
                    <a:lumMod val="65000"/>
                  </a:schemeClr>
                </a:solidFill>
                <a:latin typeface="Verdana" panose="020B0604030504040204" pitchFamily="34" charset="0"/>
                <a:ea typeface="Verdana" panose="020B0604030504040204" pitchFamily="34" charset="0"/>
              </a:rPr>
              <a:t>Steeds meer bedrijven en websites ontwikkelen publieke open API's. Hiermee kan iedere ontwikkelaar aan de slag om bijvoorbeeld een mashup te maken met Twitter-berichten op een bepaalde locatie in een Google Maps-webapplicatie door gebruik te maken van de open API-toegang die Twitter en Google tot hun diensten bieden. Niet alleen softwareleveranciers stellen een open API beschikbaar, ook contentleveranciers als de Britse krant The Guardian doen dat. Hierdoor kunnen ontwikkelaars aan de slag met de berichten, foto's en video's van de website zonder dat ze deze handmatig van de site hoeven te halen.</a:t>
            </a:r>
            <a:endParaRPr lang="nl-NL" sz="1400" dirty="0">
              <a:solidFill>
                <a:schemeClr val="bg1">
                  <a:lumMod val="65000"/>
                </a:schemeClr>
              </a:solidFill>
              <a:latin typeface="Verdana" panose="020B0604030504040204" pitchFamily="34" charset="0"/>
              <a:ea typeface="Verdana" panose="020B0604030504040204" pitchFamily="34" charset="0"/>
            </a:endParaRPr>
          </a:p>
        </p:txBody>
      </p:sp>
      <p:pic>
        <p:nvPicPr>
          <p:cNvPr id="4" name="Picture 2" descr="total-number-of-APis-growth-of-the-API-industry">
            <a:extLst>
              <a:ext uri="{FF2B5EF4-FFF2-40B4-BE49-F238E27FC236}">
                <a16:creationId xmlns:a16="http://schemas.microsoft.com/office/drawing/2014/main" id="{8C2DB378-E596-4FC3-B34F-0C74EA9B33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9942" y="4365104"/>
            <a:ext cx="3816424" cy="23509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570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2800" b="1" dirty="0">
                <a:latin typeface="Verdana" panose="020B0604030504040204" pitchFamily="34" charset="0"/>
                <a:ea typeface="Verdana" panose="020B0604030504040204" pitchFamily="34" charset="0"/>
              </a:rPr>
              <a:t>Voorbeeld API</a:t>
            </a:r>
          </a:p>
        </p:txBody>
      </p:sp>
      <p:pic>
        <p:nvPicPr>
          <p:cNvPr id="7" name="Picture 6">
            <a:extLst>
              <a:ext uri="{FF2B5EF4-FFF2-40B4-BE49-F238E27FC236}">
                <a16:creationId xmlns:a16="http://schemas.microsoft.com/office/drawing/2014/main" id="{9CE8CA22-6AAE-4AD8-BCC2-939F7AFFEF0D}"/>
              </a:ext>
            </a:extLst>
          </p:cNvPr>
          <p:cNvPicPr>
            <a:picLocks noChangeAspect="1"/>
          </p:cNvPicPr>
          <p:nvPr/>
        </p:nvPicPr>
        <p:blipFill>
          <a:blip r:embed="rId2"/>
          <a:stretch>
            <a:fillRect/>
          </a:stretch>
        </p:blipFill>
        <p:spPr>
          <a:xfrm>
            <a:off x="931128" y="2636912"/>
            <a:ext cx="10329743" cy="3482826"/>
          </a:xfrm>
          <a:prstGeom prst="rect">
            <a:avLst/>
          </a:prstGeom>
          <a:ln>
            <a:noFill/>
          </a:ln>
          <a:effectLst>
            <a:outerShdw blurRad="292100" dist="139700" dir="2700000" algn="tl" rotWithShape="0">
              <a:srgbClr val="333333">
                <a:alpha val="65000"/>
              </a:srgbClr>
            </a:outerShdw>
          </a:effectLst>
        </p:spPr>
      </p:pic>
      <p:cxnSp>
        <p:nvCxnSpPr>
          <p:cNvPr id="9" name="Straight Connector 8">
            <a:extLst>
              <a:ext uri="{FF2B5EF4-FFF2-40B4-BE49-F238E27FC236}">
                <a16:creationId xmlns:a16="http://schemas.microsoft.com/office/drawing/2014/main" id="{58264F26-7480-4B66-BDCB-49D8CFD2745F}"/>
              </a:ext>
            </a:extLst>
          </p:cNvPr>
          <p:cNvCxnSpPr>
            <a:cxnSpLocks/>
          </p:cNvCxnSpPr>
          <p:nvPr/>
        </p:nvCxnSpPr>
        <p:spPr>
          <a:xfrm>
            <a:off x="983432" y="4869160"/>
            <a:ext cx="4536504" cy="0"/>
          </a:xfrm>
          <a:prstGeom prst="line">
            <a:avLst/>
          </a:prstGeom>
          <a:ln>
            <a:solidFill>
              <a:srgbClr val="C00000"/>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85197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2800" b="1" dirty="0">
                <a:latin typeface="Verdana" panose="020B0604030504040204" pitchFamily="34" charset="0"/>
                <a:ea typeface="Verdana" panose="020B0604030504040204" pitchFamily="34" charset="0"/>
              </a:rPr>
              <a:t>Voorbeeld API</a:t>
            </a:r>
          </a:p>
        </p:txBody>
      </p:sp>
      <p:pic>
        <p:nvPicPr>
          <p:cNvPr id="3" name="Picture 2">
            <a:extLst>
              <a:ext uri="{FF2B5EF4-FFF2-40B4-BE49-F238E27FC236}">
                <a16:creationId xmlns:a16="http://schemas.microsoft.com/office/drawing/2014/main" id="{D0B0D221-2F5C-4821-B7B2-AD32B640B722}"/>
              </a:ext>
            </a:extLst>
          </p:cNvPr>
          <p:cNvPicPr>
            <a:picLocks noChangeAspect="1"/>
          </p:cNvPicPr>
          <p:nvPr/>
        </p:nvPicPr>
        <p:blipFill>
          <a:blip r:embed="rId2"/>
          <a:stretch>
            <a:fillRect/>
          </a:stretch>
        </p:blipFill>
        <p:spPr>
          <a:xfrm>
            <a:off x="5126656" y="2492895"/>
            <a:ext cx="1938687" cy="41841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1496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2800" b="1" dirty="0">
                <a:latin typeface="Verdana" panose="020B0604030504040204" pitchFamily="34" charset="0"/>
                <a:ea typeface="Verdana" panose="020B0604030504040204" pitchFamily="34" charset="0"/>
              </a:rPr>
              <a:t>Google Chart API</a:t>
            </a:r>
          </a:p>
        </p:txBody>
      </p:sp>
      <p:sp>
        <p:nvSpPr>
          <p:cNvPr id="4" name="Tijdelijke aanduiding voor inhoud 2">
            <a:extLst>
              <a:ext uri="{FF2B5EF4-FFF2-40B4-BE49-F238E27FC236}">
                <a16:creationId xmlns:a16="http://schemas.microsoft.com/office/drawing/2014/main" id="{01B2EF4B-0A61-4B89-B3BA-B6952CD1DD12}"/>
              </a:ext>
            </a:extLst>
          </p:cNvPr>
          <p:cNvSpPr>
            <a:spLocks noGrp="1"/>
          </p:cNvSpPr>
          <p:nvPr>
            <p:ph idx="1"/>
          </p:nvPr>
        </p:nvSpPr>
        <p:spPr>
          <a:xfrm>
            <a:off x="551384" y="2564904"/>
            <a:ext cx="10585176" cy="3416300"/>
          </a:xfrm>
        </p:spPr>
        <p:txBody>
          <a:bodyPr>
            <a:normAutofit/>
          </a:bodyPr>
          <a:lstStyle/>
          <a:p>
            <a:pPr marL="0" lvl="0" indent="0">
              <a:buNone/>
            </a:pPr>
            <a:r>
              <a:rPr lang="nl-NL" sz="1600" dirty="0">
                <a:solidFill>
                  <a:schemeClr val="bg1">
                    <a:lumMod val="65000"/>
                  </a:schemeClr>
                </a:solidFill>
                <a:latin typeface="Verdana" panose="020B0604030504040204" pitchFamily="34" charset="0"/>
                <a:ea typeface="Verdana" panose="020B0604030504040204" pitchFamily="34" charset="0"/>
              </a:rPr>
              <a:t>Eén van de meest eenvoudige API’s om te gebruiken komt natuurlijk van Google vandaan. De Google Charts API is zeer eenvoudig om op te zetten, vandaar gaan we beginnen met het werken met deze API in de aankomende opdracht. </a:t>
            </a:r>
            <a:r>
              <a:rPr lang="nl-NL" sz="1600" b="1" dirty="0">
                <a:solidFill>
                  <a:schemeClr val="bg1">
                    <a:lumMod val="65000"/>
                  </a:schemeClr>
                </a:solidFill>
                <a:latin typeface="Verdana" panose="020B0604030504040204" pitchFamily="34" charset="0"/>
                <a:ea typeface="Verdana" panose="020B0604030504040204" pitchFamily="34" charset="0"/>
              </a:rPr>
              <a:t>De Charts kun je goed gebruiken in je Dashboard APP.</a:t>
            </a:r>
          </a:p>
        </p:txBody>
      </p:sp>
      <p:pic>
        <p:nvPicPr>
          <p:cNvPr id="5" name="Picture 4">
            <a:extLst>
              <a:ext uri="{FF2B5EF4-FFF2-40B4-BE49-F238E27FC236}">
                <a16:creationId xmlns:a16="http://schemas.microsoft.com/office/drawing/2014/main" id="{BCD05D5A-B1C9-4542-BFB4-EC23BA109718}"/>
              </a:ext>
            </a:extLst>
          </p:cNvPr>
          <p:cNvPicPr>
            <a:picLocks noChangeAspect="1"/>
          </p:cNvPicPr>
          <p:nvPr/>
        </p:nvPicPr>
        <p:blipFill>
          <a:blip r:embed="rId2"/>
          <a:stretch>
            <a:fillRect/>
          </a:stretch>
        </p:blipFill>
        <p:spPr>
          <a:xfrm>
            <a:off x="2279576" y="3861048"/>
            <a:ext cx="7142975" cy="53012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617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2800" b="1" dirty="0">
                <a:latin typeface="Verdana" panose="020B0604030504040204" pitchFamily="34" charset="0"/>
                <a:ea typeface="Verdana" panose="020B0604030504040204" pitchFamily="34" charset="0"/>
              </a:rPr>
              <a:t>Opdracht</a:t>
            </a:r>
          </a:p>
        </p:txBody>
      </p:sp>
      <p:sp>
        <p:nvSpPr>
          <p:cNvPr id="4" name="Tijdelijke aanduiding voor inhoud 2">
            <a:extLst>
              <a:ext uri="{FF2B5EF4-FFF2-40B4-BE49-F238E27FC236}">
                <a16:creationId xmlns:a16="http://schemas.microsoft.com/office/drawing/2014/main" id="{01B2EF4B-0A61-4B89-B3BA-B6952CD1DD12}"/>
              </a:ext>
            </a:extLst>
          </p:cNvPr>
          <p:cNvSpPr>
            <a:spLocks noGrp="1"/>
          </p:cNvSpPr>
          <p:nvPr>
            <p:ph idx="1"/>
          </p:nvPr>
        </p:nvSpPr>
        <p:spPr>
          <a:xfrm>
            <a:off x="551384" y="2564904"/>
            <a:ext cx="10585176" cy="3416300"/>
          </a:xfrm>
        </p:spPr>
        <p:txBody>
          <a:bodyPr>
            <a:normAutofit/>
          </a:bodyPr>
          <a:lstStyle/>
          <a:p>
            <a:pPr marL="0" lvl="0" indent="0">
              <a:buNone/>
            </a:pPr>
            <a:r>
              <a:rPr lang="nl-NL" sz="1600" dirty="0">
                <a:solidFill>
                  <a:schemeClr val="bg1">
                    <a:lumMod val="65000"/>
                  </a:schemeClr>
                </a:solidFill>
                <a:latin typeface="Verdana" panose="020B0604030504040204" pitchFamily="34" charset="0"/>
                <a:ea typeface="Verdana" panose="020B0604030504040204" pitchFamily="34" charset="0"/>
              </a:rPr>
              <a:t>Je gaat samen met je groepsgenoot aan de slag met het gebruiken van API’s. De bedoeling is om kennis te maken met het gebruik van API’s. </a:t>
            </a:r>
            <a:endParaRPr lang="nl-NL" sz="1600" b="1" dirty="0">
              <a:solidFill>
                <a:schemeClr val="bg1">
                  <a:lumMod val="65000"/>
                </a:schemeClr>
              </a:solidFill>
              <a:latin typeface="Verdana" panose="020B0604030504040204" pitchFamily="34" charset="0"/>
              <a:ea typeface="Verdana" panose="020B0604030504040204" pitchFamily="34" charset="0"/>
            </a:endParaRPr>
          </a:p>
          <a:p>
            <a:pPr marL="0" lvl="0" indent="0">
              <a:buNone/>
            </a:pPr>
            <a:endParaRPr lang="nl-NL" sz="1600" b="1" dirty="0">
              <a:solidFill>
                <a:schemeClr val="bg1">
                  <a:lumMod val="65000"/>
                </a:schemeClr>
              </a:solidFill>
              <a:latin typeface="Verdana" panose="020B0604030504040204" pitchFamily="34" charset="0"/>
              <a:ea typeface="Verdana" panose="020B0604030504040204" pitchFamily="34" charset="0"/>
            </a:endParaRPr>
          </a:p>
          <a:p>
            <a:pPr marL="0" lvl="0" indent="0">
              <a:buNone/>
            </a:pPr>
            <a:r>
              <a:rPr lang="nl-NL" sz="1600" b="1" dirty="0">
                <a:solidFill>
                  <a:schemeClr val="bg1">
                    <a:lumMod val="65000"/>
                  </a:schemeClr>
                </a:solidFill>
                <a:latin typeface="Verdana" panose="020B0604030504040204" pitchFamily="34" charset="0"/>
                <a:ea typeface="Verdana" panose="020B0604030504040204" pitchFamily="34" charset="0"/>
              </a:rPr>
              <a:t>Opdracht 1</a:t>
            </a:r>
            <a:br>
              <a:rPr lang="nl-NL" sz="1600" b="1" dirty="0">
                <a:solidFill>
                  <a:schemeClr val="bg1">
                    <a:lumMod val="65000"/>
                  </a:schemeClr>
                </a:solidFill>
                <a:latin typeface="Verdana" panose="020B0604030504040204" pitchFamily="34" charset="0"/>
                <a:ea typeface="Verdana" panose="020B0604030504040204" pitchFamily="34" charset="0"/>
              </a:rPr>
            </a:br>
            <a:r>
              <a:rPr lang="nl-NL" sz="1600" dirty="0">
                <a:solidFill>
                  <a:schemeClr val="bg1">
                    <a:lumMod val="65000"/>
                  </a:schemeClr>
                </a:solidFill>
                <a:latin typeface="Verdana" panose="020B0604030504040204" pitchFamily="34" charset="0"/>
                <a:ea typeface="Verdana" panose="020B0604030504040204" pitchFamily="34" charset="0"/>
              </a:rPr>
              <a:t>Maak een uitwerking met gebruik van de Google Chart API. Je mag zelf kiezen welke chart je gebruikt en wat je wilt laten zien.</a:t>
            </a:r>
          </a:p>
          <a:p>
            <a:pPr marL="0" lvl="0" indent="0">
              <a:buNone/>
            </a:pPr>
            <a:r>
              <a:rPr lang="nl-NL" sz="1600" b="1" dirty="0">
                <a:solidFill>
                  <a:schemeClr val="bg1">
                    <a:lumMod val="65000"/>
                  </a:schemeClr>
                </a:solidFill>
                <a:latin typeface="Verdana" panose="020B0604030504040204" pitchFamily="34" charset="0"/>
                <a:ea typeface="Verdana" panose="020B0604030504040204" pitchFamily="34" charset="0"/>
              </a:rPr>
              <a:t>Opdracht 2</a:t>
            </a:r>
            <a:br>
              <a:rPr lang="nl-NL" sz="1600" b="1" dirty="0">
                <a:solidFill>
                  <a:schemeClr val="bg1">
                    <a:lumMod val="65000"/>
                  </a:schemeClr>
                </a:solidFill>
                <a:latin typeface="Verdana" panose="020B0604030504040204" pitchFamily="34" charset="0"/>
                <a:ea typeface="Verdana" panose="020B0604030504040204" pitchFamily="34" charset="0"/>
              </a:rPr>
            </a:br>
            <a:r>
              <a:rPr lang="nl-NL" sz="1600" dirty="0">
                <a:solidFill>
                  <a:schemeClr val="bg1">
                    <a:lumMod val="65000"/>
                  </a:schemeClr>
                </a:solidFill>
                <a:latin typeface="Verdana" panose="020B0604030504040204" pitchFamily="34" charset="0"/>
                <a:ea typeface="Verdana" panose="020B0604030504040204" pitchFamily="34" charset="0"/>
              </a:rPr>
              <a:t>Ga op zoek naar een willekeurige API online. Probeer met gebruik van de online API documentatie de API te laten functioneren. Je bent vrij in je uitwerking.</a:t>
            </a:r>
            <a:endParaRPr lang="nl-NL" sz="1600" b="1" dirty="0">
              <a:solidFill>
                <a:schemeClr val="bg1">
                  <a:lumMod val="6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78298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directiekamer">
  <a:themeElements>
    <a:clrScheme name="Ion-directiekamer">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directiekamer">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directiekamer">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17BFCA3EAC8B4AB9EB48BB33986035" ma:contentTypeVersion="7" ma:contentTypeDescription="Een nieuw document maken." ma:contentTypeScope="" ma:versionID="8298974b56d1942dbc7d5f7b6339edff">
  <xsd:schema xmlns:xsd="http://www.w3.org/2001/XMLSchema" xmlns:xs="http://www.w3.org/2001/XMLSchema" xmlns:p="http://schemas.microsoft.com/office/2006/metadata/properties" targetNamespace="http://schemas.microsoft.com/office/2006/metadata/properties" ma:root="true" ma:fieldsID="87f2f26cbaf18b9a6d26f7659221fa2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03FF9DD-BC4F-48E2-85E0-9485A74C41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C70CF2C-83F3-4DB6-B145-0150CFCF6F31}">
  <ds:schemaRefs>
    <ds:schemaRef ds:uri="http://schemas.microsoft.com/sharepoint/v3/contenttype/forms"/>
  </ds:schemaRefs>
</ds:datastoreItem>
</file>

<file path=customXml/itemProps3.xml><?xml version="1.0" encoding="utf-8"?>
<ds:datastoreItem xmlns:ds="http://schemas.openxmlformats.org/officeDocument/2006/customXml" ds:itemID="{B862F3E3-93AA-40AD-8194-A4D08C191752}">
  <ds:schemaRefs>
    <ds:schemaRef ds:uri="http://schemas.microsoft.com/office/2006/metadata/properties"/>
    <ds:schemaRef ds:uri="http://www.w3.org/XML/1998/namespace"/>
    <ds:schemaRef ds:uri="http://schemas.microsoft.com/office/2006/documentManagement/types"/>
    <ds:schemaRef ds:uri="http://purl.org/dc/elements/1.1/"/>
    <ds:schemaRef ds:uri="http://purl.org/dc/terms/"/>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1275</TotalTime>
  <Words>302</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Verdana</vt:lpstr>
      <vt:lpstr>Wingdings</vt:lpstr>
      <vt:lpstr>Wingdings 3</vt:lpstr>
      <vt:lpstr>Ion-directiekamer</vt:lpstr>
      <vt:lpstr>Applicatie- en mediaontwikkeling Project 3 Desktop Dashboard Applicatie</vt:lpstr>
      <vt:lpstr>Inhoudsopgave</vt:lpstr>
      <vt:lpstr>Wat is een API?</vt:lpstr>
      <vt:lpstr>Wat is een API?</vt:lpstr>
      <vt:lpstr>Publieke API’s</vt:lpstr>
      <vt:lpstr>Voorbeeld API</vt:lpstr>
      <vt:lpstr>Voorbeeld API</vt:lpstr>
      <vt:lpstr>Google Chart API</vt:lpstr>
      <vt:lpstr>Opdracht</vt:lpstr>
      <vt:lpstr>Applicatie- en mediaontwikkeling Project 3 Desktop Dashboard Applicatie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Applicatie- en mediaontwikkeling Project 3 Desktop Dashboard Applicatie</dc:title>
  <dc:creator>Youri Gruiters</dc:creator>
  <cp:lastModifiedBy>Youri Gruiters</cp:lastModifiedBy>
  <cp:revision>78</cp:revision>
  <dcterms:created xsi:type="dcterms:W3CDTF">2019-04-02T11:05:20Z</dcterms:created>
  <dcterms:modified xsi:type="dcterms:W3CDTF">2019-04-07T21:23:26Z</dcterms:modified>
</cp:coreProperties>
</file>