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6799500"/>
  <p:notesSz cx="6858000" cy="9144000"/>
  <p:defaultTextStyle>
    <a:defPPr>
      <a:defRPr lang="pt-BR"/>
    </a:defPPr>
    <a:lvl1pPr marL="0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1pPr>
    <a:lvl2pPr marL="1900763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2pPr>
    <a:lvl3pPr marL="3801527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3pPr>
    <a:lvl4pPr marL="5702290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4pPr>
    <a:lvl5pPr marL="7603053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5pPr>
    <a:lvl6pPr marL="9503816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6pPr>
    <a:lvl7pPr marL="11404580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7pPr>
    <a:lvl8pPr marL="13305343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8pPr>
    <a:lvl9pPr marL="15206106" algn="l" defTabSz="3801527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0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F5"/>
    <a:srgbClr val="FF99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>
        <p:scale>
          <a:sx n="25" d="100"/>
          <a:sy n="25" d="100"/>
        </p:scale>
        <p:origin x="144" y="-4338"/>
      </p:cViewPr>
      <p:guideLst>
        <p:guide orient="horz" pos="14740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4E6A8-FB53-4A71-B2A6-8DD34FD1CA0D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C22E9-E402-4FEB-9A28-05EEBE9C9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C22E9-E402-4FEB-9A28-05EEBE9C9A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659088"/>
            <a:ext cx="27539395" cy="1629315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4580574"/>
            <a:ext cx="24299466" cy="11299043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491640"/>
            <a:ext cx="6986096" cy="396604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491640"/>
            <a:ext cx="20553298" cy="396604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1667389"/>
            <a:ext cx="27944386" cy="19467289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1318846"/>
            <a:ext cx="27944386" cy="10237387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2458200"/>
            <a:ext cx="13769697" cy="296938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2458200"/>
            <a:ext cx="13769697" cy="296938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491650"/>
            <a:ext cx="27944386" cy="90457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1472381"/>
            <a:ext cx="13706415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7094818"/>
            <a:ext cx="13706415" cy="251439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1472381"/>
            <a:ext cx="13773917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7094818"/>
            <a:ext cx="13773917" cy="251439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55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738272"/>
            <a:ext cx="16402140" cy="33257978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738272"/>
            <a:ext cx="16402140" cy="33257978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3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AED1B7">
                <a:lumMod val="96000"/>
              </a:srgbClr>
            </a:gs>
            <a:gs pos="38951">
              <a:srgbClr val="ADD1AF"/>
            </a:gs>
            <a:gs pos="30000">
              <a:srgbClr val="ABD19E"/>
            </a:gs>
            <a:gs pos="0">
              <a:schemeClr val="accent6">
                <a:lumMod val="60000"/>
                <a:lumOff val="40000"/>
                <a:alpha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0259">
              <a:srgbClr val="C0D8EF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491650"/>
            <a:ext cx="27944386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2458200"/>
            <a:ext cx="27944386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32BE2-11A4-41CC-B319-24D3F5F644D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3376214"/>
            <a:ext cx="1093476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25E7-57D8-41F1-889A-A1A377A9D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6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ase-web.org/documents/papers/sat2015/IASE2015%20Satellite%2062_SOUSADASILVA.pdf" TargetMode="External"/><Relationship Id="rId5" Type="http://schemas.openxmlformats.org/officeDocument/2006/relationships/hyperlink" Target="https://www.inf.ufsc.br/~marcelo.menezes.reis/ensino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conre3.org.br/portal/metodos-diferenciados-de-ensino-mostram-a-importancia-da-estatistica-a-alunos-de-outras-areas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217283" y="4932948"/>
            <a:ext cx="294298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Alécio Nunes Barbosa</a:t>
            </a:r>
            <a:r>
              <a:rPr lang="pt-BR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, Alan </a:t>
            </a:r>
            <a:r>
              <a:rPr lang="pt-BR" sz="4300" dirty="0" err="1">
                <a:latin typeface="Arial" panose="020B0604020202020204" pitchFamily="34" charset="0"/>
                <a:cs typeface="Arial" panose="020B0604020202020204" pitchFamily="34" charset="0"/>
              </a:rPr>
              <a:t>Fideliz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 da Silva </a:t>
            </a:r>
            <a:r>
              <a:rPr lang="pt-BR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, Fabrício </a:t>
            </a:r>
            <a:r>
              <a:rPr lang="pt-BR" sz="4300" dirty="0" err="1">
                <a:latin typeface="Arial" panose="020B0604020202020204" pitchFamily="34" charset="0"/>
                <a:cs typeface="Arial" panose="020B0604020202020204" pitchFamily="34" charset="0"/>
              </a:rPr>
              <a:t>Sansone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 Antunes Ferreira </a:t>
            </a:r>
            <a:r>
              <a:rPr lang="pt-BR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, Karina </a:t>
            </a:r>
            <a:r>
              <a:rPr lang="pt-BR" sz="4300" dirty="0" err="1">
                <a:latin typeface="Arial" panose="020B0604020202020204" pitchFamily="34" charset="0"/>
                <a:cs typeface="Arial" panose="020B0604020202020204" pitchFamily="34" charset="0"/>
              </a:rPr>
              <a:t>Lumena</a:t>
            </a:r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 de Freitas Alves</a:t>
            </a:r>
            <a:r>
              <a:rPr lang="pt-BR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pt-BR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57496" y="6392070"/>
            <a:ext cx="29429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1, 2, 3, </a:t>
            </a: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UNAERP, Ribeirão Preto - SP, Brasil; </a:t>
            </a:r>
            <a:r>
              <a:rPr lang="pt-BR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 USP – EESC - Escola de Engenharia de São Carlos, São Carlos – SP, Brasil </a:t>
            </a:r>
          </a:p>
          <a:p>
            <a:pPr algn="ctr"/>
            <a:r>
              <a:rPr lang="pt-BR" sz="4800" baseline="30000" dirty="0">
                <a:latin typeface="Calibri (Corpo)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5" y="2163873"/>
            <a:ext cx="4949869" cy="217175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38279" y="7671109"/>
            <a:ext cx="31522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Palavras Chaves: Estatística Elementar, Ferramenta, Elaborador de Histograma.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0218" y="9516718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5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1541" y="20158659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5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1541" y="24236199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5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6676236" y="31185199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45912" y="21532211"/>
            <a:ext cx="151200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Auxiliar alunos e professores  nas aulas de estatística na elaboração e análise de um histograma com base na teoria aprendida em sala de aula (Critério raiz e regra de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Sturges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052" name="CaixaDeTexto 1051"/>
          <p:cNvSpPr txBox="1"/>
          <p:nvPr/>
        </p:nvSpPr>
        <p:spPr>
          <a:xfrm>
            <a:off x="16551679" y="14185980"/>
            <a:ext cx="15146631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pt-BR" sz="2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6633355" y="35324261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99174" y="28184467"/>
            <a:ext cx="15120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5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4375" y="10768492"/>
            <a:ext cx="15120000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Foi observado e feito um estudo sobre as dificuldades dos alunos na disciplina de estatística elementar, e foi notado a grande dificuldade em abstração e aplicação ou entendimento de alguns conceitos no que diz respeito a exercícios com uso de análise e elaboração de histograma, criando as barras de frequência e definição das quantidades de classes, são problemas simples, mas de difícil implementação por boa parte dos alunos, alguns desses cálculos são bem trabalhosos de desenvolver em ferramentas de análise como o mais utilizado, o Excel, exigem muitas vezes um conhecimento mais avançado, que a maioria dos alunos não o contém. Pesando em resolver essa problemática foi desenvolvido uma ferramenta mais prática, de uso ágil e de fácil compreensão para auxiliar alunos e professores nas aulas de estatística na elaboração e análise de um histograma.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7744" y="25602474"/>
            <a:ext cx="151732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Software foi desenvolvido no ambiente de desenvolvimento Open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(Código Aberto para Desenvolvedores) NetBeans e foi utilizado a linguagem de programação Orientada a Objeto Java.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952674" y="1322278"/>
            <a:ext cx="21092160" cy="239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FERRAMENTA PARA AUXILIAR ALUNOS NA ELABORAÇÃO DE UM HISTOGRAMA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600569" y="32393049"/>
            <a:ext cx="1509842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Dessa forma através de analise dos relatos feitos pelos professores e alunos foi concluído que a ferramenta de fato auxiliou ambos tanto na explicação como no melhor entendimento e abstração na disciplina de estatística elementar.</a:t>
            </a:r>
          </a:p>
          <a:p>
            <a:pPr algn="just">
              <a:spcAft>
                <a:spcPts val="0"/>
              </a:spcAft>
            </a:pPr>
            <a:endParaRPr lang="pt-BR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623971" y="36533191"/>
            <a:ext cx="1519700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Soares, Camila, Melhorias para o ensino de estatística em disciplinas de serviço serão discutidas no CONE 2018. Disponível  em &lt;</a:t>
            </a:r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pt-BR" sz="39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://www.conre3.org.br/portal/metodos-diferenciados-de-ensino-mostram-a-importancia-da-estatistica-a-alunos-de-outras-areas/</a:t>
            </a:r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&gt;. Acesso em 20 Agosto.2019.</a:t>
            </a:r>
          </a:p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REIS ,MENEZES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MARCEL, </a:t>
            </a:r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NOVAS TÉCNICAS DE ENSINO DE ESTATÍSTICA. Disponível em</a:t>
            </a:r>
          </a:p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40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https://www.inf.ufsc.br/~marcelo.menezes.reis/ensino.html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&gt;. Acesso  em 21 Agosto.2019.</a:t>
            </a:r>
          </a:p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Silva, Serrano Barbosa, Cunha, Simões, Ross &amp; Ribeiro, MÉTODO ATIVO DE APRENDIZAGEM DE ESTATÍSTICA: UMA EXPERIÊNCIA NOS CURSOS DA UNIRIO Disponível em &lt;</a:t>
            </a:r>
            <a:r>
              <a:rPr lang="pt-BR" sz="39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https://iase</a:t>
            </a:r>
            <a:r>
              <a:rPr lang="pt-BR" sz="39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-</a:t>
            </a:r>
            <a:r>
              <a:rPr lang="pt-BR" sz="39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web.org/documents/papers/sat2015/IASE2015%20Satellite%2062_SOUSADASILVA.pdf</a:t>
            </a:r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 &gt;Acesso em 27 Agosto.2019.</a:t>
            </a:r>
            <a:endParaRPr lang="pt-BR" sz="3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623971" y="9476617"/>
            <a:ext cx="15033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Imagem 2: Tabela de dados com as devidas divisões das classes e seus intervalos igualmente distribuídos e com números inteiros.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6818409" y="15305186"/>
            <a:ext cx="14613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Imagem 3: Tabela de Frequência com as respectivas distribuições.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99174" y="29238546"/>
            <a:ext cx="15066738" cy="93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Imagem 1: Tela Principal do Programa em execução.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599174" y="39561040"/>
            <a:ext cx="151732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Programa em execução, com uma layout bem simples e fácil de manuseio e entendimento.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7097756" y="21550093"/>
            <a:ext cx="114391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900" dirty="0">
                <a:latin typeface="Arial" panose="020B0604020202020204" pitchFamily="34" charset="0"/>
                <a:cs typeface="Arial" panose="020B0604020202020204" pitchFamily="34" charset="0"/>
              </a:rPr>
              <a:t>Imagem 4: Gráfico de Histograma com a quantidades de classes definidas pelo software.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B4FB1D5-5A68-48A4-B53E-7A964A55E8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2" y="30496224"/>
            <a:ext cx="14974332" cy="850832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BBE8A16-C83B-48CA-A0B1-CFBA3B3579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15" y="10896025"/>
            <a:ext cx="10346582" cy="431568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69CA4B7-801B-444B-A85B-053972B44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166" y="22997784"/>
            <a:ext cx="8724234" cy="774792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4C564FC-5CCA-4303-847F-3200058256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804" y="16720496"/>
            <a:ext cx="7232189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416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(Corpo)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Esther Martinez</dc:creator>
  <cp:lastModifiedBy>Alécio Nunes</cp:lastModifiedBy>
  <cp:revision>96</cp:revision>
  <dcterms:created xsi:type="dcterms:W3CDTF">2017-10-06T14:04:48Z</dcterms:created>
  <dcterms:modified xsi:type="dcterms:W3CDTF">2019-11-06T11:59:12Z</dcterms:modified>
</cp:coreProperties>
</file>