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 SemiBold"/>
      <p:regular r:id="rId18"/>
      <p:bold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">
          <p15:clr>
            <a:srgbClr val="9AA0A6"/>
          </p15:clr>
        </p15:guide>
        <p15:guide id="4">
          <p15:clr>
            <a:srgbClr val="9AA0A6"/>
          </p15:clr>
        </p15:guide>
        <p15:guide id="5" orient="horz" pos="3057">
          <p15:clr>
            <a:srgbClr val="9AA0A6"/>
          </p15:clr>
        </p15:guide>
        <p15:guide id="6" pos="5472">
          <p15:clr>
            <a:srgbClr val="9AA0A6"/>
          </p15:clr>
        </p15:guide>
        <p15:guide id="7" pos="4794">
          <p15:clr>
            <a:srgbClr val="9AA0A6"/>
          </p15:clr>
        </p15:guide>
        <p15:guide id="8" orient="horz" pos="2833">
          <p15:clr>
            <a:srgbClr val="9AA0A6"/>
          </p15:clr>
        </p15:guide>
        <p15:guide id="9" pos="4968">
          <p15:clr>
            <a:srgbClr val="9AA0A6"/>
          </p15:clr>
        </p15:guide>
        <p15:guide id="10" pos="3962">
          <p15:clr>
            <a:srgbClr val="9AA0A6"/>
          </p15:clr>
        </p15:guide>
        <p15:guide id="11" pos="1440">
          <p15:clr>
            <a:srgbClr val="9AA0A6"/>
          </p15:clr>
        </p15:guide>
        <p15:guide id="12" pos="147">
          <p15:clr>
            <a:srgbClr val="9AA0A6"/>
          </p15:clr>
        </p15:guide>
        <p15:guide id="13" orient="horz" pos="105">
          <p15:clr>
            <a:srgbClr val="9AA0A6"/>
          </p15:clr>
        </p15:guide>
        <p15:guide id="14" pos="196">
          <p15:clr>
            <a:srgbClr val="9AA0A6"/>
          </p15:clr>
        </p15:guide>
        <p15:guide id="15" orient="horz" pos="30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 orient="horz"/>
        <p:guide/>
        <p:guide pos="3057" orient="horz"/>
        <p:guide pos="5472"/>
        <p:guide pos="4794"/>
        <p:guide pos="2833" orient="horz"/>
        <p:guide pos="4968"/>
        <p:guide pos="3962"/>
        <p:guide pos="1440"/>
        <p:guide pos="147"/>
        <p:guide pos="105" orient="horz"/>
        <p:guide pos="196"/>
        <p:guide pos="30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Inter-bold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9ee3dda7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9ee3dda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ee3dda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ee3dda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bf2ebed37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bf2ebed37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9ee3dd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9ee3dd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9ee3dda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9ee3dda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ee3dda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9ee3dda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777b2d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777b2d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c777b2d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c777b2d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9ee3dda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9ee3dda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ee3dda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9ee3dda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ee3dda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9ee3dda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Relationship Id="rId4" Type="http://schemas.openxmlformats.org/officeDocument/2006/relationships/hyperlink" Target="http://drive.google.com/file/d/1K_9EGKWLJV0NmHhbOIQ6HWyV_8gRE9pf/view" TargetMode="External"/><Relationship Id="rId5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90800" y="300037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2429950" y="103200"/>
            <a:ext cx="580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latin typeface="Merriweather Light"/>
                <a:ea typeface="Merriweather Light"/>
                <a:cs typeface="Merriweather Light"/>
                <a:sym typeface="Merriweather Light"/>
              </a:rPr>
              <a:t>Demonstration Summary</a:t>
            </a:r>
            <a:endParaRPr sz="3400" u="sng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900" y="4314925"/>
            <a:ext cx="1468500" cy="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97275" y="167053"/>
            <a:ext cx="4261525" cy="46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429950" y="709000"/>
            <a:ext cx="518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Used software available on the internet to obtain the password to a wifi connection that was “secured”.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Total cost of extra equipment (&gt;$100)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Hours of computer programming, hacking the mainframe, reverse engineering and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quantum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superpositioning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? 0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Total time on Youtube: 7 minutes.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021025" y="2942075"/>
            <a:ext cx="561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latin typeface="Merriweather Light"/>
                <a:ea typeface="Merriweather Light"/>
                <a:cs typeface="Merriweather Light"/>
                <a:sym typeface="Merriweather Light"/>
              </a:rPr>
              <a:t>What damage can be done?</a:t>
            </a:r>
            <a:endParaRPr sz="2600" u="sng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477400" y="3438750"/>
            <a:ext cx="497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Wifi access = Network Mapping (See)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Traffic Monitoring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Sniff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Vulnerability Scanning (Prod)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Access (Attack)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Persist (Dig in)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496675" y="299175"/>
            <a:ext cx="252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Mitigation</a:t>
            </a:r>
            <a:r>
              <a:rPr b="1"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3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496675" y="1151100"/>
            <a:ext cx="432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Since Wifite turns off network components and then turns them back on using a handshake based on MAC addresses mitigation is crucial.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306175" y="2277250"/>
            <a:ext cx="451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Configuration</a:t>
            </a:r>
            <a:endParaRPr u="sng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Segregate LAN, and Guest Network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Utilize Network Switches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Wireless Intrusion Prevention System (WIPS)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Virtual Local Access Network (VLAN)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 address filtering rules on firewall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WPA3 for LAN, and Guest Network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300" y="4323350"/>
            <a:ext cx="1466775" cy="7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275" y="1192863"/>
            <a:ext cx="2535450" cy="12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642250" y="2206013"/>
            <a:ext cx="38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LOD Security team in order of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appearance: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206950" y="2688538"/>
            <a:ext cx="473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Nickolas Garcia (@BlackHat_Manta)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Brendan Boynton (@Brainihack)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Ifedapo Ebiesuwa (@Captain_C0de)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Erik Bjella (@BizzaroWare)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Tony Ayala (@Flex_Luthor)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494325" y="300850"/>
            <a:ext cx="358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Wifite?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150" y="4316475"/>
            <a:ext cx="1458775" cy="7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60725" y="1350338"/>
            <a:ext cx="36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Wifite is a suite of programs we’ll be using to crack the password of a wifi network today.</a:t>
            </a:r>
            <a:r>
              <a:rPr lang="en"/>
              <a:t> 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468375" y="2139300"/>
            <a:ext cx="37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Wifite is a tool to audit WEP or WPA encrypted wireless networks. It uses aircrack-ng, pyrit, reaver, and tshark to perform the audit.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68375" y="3143688"/>
            <a:ext cx="311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The tools have been crafted to be automatable with few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arguments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, and are safe to have run with minimal supervision.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75" y="167050"/>
            <a:ext cx="4261525" cy="460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33450" y="103200"/>
            <a:ext cx="267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Attack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150" y="4316525"/>
            <a:ext cx="1465425" cy="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616950" y="811200"/>
            <a:ext cx="330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The wifite suite will be used to execute a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deauthentication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 attack against a connected user.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16950" y="1483788"/>
            <a:ext cx="31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After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disconnecting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 the target machine, it will attempt to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 authenticate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 with the router, attempting a handshake as part of this process.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45000" y="2627750"/>
            <a:ext cx="309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Wifite then captures this handshake, and the password hash its handing off, and cracks it, allowing us to get the wifi password from the handshake. 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45000" y="3551150"/>
            <a:ext cx="285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Notably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the first part of this attack alone, can be used to jam wifi, but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deauthentication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 attacks are usually a precursor to a bigger attack, like we’re performing.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75" y="167075"/>
            <a:ext cx="4261525" cy="460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75" y="167053"/>
            <a:ext cx="4261525" cy="46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900163" y="114650"/>
            <a:ext cx="477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Attack </a:t>
            </a: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Visualized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450" y="4320850"/>
            <a:ext cx="1471125" cy="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9208" y="854600"/>
            <a:ext cx="4759429" cy="3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75" y="167053"/>
            <a:ext cx="4261525" cy="46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85463" y="103200"/>
            <a:ext cx="480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Attack Visualized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450" y="4320850"/>
            <a:ext cx="1471125" cy="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625" y="744887"/>
            <a:ext cx="4448575" cy="36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96125" y="103200"/>
            <a:ext cx="478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Attack Visualized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450" y="4320850"/>
            <a:ext cx="1471125" cy="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75" y="706625"/>
            <a:ext cx="4091902" cy="3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475" y="167040"/>
            <a:ext cx="4261525" cy="460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664725" y="103200"/>
            <a:ext cx="324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Demo Preview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425" y="4316500"/>
            <a:ext cx="1450900" cy="7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250125" y="694075"/>
            <a:ext cx="407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OS: Kali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Tool Name:	Wifite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Syntax: sudo wifite -mac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--no-pmkid --dict ….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	kill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500" y="1525375"/>
            <a:ext cx="4144851" cy="281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475" y="167054"/>
            <a:ext cx="4261525" cy="46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658725" y="103200"/>
            <a:ext cx="32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Demo Preview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125" y="4312875"/>
            <a:ext cx="1472700" cy="7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75" y="167053"/>
            <a:ext cx="4261525" cy="46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3688" y="771525"/>
            <a:ext cx="4730474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886200" y="23812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131" name="Google Shape;131;p21" title="Wifite_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