
<file path=[Content_Types].xml><?xml version="1.0" encoding="utf-8"?>
<Types xmlns="http://schemas.openxmlformats.org/package/2006/content-types">
  <Default Extension="vsd" ContentType="application/vnd.visio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6" r:id="rId8"/>
    <p:sldId id="260" r:id="rId9"/>
    <p:sldId id="265" r:id="rId10"/>
    <p:sldId id="267" r:id="rId11"/>
    <p:sldId id="264" r:id="rId12"/>
    <p:sldId id="26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D7"/>
    <a:srgbClr val="01579B"/>
    <a:srgbClr val="FF5722"/>
    <a:srgbClr val="03A9F4"/>
    <a:srgbClr val="F45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7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2867-882A-411E-8242-831D44E0C7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3875877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283886" y="2066696"/>
            <a:ext cx="2479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现代存储技术基础课程</a:t>
            </a:r>
            <a:r>
              <a:rPr lang="zh-CN" altLang="en-US" sz="15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设计</a:t>
            </a:r>
            <a:endParaRPr lang="en-US" sz="15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0982" y="1383940"/>
            <a:ext cx="4382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Maple</a:t>
            </a:r>
            <a:r>
              <a:rPr lang="zh-CN" altLang="en-US" sz="3000" dirty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遥感数据</a:t>
            </a:r>
            <a:r>
              <a:rPr lang="zh-CN" altLang="en-US" sz="30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存储系统</a:t>
            </a:r>
            <a:endParaRPr lang="en-US" sz="30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6245" y="5647493"/>
            <a:ext cx="24915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小组成员</a:t>
            </a:r>
            <a:endParaRPr lang="en-US" altLang="zh-CN" sz="1350" dirty="0" smtClean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  <a:p>
            <a:pPr algn="ctr"/>
            <a:r>
              <a:rPr lang="zh-CN" altLang="en-US" sz="135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海</a:t>
            </a:r>
            <a:r>
              <a:rPr lang="zh-CN" altLang="en-US" sz="135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杰文 蔡武威 田黄石 熊青城</a:t>
            </a:r>
            <a:endParaRPr lang="en-US" sz="135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6" r="-80" b="-6"/>
          <a:stretch/>
        </p:blipFill>
        <p:spPr>
          <a:xfrm>
            <a:off x="3929836" y="4214651"/>
            <a:ext cx="1284328" cy="1244109"/>
          </a:xfrm>
          <a:prstGeom prst="ellipse">
            <a:avLst/>
          </a:prstGeom>
          <a:noFill/>
          <a:ln>
            <a:noFill/>
          </a:ln>
          <a:effectLst/>
        </p:spPr>
      </p:pic>
      <p:cxnSp>
        <p:nvCxnSpPr>
          <p:cNvPr id="13" name="直接连接符 12"/>
          <p:cNvCxnSpPr/>
          <p:nvPr/>
        </p:nvCxnSpPr>
        <p:spPr>
          <a:xfrm>
            <a:off x="2380982" y="1974340"/>
            <a:ext cx="4382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912711" y="1506574"/>
            <a:ext cx="7318577" cy="4642609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计算平台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6985" y="35042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计算主要集中于次级计算中心，在每个次级数据中心的硬件基础上建立私有云。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86985" y="453770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由大量</a:t>
            </a:r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普通的</a:t>
            </a:r>
            <a:r>
              <a:rPr 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组成，在这些服务器之上将安装</a:t>
            </a:r>
            <a:r>
              <a:rPr lang="en-US" dirty="0" err="1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kvm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以提供虚拟化能力。使用</a:t>
            </a:r>
            <a:r>
              <a:rPr lang="en-US" dirty="0" err="1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OpenStack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作为中间件，从而虚拟化出大量的虚拟机供平台部署应用。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6985" y="22019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良好的灵活性，更高的可用性，拥有快速更新技术、更快调配</a:t>
            </a:r>
            <a:r>
              <a:rPr 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资源的能力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2708" y="2212950"/>
            <a:ext cx="1685019" cy="60570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912709" y="3525027"/>
            <a:ext cx="1685019" cy="60570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912707" y="4837104"/>
            <a:ext cx="1685019" cy="60570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68" y="4959954"/>
            <a:ext cx="360000" cy="3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68" y="2339831"/>
            <a:ext cx="360000" cy="3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68" y="3662528"/>
            <a:ext cx="360000" cy="360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660139" y="231574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目标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60139" y="36287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分析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60139" y="493781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构建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9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368133" y="3657599"/>
            <a:ext cx="10111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最终设计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8133" y="1205344"/>
            <a:ext cx="8354291" cy="5330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" y="1493074"/>
            <a:ext cx="7730835" cy="4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368133" y="3657599"/>
            <a:ext cx="10111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结语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12711" y="1506574"/>
            <a:ext cx="7318577" cy="4642609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39153" y="23311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大规模图像数据的插入与检索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2708" y="2212950"/>
            <a:ext cx="1685019" cy="60570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912707" y="3262353"/>
            <a:ext cx="1685019" cy="60570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2739153" y="33805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良好的系统可扩展性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2707" y="4317670"/>
            <a:ext cx="1685019" cy="60570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2739153" y="44358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SaaS</a:t>
            </a:r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级别的遥感影像检索服务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3875877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380982" y="2842092"/>
            <a:ext cx="438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感谢聆听</a:t>
            </a:r>
            <a:endParaRPr lang="en-US" sz="5400" dirty="0">
              <a:solidFill>
                <a:schemeClr val="bg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6" r="-80" b="-6"/>
          <a:stretch/>
        </p:blipFill>
        <p:spPr>
          <a:xfrm>
            <a:off x="3929836" y="4214651"/>
            <a:ext cx="1284328" cy="1244109"/>
          </a:xfrm>
          <a:prstGeom prst="ellipse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878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需求分析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304498" y="2059528"/>
            <a:ext cx="2469992" cy="3605957"/>
            <a:chOff x="3304498" y="2059528"/>
            <a:chExt cx="2469992" cy="3605957"/>
          </a:xfrm>
        </p:grpSpPr>
        <p:sp>
          <p:nvSpPr>
            <p:cNvPr id="10" name="圆角矩形 9"/>
            <p:cNvSpPr/>
            <p:nvPr/>
          </p:nvSpPr>
          <p:spPr>
            <a:xfrm>
              <a:off x="3304499" y="2059528"/>
              <a:ext cx="2469991" cy="3605957"/>
            </a:xfrm>
            <a:prstGeom prst="roundRect">
              <a:avLst>
                <a:gd name="adj" fmla="val 6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508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95169" y="2227121"/>
              <a:ext cx="1301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rPr>
                <a:t>性能需求</a:t>
              </a:r>
              <a:endParaRPr 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304498" y="2936934"/>
              <a:ext cx="2469991" cy="208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数据存储容量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大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处理大规模遥感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数据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高网络传输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速度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0696" y="2059528"/>
            <a:ext cx="2469991" cy="3605957"/>
            <a:chOff x="370696" y="2059528"/>
            <a:chExt cx="2469991" cy="3605957"/>
          </a:xfrm>
        </p:grpSpPr>
        <p:sp>
          <p:nvSpPr>
            <p:cNvPr id="9" name="圆角矩形 8"/>
            <p:cNvSpPr/>
            <p:nvPr/>
          </p:nvSpPr>
          <p:spPr>
            <a:xfrm>
              <a:off x="370696" y="2059528"/>
              <a:ext cx="2469991" cy="3605957"/>
            </a:xfrm>
            <a:prstGeom prst="roundRect">
              <a:avLst>
                <a:gd name="adj" fmla="val 6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508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9221" y="2228903"/>
              <a:ext cx="141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rPr>
                <a:t>功能需求</a:t>
              </a:r>
              <a:endParaRPr 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85840" y="2937687"/>
              <a:ext cx="2454846" cy="2419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连续接收并存储大量遥感数据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天气预报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、科学研究、城市规划、公共卫生、地图、矿物探测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238300" y="2059528"/>
            <a:ext cx="2469994" cy="3605957"/>
            <a:chOff x="6238300" y="2059528"/>
            <a:chExt cx="2469994" cy="3605957"/>
          </a:xfrm>
        </p:grpSpPr>
        <p:sp>
          <p:nvSpPr>
            <p:cNvPr id="11" name="圆角矩形 10"/>
            <p:cNvSpPr/>
            <p:nvPr/>
          </p:nvSpPr>
          <p:spPr>
            <a:xfrm>
              <a:off x="6238303" y="2059528"/>
              <a:ext cx="2469991" cy="3605957"/>
            </a:xfrm>
            <a:prstGeom prst="roundRect">
              <a:avLst>
                <a:gd name="adj" fmla="val 6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508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21164" y="2227121"/>
              <a:ext cx="1465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rPr>
                <a:t>可用性需求</a:t>
              </a:r>
              <a:endParaRPr 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38300" y="2936934"/>
              <a:ext cx="2469993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具有灾难恢复能力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相对较低的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RPO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与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RTO</a:t>
              </a:r>
            </a:p>
          </p:txBody>
        </p:sp>
      </p:grpSp>
      <p:sp>
        <p:nvSpPr>
          <p:cNvPr id="13" name="椭圆 12"/>
          <p:cNvSpPr/>
          <p:nvPr/>
        </p:nvSpPr>
        <p:spPr>
          <a:xfrm>
            <a:off x="1978916" y="1749825"/>
            <a:ext cx="619407" cy="619407"/>
          </a:xfrm>
          <a:prstGeom prst="ellipse">
            <a:avLst/>
          </a:prstGeom>
          <a:solidFill>
            <a:srgbClr val="F4511E"/>
          </a:solidFill>
          <a:ln>
            <a:noFill/>
          </a:ln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1</a:t>
            </a:r>
            <a:endParaRPr lang="en-US" sz="2800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932764" y="1749825"/>
            <a:ext cx="619407" cy="619407"/>
          </a:xfrm>
          <a:prstGeom prst="ellipse">
            <a:avLst/>
          </a:prstGeom>
          <a:solidFill>
            <a:srgbClr val="F4511E"/>
          </a:solidFill>
          <a:ln>
            <a:noFill/>
          </a:ln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2</a:t>
            </a:r>
          </a:p>
        </p:txBody>
      </p:sp>
      <p:sp>
        <p:nvSpPr>
          <p:cNvPr id="15" name="椭圆 14"/>
          <p:cNvSpPr/>
          <p:nvPr/>
        </p:nvSpPr>
        <p:spPr>
          <a:xfrm>
            <a:off x="7866568" y="1727767"/>
            <a:ext cx="619407" cy="619407"/>
          </a:xfrm>
          <a:prstGeom prst="ellipse">
            <a:avLst/>
          </a:prstGeom>
          <a:solidFill>
            <a:srgbClr val="F4511E"/>
          </a:solidFill>
          <a:ln>
            <a:noFill/>
          </a:ln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30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368133" y="3657599"/>
            <a:ext cx="10111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339979"/>
              </p:ext>
            </p:extLst>
          </p:nvPr>
        </p:nvGraphicFramePr>
        <p:xfrm>
          <a:off x="545586" y="3657599"/>
          <a:ext cx="8052827" cy="233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3" imgW="7048500" imgH="2028825" progId="Visio.Drawing.11">
                  <p:embed/>
                </p:oleObj>
              </mc:Choice>
              <mc:Fallback>
                <p:oleObj name="Visio" r:id="rId3" imgW="7048500" imgH="202882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586" y="3657599"/>
                        <a:ext cx="8052827" cy="2338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整体框架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2502" y="1364496"/>
            <a:ext cx="63796" cy="31544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1096962" y="1337553"/>
            <a:ext cx="5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不同存储等级：在线存储、近线存储、离线存储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2502" y="2034871"/>
            <a:ext cx="63796" cy="31544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96962" y="2007928"/>
            <a:ext cx="576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次级数据中心用以分发数据，总数据中心用于数据归档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2502" y="2679498"/>
            <a:ext cx="63796" cy="31544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6962" y="2652555"/>
            <a:ext cx="68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次级数据中心分布于全国，根据卫星基站及用户密集程度分布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6962" y="5734799"/>
            <a:ext cx="11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卫星基站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15319" y="5734799"/>
            <a:ext cx="158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次级数据中心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39907" y="5734799"/>
            <a:ext cx="143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总数据中心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8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29580" y="1603604"/>
            <a:ext cx="8484840" cy="4672505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70800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存储介质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96132" y="26080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磁带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29580" y="1603604"/>
            <a:ext cx="5649208" cy="4672505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29580" y="1609839"/>
            <a:ext cx="2824604" cy="4666270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96132" y="1884747"/>
            <a:ext cx="1462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离线存储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71528" y="1884747"/>
            <a:ext cx="125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近线存储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6924" y="1900136"/>
            <a:ext cx="1335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在线存储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4596" y="1927079"/>
            <a:ext cx="63796" cy="31544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3514460" y="1927079"/>
            <a:ext cx="63796" cy="31544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/>
          <p:cNvSpPr/>
          <p:nvPr/>
        </p:nvSpPr>
        <p:spPr>
          <a:xfrm>
            <a:off x="6333804" y="1927079"/>
            <a:ext cx="63796" cy="31544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748392" y="2641249"/>
            <a:ext cx="615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SSD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71528" y="3970131"/>
            <a:ext cx="823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RAID5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71528" y="2608068"/>
            <a:ext cx="714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SATA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4596" y="3970131"/>
            <a:ext cx="1002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RAID10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48392" y="4379406"/>
            <a:ext cx="2131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分条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技术加快了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数据写入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速度，同时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提供可靠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的数据恢复能力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4060" y="3040509"/>
            <a:ext cx="2131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在线存储需提供高速数据访问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71528" y="3035718"/>
            <a:ext cx="2131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需存储一年的数据，同时价格相对较低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71528" y="4339463"/>
            <a:ext cx="1835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提供数据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恢复能力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96132" y="3035718"/>
            <a:ext cx="1835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存储容量大， 价格低廉，适应长期、大量的存储需求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0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存储网络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154" y="3639456"/>
            <a:ext cx="274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FCIP</a:t>
            </a:r>
            <a:r>
              <a:rPr lang="zh-CN" alt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（数据中心间）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155" y="1425928"/>
            <a:ext cx="3508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FC SAN</a:t>
            </a:r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（</a:t>
            </a:r>
            <a:r>
              <a:rPr lang="zh-CN" alt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数据中心内</a:t>
            </a:r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）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5908" y="1989274"/>
            <a:ext cx="149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传输速度快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5908" y="4318993"/>
            <a:ext cx="15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传输距离远</a:t>
            </a:r>
            <a:endParaRPr lang="en-US" altLang="zh-CN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5155" y="2058936"/>
            <a:ext cx="45719" cy="26078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935908" y="26099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可扩展性强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64318" y="200466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数据中心内有大量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的数据块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读写操作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4318" y="262897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连续不断地接收遥感数据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5154" y="2675340"/>
            <a:ext cx="45719" cy="26078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2659457" y="434977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数据中心分布于不同城市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10566" y="495191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与直接架设光缆相比成本较低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04142" y="5563359"/>
            <a:ext cx="279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数据中心内部采用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FC SAN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5908" y="55479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与内部网络相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契合</a:t>
            </a:r>
            <a:endParaRPr lang="en-US" altLang="zh-CN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5908" y="493653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成本相对较低</a:t>
            </a:r>
            <a:endParaRPr lang="en-US" altLang="zh-CN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5154" y="4393528"/>
            <a:ext cx="45719" cy="26078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748136" y="5006192"/>
            <a:ext cx="45719" cy="26078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752093" y="5617632"/>
            <a:ext cx="45719" cy="26078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912711" y="1506574"/>
            <a:ext cx="7318577" cy="4642609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计算平台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6985" y="35042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计算主要集中于次级计算中心，在每个次级数据中心的硬件基础上建立私有云。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86985" y="453770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由大量</a:t>
            </a:r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普通的</a:t>
            </a:r>
            <a:r>
              <a:rPr 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组成，在这些服务器之上将安装</a:t>
            </a:r>
            <a:r>
              <a:rPr lang="en-US" dirty="0" err="1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kvm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以提供虚拟化能力。使用</a:t>
            </a:r>
            <a:r>
              <a:rPr lang="en-US" dirty="0" err="1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OpenStack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作为中间件，从而虚拟化出大量的虚拟机供平台部署应用。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6985" y="22019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良好的灵活性，更高的可用性，拥有快速更新技术、更快调配</a:t>
            </a:r>
            <a:r>
              <a:rPr 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资源的能力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2708" y="2212950"/>
            <a:ext cx="1685019" cy="60570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912709" y="3525027"/>
            <a:ext cx="1685019" cy="60570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912707" y="4837104"/>
            <a:ext cx="1685019" cy="60570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68" y="4959954"/>
            <a:ext cx="360000" cy="3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68" y="2339831"/>
            <a:ext cx="360000" cy="3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68" y="3662528"/>
            <a:ext cx="360000" cy="360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660139" y="231574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目标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60139" y="36287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分析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60139" y="493781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构建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3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计算平台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8133" y="1449529"/>
            <a:ext cx="8354291" cy="48421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9" y="1449529"/>
            <a:ext cx="8346842" cy="48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数据备份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12709" y="1363336"/>
            <a:ext cx="7318577" cy="4642609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2708" y="1363336"/>
            <a:ext cx="7318577" cy="70029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1422419" y="241272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Times New Roman" panose="02020603050405020304" pitchFamily="18" charset="0"/>
              </a:rPr>
              <a:t>增量备份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36578" y="318116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所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需</a:t>
            </a:r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时间、存储空间更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少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9226" y="36686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Times New Roman" panose="02020603050405020304" pitchFamily="18" charset="0"/>
              </a:rPr>
              <a:t>磁带备份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02981" y="1799870"/>
            <a:ext cx="619408" cy="620873"/>
            <a:chOff x="1978915" y="1749825"/>
            <a:chExt cx="619408" cy="620873"/>
          </a:xfrm>
        </p:grpSpPr>
        <p:sp>
          <p:nvSpPr>
            <p:cNvPr id="12" name="椭圆 11"/>
            <p:cNvSpPr/>
            <p:nvPr/>
          </p:nvSpPr>
          <p:spPr>
            <a:xfrm>
              <a:off x="1978916" y="1749825"/>
              <a:ext cx="619407" cy="619407"/>
            </a:xfrm>
            <a:prstGeom prst="ellipse">
              <a:avLst/>
            </a:prstGeom>
            <a:solidFill>
              <a:srgbClr val="0090D7"/>
            </a:solidFill>
            <a:ln>
              <a:noFill/>
            </a:ln>
            <a:effectLst>
              <a:outerShdw blurRad="635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8915" y="1749825"/>
              <a:ext cx="619408" cy="620873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1736578" y="281717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数据量非常庞大，完全备份开销过大。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30521" y="44346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成本相对较低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6578" y="406088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可承受较长的恢复时间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59226" y="492447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Times New Roman" panose="02020603050405020304" pitchFamily="18" charset="0"/>
              </a:rPr>
              <a:t>灾难备份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58242" y="530894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两个处于异地的数据中心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4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数据备份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6575" y="2233421"/>
            <a:ext cx="8354291" cy="32626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6" y="2233421"/>
            <a:ext cx="8357408" cy="32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492</Words>
  <Application>Microsoft Office PowerPoint</Application>
  <PresentationFormat>全屏显示(4:3)</PresentationFormat>
  <Paragraphs>87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MS UI Gothic</vt:lpstr>
      <vt:lpstr>Noto Sans S Chinese DemiLight</vt:lpstr>
      <vt:lpstr>Noto Sans S Chinese Light</vt:lpstr>
      <vt:lpstr>Noto Sans S Chinese Medium</vt:lpstr>
      <vt:lpstr>Noto Sans S Chinese Thin</vt:lpstr>
      <vt:lpstr>宋体</vt:lpstr>
      <vt:lpstr>Arial</vt:lpstr>
      <vt:lpstr>Calibri</vt:lpstr>
      <vt:lpstr>Calibri Light</vt:lpstr>
      <vt:lpstr>Times New Roman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Loy</dc:creator>
  <cp:lastModifiedBy>海杰文</cp:lastModifiedBy>
  <cp:revision>173</cp:revision>
  <dcterms:created xsi:type="dcterms:W3CDTF">2015-11-03T05:41:09Z</dcterms:created>
  <dcterms:modified xsi:type="dcterms:W3CDTF">2015-11-05T01:01:57Z</dcterms:modified>
</cp:coreProperties>
</file>