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01579B"/>
    <a:srgbClr val="F45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2867-882A-411E-8242-831D44E0C784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0DE-97B3-4B62-A4C8-F12E94C2C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886" y="2066696"/>
            <a:ext cx="2479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现代存储技术基础课程</a:t>
            </a:r>
            <a:r>
              <a:rPr lang="zh-CN" altLang="en-US" sz="15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设计</a:t>
            </a:r>
            <a:endParaRPr lang="en-US" sz="15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0982" y="1383940"/>
            <a:ext cx="4382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Maple</a:t>
            </a:r>
            <a:r>
              <a:rPr lang="zh-CN" altLang="en-US" sz="30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遥感数据</a:t>
            </a:r>
            <a:r>
              <a:rPr lang="zh-CN" altLang="en-US" sz="30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存储系统</a:t>
            </a:r>
            <a:endParaRPr lang="en-US" sz="30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6245" y="5647493"/>
            <a:ext cx="24915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 smtClean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小组成员</a:t>
            </a:r>
            <a:endParaRPr lang="en-US" altLang="zh-CN" sz="1350" dirty="0" smtClean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  <a:p>
            <a:pPr algn="ctr"/>
            <a:r>
              <a:rPr lang="zh-CN" altLang="en-US" sz="1350" dirty="0" smtClean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海</a:t>
            </a:r>
            <a:r>
              <a:rPr lang="zh-CN" altLang="en-US" sz="135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杰文 蔡武威 田黄石 熊青城</a:t>
            </a:r>
            <a:endParaRPr lang="en-US" sz="1350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  <p:cxnSp>
        <p:nvCxnSpPr>
          <p:cNvPr id="13" name="直接连接符 12"/>
          <p:cNvCxnSpPr/>
          <p:nvPr/>
        </p:nvCxnSpPr>
        <p:spPr>
          <a:xfrm>
            <a:off x="2380982" y="1974340"/>
            <a:ext cx="4382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需求分析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696" y="2059528"/>
            <a:ext cx="2469991" cy="3605957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9221" y="2228903"/>
            <a:ext cx="141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功能需求</a:t>
            </a:r>
            <a:endParaRPr lang="en-US" sz="20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04499" y="2059528"/>
            <a:ext cx="2469991" cy="3605957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238303" y="2059528"/>
            <a:ext cx="2469991" cy="3605957"/>
          </a:xfrm>
          <a:prstGeom prst="roundRect">
            <a:avLst>
              <a:gd name="adj" fmla="val 60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95169" y="2227121"/>
            <a:ext cx="130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性能需求</a:t>
            </a:r>
            <a:endParaRPr lang="en-US" sz="20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21164" y="2227121"/>
            <a:ext cx="146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可用性需求</a:t>
            </a:r>
            <a:endParaRPr lang="en-US" sz="20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78916" y="1749825"/>
            <a:ext cx="619407" cy="619407"/>
          </a:xfrm>
          <a:prstGeom prst="ellipse">
            <a:avLst/>
          </a:prstGeom>
          <a:solidFill>
            <a:srgbClr val="F4511E"/>
          </a:solidFill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en-US" sz="28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32764" y="1749825"/>
            <a:ext cx="619407" cy="619407"/>
          </a:xfrm>
          <a:prstGeom prst="ellipse">
            <a:avLst/>
          </a:prstGeom>
          <a:solidFill>
            <a:srgbClr val="F4511E"/>
          </a:solidFill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</a:p>
        </p:txBody>
      </p:sp>
      <p:sp>
        <p:nvSpPr>
          <p:cNvPr id="15" name="椭圆 14"/>
          <p:cNvSpPr/>
          <p:nvPr/>
        </p:nvSpPr>
        <p:spPr>
          <a:xfrm>
            <a:off x="7866568" y="1727767"/>
            <a:ext cx="619407" cy="619407"/>
          </a:xfrm>
          <a:prstGeom prst="ellipse">
            <a:avLst/>
          </a:prstGeom>
          <a:solidFill>
            <a:srgbClr val="F4511E"/>
          </a:solidFill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04498" y="2936934"/>
            <a:ext cx="246999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数据存储容量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处理大规模遥感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数据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高网络传输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速度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840" y="2937687"/>
            <a:ext cx="245484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连续接收并存储大量遥感数据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天气预报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、科学研究、城市规划、公共卫生、地图、矿物探测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8300" y="2936934"/>
            <a:ext cx="246999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具有灾难恢复能力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相对较低的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RPO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与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3030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68133" y="3657599"/>
            <a:ext cx="10111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55182"/>
              </p:ext>
            </p:extLst>
          </p:nvPr>
        </p:nvGraphicFramePr>
        <p:xfrm>
          <a:off x="545586" y="3657599"/>
          <a:ext cx="8052827" cy="233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4" imgW="7048500" imgH="2028825" progId="Visio.Drawing.11">
                  <p:embed/>
                </p:oleObj>
              </mc:Choice>
              <mc:Fallback>
                <p:oleObj name="Visio" r:id="rId4" imgW="7048500" imgH="20288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86" y="3657599"/>
                        <a:ext cx="8052827" cy="2338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整体框架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2502" y="1364496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96962" y="1337553"/>
            <a:ext cx="5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不同存储等级：在线存储、近线存储、离线存储</a:t>
            </a:r>
            <a:endParaRPr 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2502" y="2034871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6962" y="2007928"/>
            <a:ext cx="576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次级数据中心用以分发数据，总数据中心用于数据归档</a:t>
            </a:r>
            <a:endParaRPr 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502" y="2679498"/>
            <a:ext cx="63796" cy="31544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962" y="2652555"/>
            <a:ext cx="68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次级数据中心分布于全国，根据卫星基站及用户密集程度分布</a:t>
            </a:r>
            <a:endParaRPr 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0800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存储介质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存储网络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154" y="3639456"/>
            <a:ext cx="274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FCIP</a:t>
            </a:r>
            <a:r>
              <a:rPr lang="zh-CN" altLang="en-US" sz="20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（数据中心间）</a:t>
            </a:r>
            <a:endParaRPr lang="en-US" sz="20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155" y="1425928"/>
            <a:ext cx="350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FC SAN</a:t>
            </a:r>
            <a:r>
              <a:rPr lang="zh-CN" altLang="en-US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（</a:t>
            </a:r>
            <a:r>
              <a:rPr lang="zh-CN" altLang="en-US" sz="20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数据中心内</a:t>
            </a:r>
            <a:r>
              <a:rPr lang="zh-CN" altLang="en-US" sz="20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）</a:t>
            </a:r>
            <a:endParaRPr lang="en-US" sz="20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5908" y="1989274"/>
            <a:ext cx="149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传输速度快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908" y="4318993"/>
            <a:ext cx="152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传输距离远</a:t>
            </a:r>
            <a:endParaRPr lang="en-US" altLang="zh-CN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155" y="2058936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35908" y="260994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可扩展性强</a:t>
            </a:r>
            <a:endParaRPr lang="en-US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4318" y="200466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数据中心内有大量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的数据块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读写操作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4318" y="262897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连续不断地接收遥感数据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154" y="2675340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2659457" y="434977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数据中心分布于不同城市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0566" y="495191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与直接架设光缆相比成本较低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4142" y="5563359"/>
            <a:ext cx="279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数据中心内部采用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FC SAN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5908" y="55479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与内部网络相</a:t>
            </a:r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契合</a:t>
            </a:r>
            <a:endParaRPr lang="en-US" altLang="zh-CN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5908" y="493653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成本相对较低</a:t>
            </a:r>
            <a:endParaRPr lang="en-US" altLang="zh-CN" sz="2000" dirty="0"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154" y="4393528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748136" y="500619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752093" y="5617632"/>
            <a:ext cx="45719" cy="260787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数据备份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4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70696" y="118400"/>
            <a:ext cx="166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计算平台</a:t>
            </a:r>
            <a:endParaRPr lang="en-US" sz="2800" dirty="0">
              <a:solidFill>
                <a:schemeClr val="bg1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3875877"/>
          </a:xfrm>
          <a:prstGeom prst="rect">
            <a:avLst/>
          </a:prstGeom>
          <a:solidFill>
            <a:srgbClr val="0157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380982" y="2966783"/>
            <a:ext cx="438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Noto Sans S Chinese DemiLight" panose="020B0400000000000000" pitchFamily="34" charset="-122"/>
                <a:ea typeface="Noto Sans S Chinese DemiLight" panose="020B0400000000000000" pitchFamily="34" charset="-122"/>
              </a:rPr>
              <a:t>感谢聆听</a:t>
            </a:r>
            <a:endParaRPr lang="en-US" sz="5400" dirty="0">
              <a:solidFill>
                <a:schemeClr val="bg1"/>
              </a:solidFill>
              <a:latin typeface="Noto Sans S Chinese DemiLight" panose="020B0400000000000000" pitchFamily="34" charset="-122"/>
              <a:ea typeface="Noto Sans S Chinese DemiLight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6" r="-80" b="-6"/>
          <a:stretch/>
        </p:blipFill>
        <p:spPr>
          <a:xfrm>
            <a:off x="3929836" y="4214651"/>
            <a:ext cx="1284328" cy="1244109"/>
          </a:xfrm>
          <a:prstGeom prst="ellipse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878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69" y="760020"/>
            <a:ext cx="3533775" cy="569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607" y="302821"/>
            <a:ext cx="35528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9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187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Noto Sans S Chinese Black</vt:lpstr>
      <vt:lpstr>Noto Sans S Chinese Bold</vt:lpstr>
      <vt:lpstr>Noto Sans S Chinese DemiLight</vt:lpstr>
      <vt:lpstr>Noto Sans S Chinese Medium</vt:lpstr>
      <vt:lpstr>Noto Sans S Chinese Regular</vt:lpstr>
      <vt:lpstr>Noto Sans S Chinese Thin</vt:lpstr>
      <vt:lpstr>宋体</vt:lpstr>
      <vt:lpstr>Arial</vt:lpstr>
      <vt:lpstr>Calibri</vt:lpstr>
      <vt:lpstr>Calibri Light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Loy</dc:creator>
  <cp:lastModifiedBy>Loy</cp:lastModifiedBy>
  <cp:revision>90</cp:revision>
  <dcterms:created xsi:type="dcterms:W3CDTF">2015-11-03T05:41:09Z</dcterms:created>
  <dcterms:modified xsi:type="dcterms:W3CDTF">2015-11-03T08:00:50Z</dcterms:modified>
</cp:coreProperties>
</file>