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Source Sans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-italic.fntdata"/><Relationship Id="rId30" Type="http://schemas.openxmlformats.org/officeDocument/2006/relationships/font" Target="fonts/SourceSans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SourceSans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d23a96361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d23a9636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‘AI와 코딩대결!’을 선택했다면 코딩 문제 리스트 페이지가 나오게 됩니다. 모든 문제들은 상태, 레벨, 문제 이름을 가지고 있습니다. 사용자가 문제를 푼다면 문제 상태가 미완 → 완료 로 변경되어 표시됩니다. 오른쪽 상단에는 사용자의 점수가 표시됩니다. 각 레벨의 문제마다 성공 시 얻게되는 점수가 다릅니다. 레벨 1의 경우 1점, 레벨 2는 2점, 레벨 3는 3점을 획득하게 됩니다. 또한, 제한 시간도 레벨마다 다릅니다. 레벨1은 5분, 레벨2는 10분, 레벨3는 15분의 시간이 주어집니다.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d23a96361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d23a96361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문제 중에 하나를 선택하게 되면, AI와 대결할 수 있는 화면으로 이동합니다.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화면의 상단에는 문제의 번호, 이름, 그리고 단계가 나와있습니다. 오른쪽 위에는 시간이 표시되어, 자신이 문제를 푸는데 얼마나 지났는지 확인할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그 밑에는 문제의 내용과, input, output의 정보가 제공되어 대결을 할 문제의 정보를 알려줍니다.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그 밑에는 코드를 쓸 수 있는 코드 에디터가 존재합니다. 왼쪽은 사용자가 직접 코드를 치는 부분이며, 오른쪽은 AI가 코드를 입력하는 공간입니다.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AI가 작성하는 코드의 공간은 blur처리 되어 사용자가 내용을 볼 수 없게 되있지만, AI가 얼마나 코드를 진행했는지 파악할 수 있습니다.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d23a96361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d23a96361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문제가 어렵거나, AI 코드를 보고 싶은 사용자를 위해 blur를 푸는 기능을 만들었습니다.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AI가 코드를 입력하는 공간의 오른쪽 아래에 코드 숨기기 버튼을 만들어, blur를 끄거나, 키는 기능을 만들었습니다.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d23a96361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d23a96361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만약 코드 작성이 끝나서 제출 버튼을 누르거나, 문제에 주어진 시간이 종료되면 코드는 제출됩니다. 제출된 코드를 바탕으로 코드의 정답 여부가 나옵니다. 현재 슬라이드는 정답일 때 파란 글씨로 ‘정답입니다’라고 나오지만, 오답일 경우 빨간 글씨로 ‘오답입니다’라고 나옵니다. 또한 AI가 제출된 코드에 대한 피드백을 코드 에디터 밑에 표시해줍니다.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d23a96361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4d23a96361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selection 페이지에서 </a:t>
            </a:r>
            <a:r>
              <a:rPr lang="ko">
                <a:solidFill>
                  <a:schemeClr val="dk1"/>
                </a:solidFill>
              </a:rPr>
              <a:t>신나는 윤리 교육을 선택했다면 이 페이지로 이동하게 됩니다. 우측 상단에는 사용자 이메일 정보와 윤리 문제 진행률을 보여줍니다. 각 문제에 대해 문제의 이름과 풀었는지 풀지 않았는지 상태를 보여주고, 풀었다면 완료로 상태를 바꿉니다.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d23a96361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d23a96361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리스트 중에 한 문제를 선택하게 되면 윤리 문제 풀이 페이지로 이동하게 됩니다.윤리 문제는 문제 이름, 문제 내용, 선택지 a 또는 b로 이루어져 있는, 이지선다형으로 구성했습니다. 제일 위에 문제 이름, 문제 내용을 보여주고, 버튼 형식으로 두 가지 선택지를 보여줍니다. 처음에 들어가면 각 선택지가 투명하게 보이고, 한 쪽으로 마우스를 가져다 대면 선명해지도록 구현했습니다. 둘 중 하나의 선택지를 클릭하면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d23a96a6e_9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d23a96a6e_9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둘 중 한 가지의 옵션을 선택하면 해당 선택지를 눌렀을 때의 결과를 chatGPT에게 생성해달라고 한 결과를 하단에 보여줍니다. 선택하지 않은 옵션의  결과도 투명하게 보여줍니다. 한 번 선택하면 다시 나갔다 들어와야 다른 선택지를 고를 수 있습니다. 이렇게 한 번 선택지를 누르면 윤리 문제를 푼 것이고, 윤리 문제 리스트 페이지에서 진행도가 올라가게 됩니다. 이때 다시 같은 문제에 들어와서 다른 선택지를 눌렀다고 해서 진행률이 올라가지는 않습니다.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d23a96a6e_1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4d23a96a6e_1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 팀 backend database의 구성은 다음과 같습니다.</a:t>
            </a:r>
            <a:br>
              <a:rPr lang="ko"/>
            </a:br>
            <a:r>
              <a:rPr lang="ko"/>
              <a:t>ethicsproblem, codingproblem, codingtestcase tabel은 모두 저희가 사전준비가 문제들과 testcase들로 채워넣었습니다.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이후 앞서 설명했든 user는 회원가입을 할 때마다 table에 insert했고 중복된 username을 체크하였습니다.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solvedcodings와 </a:t>
            </a:r>
            <a:r>
              <a:rPr lang="ko">
                <a:solidFill>
                  <a:schemeClr val="dk1"/>
                </a:solidFill>
              </a:rPr>
              <a:t>solved ethics라</a:t>
            </a:r>
            <a:r>
              <a:rPr lang="ko"/>
              <a:t>는 table을 통해 유저가 푼 문제의 점수와 윤리문제의 진행률을 확인할 수 있도록 하였습니다.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d23a96a6e_1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4d23a96a6e_1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4cb97964e9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4cb97964e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cb97964e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cb97964e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발표 순서 입니다. 먼저 저희 프로젝트의 타임라인에 대해 간략히 소개하고, 개발방식에 대해 설명한 뒤에 실제 개발한 저희 프로젝트를 각각 페이지 별로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cb97964e9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cb97964e9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 프로젝트의 진행과정입니다. 4월 30일 경 프로젝트를 시작하여 5월 19일 경 단위모델 구현 종료 및 프론트와 백의 통신을 구현하였고, 5월 26일까지 요구사항 명세서와 비교하여 요구사항이 충족되었는지 확인한 후, 알파테스트를 진행하였습니다.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cb97964e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4cb97964e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 프로젝트의 개발방식 입니다. 개발에 앞서 저희 조는 프론트 엔드 개발과 백 엔드 개발을 3:3으로 인원 배분하여 개발을 진행하였습니다.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개발방식에 있어서는 단위 모듈 개발 후 합치는 방식을 사용하였으며, 각각의 모듈은 스켈레톤 코드가 먼저 작성 된 뒤, 세부기능을 실제로 구현하는 과정을 거쳐서 모듈화 되었습니다. 마지막으로 백앤드와 프론트 앤드는 각각 별도로 작업이 진행되어  각 파트가 완성된 뒤에 두 부분을 합치고 테스트하는 방식으로 진행되었습니다.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d23a96a6e_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d23a96a6e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d23a96a6e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d23a96a6e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저희는 개발 과정에 Github 프로젝트를 사용했습니다. </a:t>
            </a:r>
            <a:br>
              <a:rPr lang="ko"/>
            </a:br>
            <a:r>
              <a:rPr lang="ko"/>
              <a:t>먼저 백앤드를 주로 작업하는 main 브랜치와 프론트를 주로 작업하는 front브랜치를 만들어 각각 작업하였고 각 파트가 완성이 된 후에는 main 브랜치에 merge 하여 프로젝트를 완성했습니다.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d23a9636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d23a9636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 페이지입니다.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이메일 주소를 입력한 뒤 중복 검사에 성공하고, 비밀번호 조건에 맞게 비밀번호를 입력 후 해당 비밀번호를 재입력하고 제출을 누르면 회원가입이 완료됩니다.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조건이 충족되지 않는다면 다음(넘기기) 과 같이 빨간 문구가 뜹니다.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조건에 맞지 않는 비밀번호가 입력된다면 “조건에 맞는 비밀번호를 입력해주세요”,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비밀번호와 비밀번호 재입력이 일치하지 않는다면 “비밀번호와 비밀번호 확인이 일치하지 않습니다”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이메일 중복검사를 하지 않았다면 “이메일 중복 확인을 한 후 제출 버튼을 눌러주세요” 의 문구가 뜰 수 있습니다.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d23a9636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d23a9636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회원가입에 성공한다면 자동으로 로그인 화면으로 이동합니다. 이메일 주소와 비밀번호를 입력한 후 제출 버튼을 누르면 로그인할 수 있습니다. 이 때 등록되지 않은 회원 정보라면 (넘기기) 다음과 같이 “해당 회원 정보가 없습니다”라는 문구가 뜹니다.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d23a96361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4d23a9636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로그인에 성공하면 Selection 페이지로 넘어가게 됩니다. 사용자가 선택할 수 있는 활동에는 두 가지가 있습니다. AI와 코딩대결, 신나는 윤리 교육 두 가지 중 선택하여 진행하게 됩니다.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9.png"/><Relationship Id="rId6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80"/>
              <a:t>게임으로 </a:t>
            </a:r>
            <a:r>
              <a:rPr lang="ko" sz="3080"/>
              <a:t>즐거운 코딩 FUNCODING</a:t>
            </a:r>
            <a:endParaRPr sz="30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680"/>
              <a:t>: </a:t>
            </a:r>
            <a:r>
              <a:rPr lang="ko" sz="2680"/>
              <a:t>AI와 코딩대결 &amp; 윤리교육 밸런스게임</a:t>
            </a:r>
            <a:endParaRPr sz="268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610625" y="2083350"/>
            <a:ext cx="81837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소프트웨어공학개론 8조</a:t>
            </a:r>
            <a:endParaRPr b="1" sz="1800"/>
          </a:p>
        </p:txBody>
      </p:sp>
      <p:sp>
        <p:nvSpPr>
          <p:cNvPr id="60" name="Google Shape;60;p13"/>
          <p:cNvSpPr txBox="1"/>
          <p:nvPr/>
        </p:nvSpPr>
        <p:spPr>
          <a:xfrm>
            <a:off x="6241325" y="3141175"/>
            <a:ext cx="2553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오승재(2017310811)</a:t>
            </a:r>
            <a:endParaRPr sz="15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서민석(2017312355)</a:t>
            </a:r>
            <a:endParaRPr sz="15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조예성(2018310812)</a:t>
            </a:r>
            <a:endParaRPr sz="15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조명하(2018312567)</a:t>
            </a:r>
            <a:endParaRPr sz="15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백일웅(2018314951)</a:t>
            </a:r>
            <a:endParaRPr sz="15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강현서(2020314978)</a:t>
            </a:r>
            <a:endParaRPr sz="15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749" y="1068425"/>
            <a:ext cx="7880500" cy="38487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코딩 문제 리스트</a:t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100375" y="1779625"/>
            <a:ext cx="321600" cy="3137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6458800" y="1108325"/>
            <a:ext cx="1588200" cy="236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코딩 문제 풀이:blur on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113" y="1231875"/>
            <a:ext cx="8087777" cy="377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코딩 문제 풀이:blur off</a:t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463" y="1187625"/>
            <a:ext cx="8055072" cy="3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코딩 문제 풀이:feedback</a:t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13" y="1198300"/>
            <a:ext cx="8139972" cy="3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윤리 문제 리스트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 rotWithShape="1">
          <a:blip r:embed="rId3">
            <a:alphaModFix/>
          </a:blip>
          <a:srcRect b="0" l="6821" r="4360" t="0"/>
          <a:stretch/>
        </p:blipFill>
        <p:spPr>
          <a:xfrm>
            <a:off x="511013" y="1365475"/>
            <a:ext cx="8121977" cy="3364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윤리 문제 풀이: 선택 전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50" y="985325"/>
            <a:ext cx="8956698" cy="3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613" y="2655750"/>
            <a:ext cx="8607073" cy="17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윤리 문제 풀이:선택 이후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 rotWithShape="1">
          <a:blip r:embed="rId3">
            <a:alphaModFix/>
          </a:blip>
          <a:srcRect b="78658" l="70208" r="6836" t="12518"/>
          <a:stretch/>
        </p:blipFill>
        <p:spPr>
          <a:xfrm>
            <a:off x="6672000" y="445025"/>
            <a:ext cx="2405299" cy="520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7" name="Google Shape;18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25" y="1099300"/>
            <a:ext cx="9002276" cy="346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311700" y="3201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Backend: DB tables</a:t>
            </a:r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950" y="1373225"/>
            <a:ext cx="6924912" cy="377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/>
          <p:nvPr/>
        </p:nvSpPr>
        <p:spPr>
          <a:xfrm>
            <a:off x="360050" y="1969150"/>
            <a:ext cx="185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Sans Pro"/>
                <a:ea typeface="Source Sans Pro"/>
                <a:cs typeface="Source Sans Pro"/>
                <a:sym typeface="Source Sans Pro"/>
              </a:rPr>
              <a:t>로그인 및 회원가입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5" name="Google Shape;195;p29"/>
          <p:cNvSpPr txBox="1"/>
          <p:nvPr/>
        </p:nvSpPr>
        <p:spPr>
          <a:xfrm>
            <a:off x="2409975" y="999538"/>
            <a:ext cx="138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Sans Pro"/>
                <a:ea typeface="Source Sans Pro"/>
                <a:cs typeface="Source Sans Pro"/>
                <a:sym typeface="Source Sans Pro"/>
              </a:rPr>
              <a:t>점수 및 진행률 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4572000" y="1220100"/>
            <a:ext cx="114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Sans Pro"/>
                <a:ea typeface="Source Sans Pro"/>
                <a:cs typeface="Source Sans Pro"/>
                <a:sym typeface="Source Sans Pro"/>
              </a:rPr>
              <a:t>문제 List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Backend: GPT Inference </a:t>
            </a:r>
            <a:endParaRPr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GPT Inference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GPT GetAnswer prompt: </a:t>
            </a:r>
            <a:r>
              <a:rPr lang="ko">
                <a:solidFill>
                  <a:schemeClr val="dk2"/>
                </a:solidFill>
              </a:rPr>
              <a:t>문제+답변 작성 방식 설명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GPT Feedback Prompt: </a:t>
            </a:r>
            <a:r>
              <a:rPr lang="ko">
                <a:solidFill>
                  <a:schemeClr val="dk2"/>
                </a:solidFill>
              </a:rPr>
              <a:t>문제+사용자코드+Feedback요청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175" y="2145525"/>
            <a:ext cx="6111699" cy="8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175" y="3509025"/>
            <a:ext cx="5639075" cy="7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감사합니다.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Contents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6107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01 | Timeline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02 | 개발방식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03 | 추가 기능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04 | Demo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05 | Backend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Timeline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680050" y="1617900"/>
            <a:ext cx="7615800" cy="6234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680050" y="1617900"/>
            <a:ext cx="5335800" cy="6234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680050" y="1617900"/>
            <a:ext cx="3348000" cy="6234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680050" y="1617900"/>
            <a:ext cx="1370700" cy="6234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1067150" y="2263950"/>
            <a:ext cx="142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Sans Pro"/>
                <a:ea typeface="Source Sans Pro"/>
                <a:cs typeface="Source Sans Pro"/>
                <a:sym typeface="Source Sans Pro"/>
              </a:rPr>
              <a:t>4/30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Sans Pro"/>
                <a:ea typeface="Source Sans Pro"/>
                <a:cs typeface="Source Sans Pro"/>
                <a:sym typeface="Source Sans Pro"/>
              </a:rPr>
              <a:t>프로젝트 시작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019050" y="2241300"/>
            <a:ext cx="176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Sans Pro"/>
                <a:ea typeface="Source Sans Pro"/>
                <a:cs typeface="Source Sans Pro"/>
                <a:sym typeface="Source Sans Pro"/>
              </a:rPr>
              <a:t>5/19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Sans Pro"/>
                <a:ea typeface="Source Sans Pro"/>
                <a:cs typeface="Source Sans Pro"/>
                <a:sym typeface="Source Sans Pro"/>
              </a:rPr>
              <a:t>System Integration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263900" y="2241300"/>
            <a:ext cx="98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Sans Pro"/>
                <a:ea typeface="Source Sans Pro"/>
                <a:cs typeface="Source Sans Pro"/>
                <a:sym typeface="Source Sans Pro"/>
              </a:rPr>
              <a:t>5/26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Sans Pro"/>
                <a:ea typeface="Source Sans Pro"/>
                <a:cs typeface="Source Sans Pro"/>
                <a:sym typeface="Source Sans Pro"/>
              </a:rPr>
              <a:t>Testing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7320450" y="2241300"/>
            <a:ext cx="142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Sans Pro"/>
                <a:ea typeface="Source Sans Pro"/>
                <a:cs typeface="Source Sans Pro"/>
                <a:sym typeface="Source Sans Pro"/>
              </a:rPr>
              <a:t>6/2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Sans Pro"/>
                <a:ea typeface="Source Sans Pro"/>
                <a:cs typeface="Source Sans Pro"/>
                <a:sym typeface="Source Sans Pro"/>
              </a:rPr>
              <a:t>최종 발표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96350" y="2879550"/>
            <a:ext cx="2123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-"/>
            </a:pPr>
            <a:r>
              <a:rPr lang="ko">
                <a:latin typeface="Source Sans Pro"/>
                <a:ea typeface="Source Sans Pro"/>
                <a:cs typeface="Source Sans Pro"/>
                <a:sym typeface="Source Sans Pro"/>
              </a:rPr>
              <a:t>Front-End 및 Back-End 역할분담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-"/>
            </a:pPr>
            <a:r>
              <a:rPr lang="ko">
                <a:latin typeface="Source Sans Pro"/>
                <a:ea typeface="Source Sans Pro"/>
                <a:cs typeface="Source Sans Pro"/>
                <a:sym typeface="Source Sans Pro"/>
              </a:rPr>
              <a:t>전체적 구조에 대한 협의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-"/>
            </a:pPr>
            <a:r>
              <a:rPr lang="ko">
                <a:latin typeface="Source Sans Pro"/>
                <a:ea typeface="Source Sans Pro"/>
                <a:cs typeface="Source Sans Pro"/>
                <a:sym typeface="Source Sans Pro"/>
              </a:rPr>
              <a:t>DB 구조 및 Front-Back 통신간 필요한 API 정의의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720050" y="2879550"/>
            <a:ext cx="212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-"/>
            </a:pPr>
            <a:r>
              <a:rPr lang="ko">
                <a:latin typeface="Source Sans Pro"/>
                <a:ea typeface="Source Sans Pro"/>
                <a:cs typeface="Source Sans Pro"/>
                <a:sym typeface="Source Sans Pro"/>
              </a:rPr>
              <a:t>단위모듈 구현 종료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-"/>
            </a:pPr>
            <a:r>
              <a:rPr lang="ko">
                <a:latin typeface="Source Sans Pro"/>
                <a:ea typeface="Source Sans Pro"/>
                <a:cs typeface="Source Sans Pro"/>
                <a:sym typeface="Source Sans Pro"/>
              </a:rPr>
              <a:t>Front -Back 통신 구현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781250" y="2879550"/>
            <a:ext cx="212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-"/>
            </a:pPr>
            <a:r>
              <a:rPr lang="ko">
                <a:latin typeface="Source Sans Pro"/>
                <a:ea typeface="Source Sans Pro"/>
                <a:cs typeface="Source Sans Pro"/>
                <a:sym typeface="Source Sans Pro"/>
              </a:rPr>
              <a:t>요구사항 충족 확인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-"/>
            </a:pPr>
            <a:r>
              <a:rPr lang="ko">
                <a:latin typeface="Source Sans Pro"/>
                <a:ea typeface="Source Sans Pro"/>
                <a:cs typeface="Source Sans Pro"/>
                <a:sym typeface="Source Sans Pro"/>
              </a:rPr>
              <a:t>Alpha Test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방식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738275" y="1276400"/>
            <a:ext cx="1705500" cy="2814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Front-End</a:t>
            </a:r>
            <a:br>
              <a:rPr lang="ko"/>
            </a:br>
            <a:r>
              <a:rPr lang="ko"/>
              <a:t>Back-End </a:t>
            </a:r>
            <a:br>
              <a:rPr lang="ko"/>
            </a:br>
            <a:r>
              <a:rPr lang="ko"/>
              <a:t>인원 배분</a:t>
            </a:r>
            <a:br>
              <a:rPr lang="ko"/>
            </a:br>
            <a:r>
              <a:rPr lang="ko"/>
              <a:t>3 : 3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2700650" y="1276400"/>
            <a:ext cx="1705500" cy="2814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Skeleton Code 작성 후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세부 기능 구현 및 모듈화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4663025" y="1276400"/>
            <a:ext cx="1705500" cy="2814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단위 모듈 개발 후 Integration 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&amp;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>
                <a:solidFill>
                  <a:schemeClr val="dk2"/>
                </a:solidFill>
              </a:rPr>
              <a:t>System Integration Test</a:t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6625400" y="1276400"/>
            <a:ext cx="1705500" cy="2814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Front-End, Back-End 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별도의 Branch 작업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>
                <a:solidFill>
                  <a:schemeClr val="dk2"/>
                </a:solidFill>
              </a:rPr>
              <a:t>이후 Merge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방식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00" y="3063300"/>
            <a:ext cx="7528875" cy="17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1979838" y="1572975"/>
            <a:ext cx="5196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request방식 및 전달 인자에 대한 구체적인 정의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구현 과정에서 수정 및 필요한 부분 보완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530925" y="1745275"/>
            <a:ext cx="1278600" cy="80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Front-End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872625" y="1345075"/>
            <a:ext cx="70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Sans Pro"/>
                <a:ea typeface="Source Sans Pro"/>
                <a:cs typeface="Source Sans Pro"/>
                <a:sym typeface="Source Sans Pro"/>
              </a:rPr>
              <a:t>Event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7582550" y="1745275"/>
            <a:ext cx="1278600" cy="80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Back</a:t>
            </a:r>
            <a:r>
              <a:rPr lang="ko"/>
              <a:t>-End</a:t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7005950" y="2010475"/>
            <a:ext cx="346800" cy="27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 rot="10797026">
            <a:off x="1867642" y="2010487"/>
            <a:ext cx="346800" cy="27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7818225" y="1345075"/>
            <a:ext cx="9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Sans Pro"/>
                <a:ea typeface="Source Sans Pro"/>
                <a:cs typeface="Source Sans Pro"/>
                <a:sym typeface="Source Sans Pro"/>
              </a:rPr>
              <a:t>Process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방식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9875" y="4143550"/>
            <a:ext cx="1624250" cy="9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475" y="1311750"/>
            <a:ext cx="3599999" cy="252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0150" y="1363150"/>
            <a:ext cx="3600000" cy="251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Demo: 회원가입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b="9150" l="12478" r="12350" t="12907"/>
          <a:stretch/>
        </p:blipFill>
        <p:spPr>
          <a:xfrm>
            <a:off x="1292225" y="1068425"/>
            <a:ext cx="6727752" cy="39237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2" name="Google Shape;122;p19"/>
          <p:cNvPicPr preferRelativeResize="0"/>
          <p:nvPr/>
        </p:nvPicPr>
        <p:blipFill rotWithShape="1">
          <a:blip r:embed="rId4">
            <a:alphaModFix/>
          </a:blip>
          <a:srcRect b="19469" l="19850" r="21211" t="15460"/>
          <a:stretch/>
        </p:blipFill>
        <p:spPr>
          <a:xfrm>
            <a:off x="1773325" y="1394625"/>
            <a:ext cx="5389325" cy="334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 rotWithShape="1">
          <a:blip r:embed="rId5">
            <a:alphaModFix/>
          </a:blip>
          <a:srcRect b="20960" l="20045" r="22254" t="14842"/>
          <a:stretch/>
        </p:blipFill>
        <p:spPr>
          <a:xfrm>
            <a:off x="1934050" y="1417200"/>
            <a:ext cx="5275877" cy="330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 rotWithShape="1">
          <a:blip r:embed="rId6">
            <a:alphaModFix/>
          </a:blip>
          <a:srcRect b="15273" l="16318" r="15548" t="13521"/>
          <a:stretch/>
        </p:blipFill>
        <p:spPr>
          <a:xfrm>
            <a:off x="1533100" y="1199225"/>
            <a:ext cx="6230150" cy="366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19766" l="6427" r="5163" t="11978"/>
          <a:stretch/>
        </p:blipFill>
        <p:spPr>
          <a:xfrm>
            <a:off x="686012" y="1172950"/>
            <a:ext cx="7771973" cy="337545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2" name="Google Shape;132;p20"/>
          <p:cNvPicPr preferRelativeResize="0"/>
          <p:nvPr/>
        </p:nvPicPr>
        <p:blipFill rotWithShape="1">
          <a:blip r:embed="rId4">
            <a:alphaModFix/>
          </a:blip>
          <a:srcRect b="25533" l="14684" r="15522" t="13988"/>
          <a:stretch/>
        </p:blipFill>
        <p:spPr>
          <a:xfrm>
            <a:off x="1295838" y="1305325"/>
            <a:ext cx="6382099" cy="31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Selection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 b="11166" l="11175" r="10343" t="19345"/>
          <a:stretch/>
        </p:blipFill>
        <p:spPr>
          <a:xfrm>
            <a:off x="983838" y="1152475"/>
            <a:ext cx="7176326" cy="35740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