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19659600" cy="32461200"/>
  <p:embeddedFontLst>
    <p:embeddedFont>
      <p:font typeface="Arial Black" panose="020B0A04020102020204" pitchFamily="34" charset="0"/>
      <p:regular r:id="rId4"/>
      <p:bold r:id="rId5"/>
    </p:embeddedFont>
    <p:embeddedFont>
      <p:font typeface="Merriweather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000000"/>
          </p15:clr>
        </p15:guide>
        <p15:guide id="2" pos="22895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h1OgLuvyYTKCj66zfY8o3QtnK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" d="100"/>
          <a:sy n="20" d="100"/>
        </p:scale>
        <p:origin x="1522" y="82"/>
      </p:cViewPr>
      <p:guideLst>
        <p:guide orient="horz" pos="360"/>
        <p:guide pos="228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520112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134725" y="0"/>
            <a:ext cx="8520112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714500" y="2432050"/>
            <a:ext cx="16230600" cy="12172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966912" y="15419388"/>
            <a:ext cx="15725774" cy="1460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0829250"/>
            <a:ext cx="8520112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134725" y="30829250"/>
            <a:ext cx="8520112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fld id="{00000000-1234-1234-1234-123412341234}" type="slidenum">
              <a:rPr lang="en-US" sz="3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134725" y="30829250"/>
            <a:ext cx="8520112" cy="162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fld id="{00000000-1234-1234-1234-123412341234}" type="slidenum">
              <a:rPr lang="en-US" sz="37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2432050"/>
            <a:ext cx="16230600" cy="121729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1966912" y="15419388"/>
            <a:ext cx="15725774" cy="1460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7725" tIns="148850" rIns="297725" bIns="148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744787" y="2439987"/>
            <a:ext cx="310864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2744787" y="7926387"/>
            <a:ext cx="31086425" cy="1645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2743200" y="8522495"/>
            <a:ext cx="31089601" cy="587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ctr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Times New Roman"/>
              <a:buNone/>
              <a:defRPr/>
            </a:lvl1pPr>
            <a:lvl2pPr lvl="1" algn="ctr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None/>
              <a:defRPr/>
            </a:lvl2pPr>
            <a:lvl3pPr lvl="2" algn="ctr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Times New Roman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/>
            </a:lvl8pPr>
            <a:lvl9pPr lvl="8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5400000">
            <a:off x="18974200" y="9526984"/>
            <a:ext cx="21943218" cy="777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 rot="5400000">
            <a:off x="3354788" y="1830785"/>
            <a:ext cx="21943218" cy="231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2744787" y="2439987"/>
            <a:ext cx="310864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 rot="5400000">
            <a:off x="10059194" y="611981"/>
            <a:ext cx="16457613" cy="310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69150" y="19202400"/>
            <a:ext cx="21945600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2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7169150" y="2450308"/>
            <a:ext cx="21945600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R="0" lvl="0" algn="l" rtl="0"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555"/>
              <a:buFont typeface="Times New Roman"/>
              <a:buNone/>
              <a:defRPr sz="3555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622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imes New Roman"/>
              <a:buNone/>
              <a:defRPr sz="3111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None/>
              <a:defRPr sz="266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7169150" y="21469350"/>
            <a:ext cx="21945600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1pPr>
            <a:lvl2pPr marL="914400" lvl="1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4"/>
              <a:buFont typeface="Times New Roman"/>
              <a:buNone/>
              <a:defRPr sz="1334"/>
            </a:lvl2pPr>
            <a:lvl3pPr marL="1371600" lvl="2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11"/>
              <a:buFont typeface="Times New Roman"/>
              <a:buNone/>
              <a:defRPr sz="111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828801" y="1092995"/>
            <a:ext cx="1203324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2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14300200" y="1092995"/>
            <a:ext cx="20447000" cy="2341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454342" algn="l">
              <a:spcBef>
                <a:spcPts val="711"/>
              </a:spcBef>
              <a:spcAft>
                <a:spcPts val="0"/>
              </a:spcAft>
              <a:buClr>
                <a:schemeClr val="dk1"/>
              </a:buClr>
              <a:buSzPts val="3555"/>
              <a:buFont typeface="Times New Roman"/>
              <a:buChar char="•"/>
              <a:defRPr sz="3555"/>
            </a:lvl1pPr>
            <a:lvl2pPr marL="914400" lvl="1" indent="-426148" algn="l">
              <a:spcBef>
                <a:spcPts val="622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imes New Roman"/>
              <a:buChar char="–"/>
              <a:defRPr sz="3111"/>
            </a:lvl2pPr>
            <a:lvl3pPr marL="1371600" lvl="2" indent="-39789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Char char="•"/>
              <a:defRPr sz="2666"/>
            </a:lvl3pPr>
            <a:lvl4pPr marL="1828800" lvl="3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–"/>
              <a:defRPr sz="2223"/>
            </a:lvl4pPr>
            <a:lvl5pPr marL="2286000" lvl="4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»"/>
              <a:defRPr sz="2223"/>
            </a:lvl5pPr>
            <a:lvl6pPr marL="2743200" lvl="5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»"/>
              <a:defRPr sz="2223"/>
            </a:lvl6pPr>
            <a:lvl7pPr marL="3200400" lvl="6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»"/>
              <a:defRPr sz="2223"/>
            </a:lvl7pPr>
            <a:lvl8pPr marL="3657600" lvl="7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»"/>
              <a:defRPr sz="2223"/>
            </a:lvl8pPr>
            <a:lvl9pPr marL="4114800" lvl="8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»"/>
              <a:defRPr sz="2223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1828801" y="5741195"/>
            <a:ext cx="12033249" cy="1876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1pPr>
            <a:lvl2pPr marL="914400" lvl="1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4"/>
              <a:buFont typeface="Times New Roman"/>
              <a:buNone/>
              <a:defRPr sz="1334"/>
            </a:lvl2pPr>
            <a:lvl3pPr marL="1371600" lvl="2" indent="-22860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ts val="1111"/>
              <a:buFont typeface="Times New Roman"/>
              <a:buNone/>
              <a:defRPr sz="111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744787" y="2439987"/>
            <a:ext cx="310864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828800" y="1097758"/>
            <a:ext cx="3291840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828801" y="6141246"/>
            <a:ext cx="16160750" cy="25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b" anchorCtr="0"/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None/>
              <a:defRPr sz="2666" b="1"/>
            </a:lvl1pPr>
            <a:lvl2pPr marL="914400" lvl="1" indent="-22860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3pPr>
            <a:lvl4pPr marL="1828800" lvl="3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4pPr>
            <a:lvl5pPr marL="2286000" lvl="4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5pPr>
            <a:lvl6pPr marL="2743200" lvl="5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6pPr>
            <a:lvl7pPr marL="3200400" lvl="6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7pPr>
            <a:lvl8pPr marL="3657600" lvl="7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8pPr>
            <a:lvl9pPr marL="4114800" lvl="8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1828801" y="8698707"/>
            <a:ext cx="16160750" cy="1580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39789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Char char="•"/>
              <a:defRPr sz="2666"/>
            </a:lvl1pPr>
            <a:lvl2pPr marL="914400" lvl="1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–"/>
              <a:defRPr sz="2223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–"/>
              <a:defRPr sz="1777"/>
            </a:lvl4pPr>
            <a:lvl5pPr marL="2286000" lvl="4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5pPr>
            <a:lvl6pPr marL="2743200" lvl="5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6pPr>
            <a:lvl7pPr marL="3200400" lvl="6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7pPr>
            <a:lvl8pPr marL="3657600" lvl="7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8pPr>
            <a:lvl9pPr marL="4114800" lvl="8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18580100" y="6141246"/>
            <a:ext cx="16167100" cy="255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b" anchorCtr="0"/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None/>
              <a:defRPr sz="2666" b="1"/>
            </a:lvl1pPr>
            <a:lvl2pPr marL="914400" lvl="1" indent="-22860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3pPr>
            <a:lvl4pPr marL="1828800" lvl="3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4pPr>
            <a:lvl5pPr marL="2286000" lvl="4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5pPr>
            <a:lvl6pPr marL="2743200" lvl="5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6pPr>
            <a:lvl7pPr marL="3200400" lvl="6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7pPr>
            <a:lvl8pPr marL="3657600" lvl="7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8pPr>
            <a:lvl9pPr marL="4114800" lvl="8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18580100" y="8698707"/>
            <a:ext cx="16167100" cy="1580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39789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Char char="•"/>
              <a:defRPr sz="2666"/>
            </a:lvl1pPr>
            <a:lvl2pPr marL="914400" lvl="1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–"/>
              <a:defRPr sz="2223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–"/>
              <a:defRPr sz="1777"/>
            </a:lvl4pPr>
            <a:lvl5pPr marL="2286000" lvl="4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5pPr>
            <a:lvl6pPr marL="2743200" lvl="5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6pPr>
            <a:lvl7pPr marL="3200400" lvl="6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7pPr>
            <a:lvl8pPr marL="3657600" lvl="7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8pPr>
            <a:lvl9pPr marL="4114800" lvl="8" indent="-341439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Char char="»"/>
              <a:defRPr sz="1777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744787" y="2439987"/>
            <a:ext cx="310864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2744790" y="7924800"/>
            <a:ext cx="15467013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426148" algn="l">
              <a:spcBef>
                <a:spcPts val="622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imes New Roman"/>
              <a:buChar char="•"/>
              <a:defRPr sz="3111"/>
            </a:lvl1pPr>
            <a:lvl2pPr marL="914400" lvl="1" indent="-39789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Char char="–"/>
              <a:defRPr sz="2666"/>
            </a:lvl2pPr>
            <a:lvl3pPr marL="1371600" lvl="2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•"/>
              <a:defRPr sz="2223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18364202" y="7924800"/>
            <a:ext cx="15467013" cy="16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lvl="0" indent="-426148" algn="l">
              <a:spcBef>
                <a:spcPts val="622"/>
              </a:spcBef>
              <a:spcAft>
                <a:spcPts val="0"/>
              </a:spcAft>
              <a:buClr>
                <a:schemeClr val="dk1"/>
              </a:buClr>
              <a:buSzPts val="3111"/>
              <a:buFont typeface="Times New Roman"/>
              <a:buChar char="•"/>
              <a:defRPr sz="3111"/>
            </a:lvl1pPr>
            <a:lvl2pPr marL="914400" lvl="1" indent="-39789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Font typeface="Times New Roman"/>
              <a:buChar char="–"/>
              <a:defRPr sz="2666"/>
            </a:lvl2pPr>
            <a:lvl3pPr marL="1371600" lvl="2" indent="-36976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Char char="•"/>
              <a:defRPr sz="2223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889250" y="17628395"/>
            <a:ext cx="31089601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889250" y="11627645"/>
            <a:ext cx="31089601" cy="600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b" anchorCtr="0"/>
          <a:lstStyle>
            <a:lvl1pPr marL="457200" lvl="0" indent="-228600" algn="l">
              <a:spcBef>
                <a:spcPts val="445"/>
              </a:spcBef>
              <a:spcAft>
                <a:spcPts val="0"/>
              </a:spcAft>
              <a:buClr>
                <a:schemeClr val="dk1"/>
              </a:buClr>
              <a:buSzPts val="2223"/>
              <a:buFont typeface="Times New Roman"/>
              <a:buNone/>
              <a:defRPr sz="2223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marL="1371600" lvl="2" indent="-228600" algn="l">
              <a:spcBef>
                <a:spcPts val="355"/>
              </a:spcBef>
              <a:spcAft>
                <a:spcPts val="0"/>
              </a:spcAft>
              <a:buClr>
                <a:schemeClr val="dk1"/>
              </a:buClr>
              <a:buSzPts val="1777"/>
              <a:buFont typeface="Times New Roman"/>
              <a:buNone/>
              <a:defRPr sz="1777"/>
            </a:lvl3pPr>
            <a:lvl4pPr marL="1828800" lvl="3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4pPr>
            <a:lvl5pPr marL="2286000" lvl="4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5pPr>
            <a:lvl6pPr marL="2743200" lvl="5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6pPr>
            <a:lvl7pPr marL="3200400" lvl="6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7pPr>
            <a:lvl8pPr marL="3657600" lvl="7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8pPr>
            <a:lvl9pPr marL="4114800" lvl="8" indent="-228600" algn="l">
              <a:spcBef>
                <a:spcPts val="311"/>
              </a:spcBef>
              <a:spcAft>
                <a:spcPts val="0"/>
              </a:spcAft>
              <a:buClr>
                <a:schemeClr val="dk1"/>
              </a:buClr>
              <a:buSzPts val="1555"/>
              <a:buFont typeface="Times New Roman"/>
              <a:buNone/>
              <a:defRPr sz="1555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44787" y="2439987"/>
            <a:ext cx="3108642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89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89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89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889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744787" y="7926387"/>
            <a:ext cx="31086425" cy="1645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L="457200" marR="0" lvl="0" indent="-106680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Times New Roman"/>
              <a:buChar char="•"/>
              <a:defRPr sz="1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939800" algn="l" rtl="0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Char char="–"/>
              <a:defRPr sz="1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844550" algn="l" rtl="0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Times New Roman"/>
              <a:buChar char="•"/>
              <a:defRPr sz="9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Char char="–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Char char="»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Char char="»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Char char="»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Char char="»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imes New Roman"/>
              <a:buChar char="»"/>
              <a:defRPr sz="8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744787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5212" y="24992013"/>
            <a:ext cx="11585575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1213" y="24992013"/>
            <a:ext cx="7620000" cy="183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4300" tIns="167150" rIns="334300" bIns="1671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Times New Roman"/>
              <a:buNone/>
              <a:defRPr sz="5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es23@uw.edu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mailto:myw518@uw.edu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gauravsm@uw.edu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24723725" y="14438313"/>
            <a:ext cx="73025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0" name="Google Shape;90;p1"/>
          <p:cNvCxnSpPr/>
          <p:nvPr/>
        </p:nvCxnSpPr>
        <p:spPr>
          <a:xfrm>
            <a:off x="24723725" y="14438313"/>
            <a:ext cx="0" cy="2484437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91" name="Google Shape;91;p1"/>
          <p:cNvCxnSpPr/>
          <p:nvPr/>
        </p:nvCxnSpPr>
        <p:spPr>
          <a:xfrm>
            <a:off x="24723725" y="11229975"/>
            <a:ext cx="0" cy="2478087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92" name="Google Shape;92;p1"/>
          <p:cNvGrpSpPr/>
          <p:nvPr/>
        </p:nvGrpSpPr>
        <p:grpSpPr>
          <a:xfrm>
            <a:off x="2868612" y="1492250"/>
            <a:ext cx="30708598" cy="2012950"/>
            <a:chOff x="3258928" y="457841"/>
            <a:chExt cx="24192879" cy="1590920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3258928" y="457841"/>
              <a:ext cx="21051207" cy="563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175" tIns="55075" rIns="110175" bIns="55075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3725427" y="598637"/>
              <a:ext cx="23726380" cy="145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175" tIns="55075" rIns="110175" bIns="550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Merriweather"/>
                <a:buNone/>
              </a:pPr>
              <a:r>
                <a:rPr lang="en-US" sz="4800" b="1" i="0" u="none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 </a:t>
              </a:r>
              <a:r>
                <a:rPr lang="en-US" sz="4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Gaurav Mahamuni</a:t>
              </a:r>
              <a:r>
                <a:rPr lang="en-US" sz="4800" b="1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4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4800" b="1">
                  <a:solidFill>
                    <a:schemeClr val="dk1"/>
                  </a:solidFill>
                </a:rPr>
                <a:t>Mingyu Wang</a:t>
              </a:r>
              <a:r>
                <a:rPr lang="en-US" sz="4800" b="1" baseline="30000">
                  <a:solidFill>
                    <a:schemeClr val="dk1"/>
                  </a:solidFill>
                </a:rPr>
                <a:t>1</a:t>
              </a:r>
              <a:r>
                <a:rPr lang="en-US" sz="4800" b="1">
                  <a:solidFill>
                    <a:schemeClr val="dk1"/>
                  </a:solidFill>
                </a:rPr>
                <a:t> and Su Ye</a:t>
              </a:r>
              <a:r>
                <a:rPr lang="en-US" sz="4800" b="1" baseline="30000">
                  <a:solidFill>
                    <a:schemeClr val="dk1"/>
                  </a:solidFill>
                </a:rPr>
                <a:t>2</a:t>
              </a:r>
              <a:endParaRPr sz="48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 b="1" i="0" u="none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4800" b="1" baseline="30000">
                  <a:solidFill>
                    <a:schemeClr val="dk1"/>
                  </a:solidFill>
                </a:rPr>
                <a:t>1</a:t>
              </a: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Mechanical Engineering, University of Washington, </a:t>
              </a:r>
              <a:r>
                <a:rPr lang="en-US" sz="4800" b="1" baseline="30000">
                  <a:solidFill>
                    <a:schemeClr val="dk1"/>
                  </a:solidFill>
                </a:rPr>
                <a:t>2</a:t>
              </a: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Computer Science and Engine</a:t>
              </a:r>
              <a:r>
                <a:rPr lang="en-US" sz="3200" b="1">
                  <a:solidFill>
                    <a:schemeClr val="dk1"/>
                  </a:solidFill>
                </a:rPr>
                <a:t>ering, University of Washington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CSE 54</a:t>
              </a:r>
              <a:r>
                <a:rPr lang="en-US" sz="3200" b="1">
                  <a:solidFill>
                    <a:schemeClr val="dk1"/>
                  </a:solidFill>
                </a:rPr>
                <a:t>7</a:t>
              </a:r>
              <a:r>
                <a:rPr lang="en-US" sz="3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Machine Learning for Big Data</a:t>
              </a:r>
              <a:endParaRPr/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18891400" y="10528300"/>
            <a:ext cx="17373600" cy="780900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SEMI-SUPERVISED LOGISTIC REGRESSION RESULTS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4098925" y="609600"/>
            <a:ext cx="29886274" cy="11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b="1">
                <a:solidFill>
                  <a:schemeClr val="dk1"/>
                </a:solidFill>
              </a:rPr>
              <a:t>Air Pollution Mapping and Prediction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8940475" y="4114800"/>
            <a:ext cx="17373600" cy="782700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BELLKOR RECOMMENDATION RESULTS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886950" y="4130675"/>
            <a:ext cx="8229600" cy="1279525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MODELS / ALGORITHMS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609600" y="4141787"/>
            <a:ext cx="8229600" cy="1279525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 i="0" u="none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ABSTRACT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512" y="920750"/>
            <a:ext cx="2203450" cy="22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609600" y="14120000"/>
            <a:ext cx="8229600" cy="1279500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 i="0" u="none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DATA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8959513" y="23104475"/>
            <a:ext cx="8229600" cy="1279525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 i="0" u="none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8373400" y="22881163"/>
            <a:ext cx="7516800" cy="78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3E92"/>
              </a:buClr>
              <a:buSzPts val="3500"/>
              <a:buFont typeface="Arial Black"/>
              <a:buNone/>
            </a:pPr>
            <a:r>
              <a:rPr lang="en-US" sz="3500" b="0" i="0" u="none">
                <a:solidFill>
                  <a:srgbClr val="623E92"/>
                </a:solidFill>
                <a:latin typeface="Arial Black"/>
                <a:ea typeface="Arial Black"/>
                <a:cs typeface="Arial Black"/>
                <a:sym typeface="Arial Black"/>
              </a:rPr>
              <a:t>FUTURE WORK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8373388" y="25203150"/>
            <a:ext cx="7516812" cy="781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3E92"/>
              </a:buClr>
              <a:buSzPts val="3500"/>
              <a:buFont typeface="Arial Black"/>
              <a:buNone/>
            </a:pPr>
            <a:r>
              <a:rPr lang="en-US" sz="3500" b="0" i="0" u="none">
                <a:solidFill>
                  <a:srgbClr val="623E92"/>
                </a:solidFill>
                <a:latin typeface="Arial Black"/>
                <a:ea typeface="Arial Black"/>
                <a:cs typeface="Arial Black"/>
                <a:sym typeface="Arial Black"/>
              </a:rPr>
              <a:t>ACKNOWLEDGMENTS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228600" y="5638800"/>
            <a:ext cx="88932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Particulate Matter (PM) analysis is important in assessing an individual’s exposure to potentially harmful particles. 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Currently, PM is recorded at sparse locations in a geographical area, however, the PM level can vary dramatically over small distances. 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We map and predict PM levels at specific locations in the city of Krakow in Poland from spatio-temporal data of PM levels and meteorological data. </a:t>
            </a:r>
            <a:endParaRPr sz="2400" i="0" u="none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8516600" y="24590375"/>
            <a:ext cx="89646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Measurement of the PM level trend using Bellkor recommendation system achieved overall R</a:t>
            </a:r>
            <a:r>
              <a:rPr lang="en-US" sz="2400" baseline="30000">
                <a:solidFill>
                  <a:schemeClr val="dk1"/>
                </a:solidFill>
              </a:rPr>
              <a:t>2</a:t>
            </a:r>
            <a:r>
              <a:rPr lang="en-US" sz="2400">
                <a:solidFill>
                  <a:schemeClr val="dk1"/>
                </a:solidFill>
              </a:rPr>
              <a:t> =0.928. </a:t>
            </a:r>
            <a:endParaRPr sz="240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We classify PM concentrations into 6 classes using semi supervised L</a:t>
            </a:r>
            <a:r>
              <a:rPr lang="en-US" sz="2400" baseline="-25000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-regularized logistic regression. The model has 69.4% mapping accuracy and 61.5 % - 51.7 % prediction accuracy for 1 - 4 hrs. 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27530413" y="23485275"/>
            <a:ext cx="8893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Generating an algorithm that can accurately calculate the derivative of the interpolated data for data driven discovery of PDE.</a:t>
            </a:r>
            <a:endParaRPr sz="2400">
              <a:solidFill>
                <a:schemeClr val="dk1"/>
              </a:solidFill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Improving feature selection using different algorithms in semi-supervised classification.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7655838" y="25871488"/>
            <a:ext cx="86582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was a part of CSE54</a:t>
            </a:r>
            <a:r>
              <a:rPr lang="en-US" sz="2400">
                <a:solidFill>
                  <a:schemeClr val="dk1"/>
                </a:solidFill>
              </a:rPr>
              <a:t>7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Machine Learning for Big Data Course. We thank Prof. </a:t>
            </a:r>
            <a:r>
              <a:rPr lang="en-US" sz="2400">
                <a:solidFill>
                  <a:schemeClr val="dk1"/>
                </a:solidFill>
              </a:rPr>
              <a:t>Tim Althoff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his feedback. 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87050" y="20926900"/>
            <a:ext cx="848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chemeClr val="dk1"/>
                </a:solidFill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>
                <a:solidFill>
                  <a:schemeClr val="dk1"/>
                </a:solidFill>
              </a:rPr>
              <a:t>Overall distribution of sensors and average normalized pollution at sensor locations for 10 months in 2017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7660600" y="26822400"/>
            <a:ext cx="86582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Gaurav Mahamuni </a:t>
            </a:r>
            <a:r>
              <a:rPr lang="en-US" sz="1600" b="0" i="0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gauravsm@uw.ed</a:t>
            </a:r>
            <a:r>
              <a:rPr lang="en-US" sz="1600" b="0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u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">
                <a:solidFill>
                  <a:schemeClr val="dk1"/>
                </a:solidFill>
              </a:rPr>
              <a:t>Mingyu Wang </a:t>
            </a:r>
            <a:r>
              <a:rPr lang="en-US" sz="1600" u="sng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myw518@uw.edu</a:t>
            </a:r>
            <a:r>
              <a:rPr lang="en-US" sz="1600">
                <a:solidFill>
                  <a:srgbClr val="7030A0"/>
                </a:solidFill>
              </a:rPr>
              <a:t> </a:t>
            </a:r>
            <a:r>
              <a:rPr lang="en-US" sz="1600" b="0" i="0" u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Su Ye </a:t>
            </a:r>
            <a:r>
              <a:rPr lang="en-US" sz="1600" u="sng">
                <a:solidFill>
                  <a:srgbClr val="674EA7"/>
                </a:solidFill>
                <a:hlinkClick r:id="rId6"/>
              </a:rPr>
              <a:t>yes23@uw.edu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568300" y="15535400"/>
            <a:ext cx="8229600" cy="17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We have two kinds of data in the dataset for each sensor:  </a:t>
            </a:r>
            <a:r>
              <a:rPr lang="en-US" sz="2400" b="1">
                <a:solidFill>
                  <a:schemeClr val="dk1"/>
                </a:solidFill>
              </a:rPr>
              <a:t>1) Meteorological data: </a:t>
            </a:r>
            <a:r>
              <a:rPr lang="en-US" sz="2400">
                <a:solidFill>
                  <a:schemeClr val="dk1"/>
                </a:solidFill>
              </a:rPr>
              <a:t>temperature, humidity and barometric  pressure.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 2)  Air  quality  data</a:t>
            </a:r>
            <a:r>
              <a:rPr lang="en-US" sz="2400">
                <a:solidFill>
                  <a:schemeClr val="dk1"/>
                </a:solidFill>
              </a:rPr>
              <a:t>:  PM2.5, PM10 and PM1.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09600" y="13024850"/>
            <a:ext cx="82296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en-US" sz="2400" b="1">
                <a:solidFill>
                  <a:schemeClr val="dk1"/>
                </a:solidFill>
              </a:rPr>
              <a:t>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In the year 2016, ambient air pollution was responsible for 4.2 million deaths</a:t>
            </a:r>
            <a:endParaRPr/>
          </a:p>
        </p:txBody>
      </p:sp>
      <p:pic>
        <p:nvPicPr>
          <p:cNvPr id="113" name="Google Shape;11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975" y="8881200"/>
            <a:ext cx="7670501" cy="40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8">
            <a:alphaModFix/>
          </a:blip>
          <a:srcRect t="11142"/>
          <a:stretch/>
        </p:blipFill>
        <p:spPr>
          <a:xfrm>
            <a:off x="558000" y="17303749"/>
            <a:ext cx="8485200" cy="371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254875" y="21225412"/>
            <a:ext cx="7261024" cy="4356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18959525" y="16009250"/>
            <a:ext cx="172917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chemeClr val="dk1"/>
                </a:solidFill>
              </a:rPr>
              <a:t> 7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chemeClr val="dk1"/>
                </a:solidFill>
              </a:rPr>
              <a:t>PM2.5 concentration labels for 7th March 6:00 AM at all 29 sensor locations (left) and PM2.5 concentrations mapped by semi-supervised L</a:t>
            </a:r>
            <a:r>
              <a:rPr lang="en-US" sz="2400" baseline="-25000">
                <a:solidFill>
                  <a:schemeClr val="dk1"/>
                </a:solidFill>
              </a:rPr>
              <a:t>1</a:t>
            </a:r>
            <a:r>
              <a:rPr lang="en-US" sz="2400">
                <a:solidFill>
                  <a:schemeClr val="dk1"/>
                </a:solidFill>
              </a:rPr>
              <a:t>-regularized logistic regression model.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117" name="Google Shape;117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86850" y="11296588"/>
            <a:ext cx="91249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124938" y="12098800"/>
            <a:ext cx="90487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967925" y="17657313"/>
            <a:ext cx="8229601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9673300" y="10338700"/>
            <a:ext cx="8485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Semi-supervised Classification using L</a:t>
            </a:r>
            <a:r>
              <a:rPr lang="en-US" sz="3000" b="1" baseline="-25000">
                <a:solidFill>
                  <a:schemeClr val="dk1"/>
                </a:solidFill>
              </a:rPr>
              <a:t>1</a:t>
            </a:r>
            <a:r>
              <a:rPr lang="en-US" sz="3000" b="1">
                <a:solidFill>
                  <a:schemeClr val="dk1"/>
                </a:solidFill>
              </a:rPr>
              <a:t>-regularized Logistic Regression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18891400" y="16928275"/>
            <a:ext cx="17373600" cy="780900"/>
          </a:xfrm>
          <a:prstGeom prst="rect">
            <a:avLst/>
          </a:prstGeom>
          <a:solidFill>
            <a:srgbClr val="623E9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10175" tIns="55075" rIns="110175" bIns="55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8D67E"/>
              </a:buClr>
              <a:buSzPts val="3500"/>
              <a:buFont typeface="Arial Black"/>
              <a:buNone/>
            </a:pPr>
            <a:r>
              <a:rPr lang="en-US" sz="3500" b="1">
                <a:solidFill>
                  <a:srgbClr val="E8D67E"/>
                </a:solidFill>
                <a:latin typeface="Arial Black"/>
                <a:ea typeface="Arial Black"/>
                <a:cs typeface="Arial Black"/>
                <a:sym typeface="Arial Black"/>
              </a:rPr>
              <a:t>DATA DRIVEN DISCOVERY OF PDE</a:t>
            </a:r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9614375" y="16463350"/>
            <a:ext cx="86583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Data-Driven Discovery of Partial Differential Equations (PDE)</a:t>
            </a:r>
            <a:endParaRPr sz="3000" b="1"/>
          </a:p>
        </p:txBody>
      </p:sp>
      <p:pic>
        <p:nvPicPr>
          <p:cNvPr id="123" name="Google Shape;123;p1"/>
          <p:cNvPicPr preferRelativeResize="0"/>
          <p:nvPr/>
        </p:nvPicPr>
        <p:blipFill rotWithShape="1">
          <a:blip r:embed="rId13">
            <a:alphaModFix/>
          </a:blip>
          <a:srcRect l="5997" t="13692" b="10151"/>
          <a:stretch/>
        </p:blipFill>
        <p:spPr>
          <a:xfrm>
            <a:off x="381000" y="22200450"/>
            <a:ext cx="8658227" cy="37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539450" y="25956100"/>
            <a:ext cx="7670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chemeClr val="dk1"/>
                </a:solidFill>
              </a:rPr>
              <a:t> 3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chemeClr val="dk1"/>
                </a:solidFill>
              </a:rPr>
              <a:t>The relative position for test data with respective to all other training sensors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125" name="Google Shape;125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600425" y="12931650"/>
            <a:ext cx="8964600" cy="317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358450" y="5005494"/>
            <a:ext cx="8893172" cy="310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187875" y="4950287"/>
            <a:ext cx="7670500" cy="33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9474650" y="9062600"/>
            <a:ext cx="7048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18">
            <a:alphaModFix/>
          </a:blip>
          <a:srcRect l="7680" t="12869"/>
          <a:stretch/>
        </p:blipFill>
        <p:spPr>
          <a:xfrm>
            <a:off x="18940475" y="12598613"/>
            <a:ext cx="8423976" cy="34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/>
        </p:nvSpPr>
        <p:spPr>
          <a:xfrm>
            <a:off x="27437750" y="8472900"/>
            <a:ext cx="88080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This model can measure the overall trend with R</a:t>
            </a:r>
            <a:r>
              <a:rPr lang="en-US" sz="2400" baseline="30000"/>
              <a:t>2</a:t>
            </a:r>
            <a:r>
              <a:rPr lang="en-US" sz="2400"/>
              <a:t>=0.928.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model does not perform well for current time trend (best R</a:t>
            </a:r>
            <a:r>
              <a:rPr lang="en-US" sz="2400" baseline="30000"/>
              <a:t>2</a:t>
            </a:r>
            <a:r>
              <a:rPr lang="en-US" sz="2400"/>
              <a:t> = 0.484).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model is not suitable for prediction due to low accuracy which might be due to missing features in data.</a:t>
            </a:r>
            <a:endParaRPr sz="2400"/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19">
            <a:alphaModFix/>
          </a:blip>
          <a:srcRect l="7817" t="14808" b="4882"/>
          <a:stretch/>
        </p:blipFill>
        <p:spPr>
          <a:xfrm>
            <a:off x="27516850" y="12590587"/>
            <a:ext cx="8576376" cy="339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524225" y="6241705"/>
            <a:ext cx="8991600" cy="401869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9647650" y="5564050"/>
            <a:ext cx="82296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Bellkor recommendation system</a:t>
            </a:r>
            <a:endParaRPr sz="3000" b="1"/>
          </a:p>
        </p:txBody>
      </p:sp>
      <p:sp>
        <p:nvSpPr>
          <p:cNvPr id="134" name="Google Shape;134;p1"/>
          <p:cNvSpPr txBox="1"/>
          <p:nvPr/>
        </p:nvSpPr>
        <p:spPr>
          <a:xfrm>
            <a:off x="18997300" y="22172550"/>
            <a:ext cx="8191800" cy="8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161625" y="18293643"/>
            <a:ext cx="5268249" cy="3752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9804888" y="22046100"/>
            <a:ext cx="59817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/>
        </p:nvSpPr>
        <p:spPr>
          <a:xfrm>
            <a:off x="19474650" y="17708025"/>
            <a:ext cx="92991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Prediction Based on Radial Basis Function Interpolation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7660613" y="18425550"/>
            <a:ext cx="772477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30160838" y="17809750"/>
            <a:ext cx="27243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Training data Matrix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9585700" y="25884925"/>
            <a:ext cx="8658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chemeClr val="dk1"/>
                </a:solidFill>
              </a:rPr>
              <a:t> 4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chemeClr val="dk1"/>
                </a:solidFill>
              </a:rPr>
              <a:t>Pollution data over 10 months for 6 sensors. The pollution levels are higher in the fall and winter months.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8373403" y="21833491"/>
            <a:ext cx="5981700" cy="63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27126275" y="11440250"/>
            <a:ext cx="9124950" cy="112436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 txBox="1"/>
          <p:nvPr/>
        </p:nvSpPr>
        <p:spPr>
          <a:xfrm>
            <a:off x="27767900" y="21146250"/>
            <a:ext cx="75102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Partial Differential Equation Generated By Algorithm 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8764050" y="8265275"/>
            <a:ext cx="85764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chemeClr val="dk1"/>
                </a:solidFill>
              </a:rPr>
              <a:t> 5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i="0" u="none">
                <a:solidFill>
                  <a:schemeClr val="dk1"/>
                </a:solidFill>
              </a:rPr>
              <a:t>Comparison of </a:t>
            </a:r>
            <a:r>
              <a:rPr lang="en-US" sz="2400">
                <a:solidFill>
                  <a:schemeClr val="dk1"/>
                </a:solidFill>
              </a:rPr>
              <a:t>latent factor model results (red) vs true records (blue)</a:t>
            </a:r>
            <a:r>
              <a:rPr lang="en-US" sz="2400" i="0" u="none">
                <a:solidFill>
                  <a:schemeClr val="dk1"/>
                </a:solidFill>
              </a:rPr>
              <a:t> 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27664400" y="8029200"/>
            <a:ext cx="8658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chemeClr val="dk1"/>
                </a:solidFill>
              </a:rPr>
              <a:t> 6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>
                <a:solidFill>
                  <a:schemeClr val="dk1"/>
                </a:solidFill>
              </a:rPr>
              <a:t>Accuracy considering year vs month data.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146" name="Google Shape;146;p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8592165" y="11354285"/>
            <a:ext cx="7795644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Merriweather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Josephs</dc:creator>
  <cp:lastModifiedBy>Gaurav S. Mahamuni</cp:lastModifiedBy>
  <cp:revision>1</cp:revision>
  <dcterms:created xsi:type="dcterms:W3CDTF">2001-05-11T12:59:47Z</dcterms:created>
  <dcterms:modified xsi:type="dcterms:W3CDTF">2019-06-10T21:22:44Z</dcterms:modified>
</cp:coreProperties>
</file>