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4.xml" /><Relationship Id="rId5" Type="http://schemas.openxmlformats.org/officeDocument/2006/relationships/slide" Target="slide4.xml" /><Relationship Id="rId6" Type="http://schemas.openxmlformats.org/officeDocument/2006/relationships/slide" Target="slide4.xml" /><Relationship Id="rId7" Type="http://schemas.openxmlformats.org/officeDocument/2006/relationships/slide" Target="slide4.xml" /><Relationship Id="rId8" Type="http://schemas.openxmlformats.org/officeDocument/2006/relationships/slide" Target="slide4.xml" /><Relationship Id="rId9" Type="http://schemas.openxmlformats.org/officeDocument/2006/relationships/slide" Target="slide4.xml" /><Relationship Id="rId10" Type="http://schemas.openxmlformats.org/officeDocument/2006/relationships/slide" Target="slide4.xml" /><Relationship Id="rId11" Type="http://schemas.openxmlformats.org/officeDocument/2006/relationships/slide" Target="slide5.xml" /><Relationship Id="rId12" Type="http://schemas.openxmlformats.org/officeDocument/2006/relationships/slide" Target="slide6.xml" /><Relationship Id="rId13" Type="http://schemas.openxmlformats.org/officeDocument/2006/relationships/slide" Target="slide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AD.04.04.01 - Infografía: Mecanismos de Transferencia de Calor en Sistemas Automotrices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 action="ppaction://hlinksldjump"/>
              </a:rPr>
              <a:t>Introducción</a:t>
            </a:r>
          </a:p>
          <a:p>
            <a:pPr lvl="0" indent="-342900" marL="342900">
              <a:buAutoNum type="arabicPeriod"/>
            </a:pPr>
            <a:r>
              <a:rPr>
                <a:hlinkClick r:id="rId3" action="ppaction://hlinksldjump"/>
              </a:rPr>
              <a:t>Desarrollo</a:t>
            </a:r>
          </a:p>
          <a:p>
            <a:pPr lvl="1"/>
            <a:r>
              <a:rPr>
                <a:hlinkClick r:id="rId4" action="ppaction://hlinksldjump"/>
              </a:rPr>
              <a:t>Infografía Principal: Los Tres Mecanismos</a:t>
            </a:r>
          </a:p>
          <a:p>
            <a:pPr lvl="1"/>
            <a:r>
              <a:rPr>
                <a:hlinkClick r:id="rId5" action="ppaction://hlinksldjump"/>
              </a:rPr>
              <a:t>Sección Visual 1: Conducción</a:t>
            </a:r>
          </a:p>
          <a:p>
            <a:pPr lvl="1"/>
            <a:r>
              <a:rPr>
                <a:hlinkClick r:id="rId6" action="ppaction://hlinksldjump"/>
              </a:rPr>
              <a:t>Sección Visual 2: Convección</a:t>
            </a:r>
          </a:p>
          <a:p>
            <a:pPr lvl="1"/>
            <a:r>
              <a:rPr>
                <a:hlinkClick r:id="rId7" action="ppaction://hlinksldjump"/>
              </a:rPr>
              <a:t>Sección Visual 3: Radiación</a:t>
            </a:r>
          </a:p>
          <a:p>
            <a:pPr lvl="1"/>
            <a:r>
              <a:rPr>
                <a:hlinkClick r:id="rId8" action="ppaction://hlinksldjump"/>
              </a:rPr>
              <a:t>Comparación Visual de Mecanismos</a:t>
            </a:r>
          </a:p>
          <a:p>
            <a:pPr lvl="1"/>
            <a:r>
              <a:rPr>
                <a:hlinkClick r:id="rId9" action="ppaction://hlinksldjump"/>
              </a:rPr>
              <a:t>Aplicaciones Automotrices Integradas</a:t>
            </a:r>
          </a:p>
          <a:p>
            <a:pPr lvl="1"/>
            <a:r>
              <a:rPr>
                <a:hlinkClick r:id="rId10" action="ppaction://hlinksldjump"/>
              </a:rPr>
              <a:t>Datos Técnicos y Rangos Operativos</a:t>
            </a:r>
          </a:p>
          <a:p>
            <a:pPr lvl="0" indent="-342900" marL="342900">
              <a:buAutoNum type="arabicPeriod"/>
            </a:pPr>
            <a:r>
              <a:rPr>
                <a:hlinkClick r:id="rId11" action="ppaction://hlinksldjump"/>
              </a:rPr>
              <a:t>Ejercicios Interactivos con la Infografía</a:t>
            </a:r>
          </a:p>
          <a:p>
            <a:pPr lvl="0" indent="-342900" marL="342900">
              <a:buAutoNum type="arabicPeriod"/>
            </a:pPr>
            <a:r>
              <a:rPr>
                <a:hlinkClick r:id="rId12" action="ppaction://hlinksldjump"/>
              </a:rPr>
              <a:t>Conclusiones</a:t>
            </a:r>
          </a:p>
          <a:p>
            <a:pPr lvl="0" indent="-342900" marL="342900">
              <a:buAutoNum type="arabicPeriod"/>
            </a:pPr>
            <a:r>
              <a:rPr>
                <a:hlinkClick r:id="rId13" action="ppaction://hlinksldjump"/>
              </a:rPr>
              <a:t>Bibliografía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Esta </a:t>
            </a:r>
            <a:r>
              <a:rPr b="1"/>
              <a:t>infografía técnica</a:t>
            </a:r>
            <a:r>
              <a:rPr/>
              <a:t> presenta los </a:t>
            </a:r>
            <a:r>
              <a:rPr b="1"/>
              <a:t>tres mecanismos fundamentales</a:t>
            </a:r>
            <a:r>
              <a:rPr/>
              <a:t> de transferencia de calor aplicados específicamente a </a:t>
            </a:r>
            <a:r>
              <a:rPr b="1"/>
              <a:t>sistemas automotrices</a:t>
            </a:r>
            <a:r>
              <a:rPr/>
              <a:t>. A través de elementos visuales, diagramas técnicos y datos cuantitativos, se facilita la comprensión de cómo operan la </a:t>
            </a:r>
            <a:r>
              <a:rPr b="1"/>
              <a:t>conducción, convección y radiación</a:t>
            </a:r>
            <a:r>
              <a:rPr/>
              <a:t> en componentes vehiculares reales.</a:t>
            </a:r>
          </a:p>
          <a:p>
            <a:pPr lvl="0" indent="0" marL="0">
              <a:buNone/>
            </a:pPr>
            <a:r>
              <a:rPr b="1"/>
              <a:t>Objetivo de Aprendizaje:</a:t>
            </a:r>
            <a:r>
              <a:rPr/>
              <a:t> </a:t>
            </a:r>
            <a:r>
              <a:rPr i="1"/>
              <a:t>Identificar visualmente y cuantificar los mecanismos de transferencia de calor en aplicaciones automotrices mediante el análisis de infografías técnicas especializadas.</a:t>
            </a:r>
          </a:p>
          <a:p>
            <a:pPr lvl="0" indent="0" marL="0">
              <a:buNone/>
            </a:pPr>
            <a:r>
              <a:rPr b="1"/>
              <a:t>Competencia a desarrollar:</a:t>
            </a:r>
            <a:r>
              <a:rPr/>
              <a:t> </a:t>
            </a:r>
            <a:r>
              <a:rPr i="1"/>
              <a:t>Aplicar conocimientos de los mecanismos de transferencia de calor para analizar, comparar y optimizar sistemas térmicos automotrices utilizando herramientas visuales y datos técnicos.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Infografía Principal: Los Tres Mecanismos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┌─────────────────────────────────────────────────────────────────────────────────┐
│                    🚗 TRANSFERENCIA DE CALOR EN AUTOMOTRIZ 🚗                   │
├─────────────────────────────────────────────────────────────────────────────────┤
│                                                                                 │
│  🔥 CONDUCCIÓN        🌪️ CONVECCIÓN         ☀️ RADIACIÓN                      │
│  ═══════════════       ═════════════         ═══════════                       │
│                                                                                 │
│  ⚡ Contacto Directo   💨 Fluido en Mov.    📡 Ondas EM                       │
│  📊 k = 50-400 W/m·K   📊 h = 10-15000     📊 ε = 0.02-0.95                  │
│  🏎️ Bloque → Refrig.   🏎️ Radiador → Aire  🏎️ Escape → Ambiente              │
│                                                                                 │
├─────────────────────────────────────────────────────────────────────────────────┤
│                          📐 FÓRMULAS CLAVE                                     │
│                                                                                 │
│  Q̇ₒₙₐ = kA(ΔT)/L     Q̇ₒₒₙᵥ = hA(ΔT)      Q̇ᵣₐ𝒹 = εσA(T₁⁴-T₂⁴)              │
│                                                                                 │
└─────────────────────────────────────────────────────────────────────────────────┘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Sección Visual 1: Conducción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🔥 CONDUCCIÓN: Transferencia por Contacto Directo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┌────────────────────────────────────────────────────────────────────────────┐
│                          🔧 CONDUCCIÓN EN MOTOR 🔧                         │
├────────────────────────────────────────────────────────────────────────────┤
│                                                                            │
│    CILINDRO DEL MOTOR - Vista en Corte                                    │
│    ═════════════════════════════════════                                  │
│                                                                            │
│    🔥 COMBUSTIÓN           🌡️ PARED           💧 REFRIGERANTE              │
│     T = 1800°C        ╔════════════════════╗      T = 90°C                │
│         │             ║ Hierro Fundido     ║         │                     │
│         │    ════════►║ k = 52 W/m·K      ║◄════    │                     │
│         │             ║ L = 8 mm          ║         │                     │
│         ▼             ╚════════════════════╝         ▼                     │
│                                                                            │
│    📊 DATOS TÉCNICOS:                                                      │
│    • Conductividad: k = 52 W/m·K                                          │
│    • Espesor pared: L = 8 mm                                              │
│    • Área transferencia: A = 0.015 m² (por cilindro)                      │
│    • Flujo de calor: q̇ = 8.29 MW/m²                                       │
│                                                                            │
│    ⚡ ECUACIÓN: Q̇ = kA(T₁-T₂)/L = 52×0.015×(1800-90)/0.008 = 16.7 kW     │
│                                                                            │
├────────────────────────────────────────────────────────────────────────────┤
│                      🎯 MATERIALES AUTOMOTRICES                            │
│                                                                            │
│    🥇 ALTA CONDUCTIVIDAD           🛡️ BAJA CONDUCTIVIDAD                   │
│    ────────────────────             ───────────────────                   │
│    • Cobre (radiadores): 400 W/m·K  • Aislante térmico: 0.05 W/m·K       │
│    • Aluminio (bloques): 237 W/m·K  • Plásticos: 0.2-0.4 W/m·K           │
│    • Hierro fundido: 52 W/m·K       • Aire: 0.026 W/m·K                   │
│                                                                            │
└────────────────────────────────────────────────────────────────────────────┘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Aplicaciones Específicas de Conducción:</a:t>
            </a:r>
          </a:p>
          <a:p>
            <a:pPr lvl="0" indent="0" marL="0">
              <a:buNone/>
            </a:pPr>
            <a:r>
              <a:rPr b="1"/>
              <a:t>1. Transferencia en Pistones:</a:t>
            </a:r>
            <a:r>
              <a:rPr/>
              <a:t> - </a:t>
            </a:r>
            <a:r>
              <a:rPr b="1"/>
              <a:t>Material:</a:t>
            </a:r>
            <a:r>
              <a:rPr/>
              <a:t> Aleación de aluminio (k = 160 W/m·K) - </a:t>
            </a:r>
            <a:r>
              <a:rPr b="1"/>
              <a:t>Proceso:</a:t>
            </a:r>
            <a:r>
              <a:rPr/>
              <a:t> Calor de combustión → pistón → cilindro → refrigerante - </a:t>
            </a:r>
            <a:r>
              <a:rPr b="1"/>
              <a:t>Criticidad:</a:t>
            </a:r>
            <a:r>
              <a:rPr/>
              <a:t> </a:t>
            </a:r>
            <a:r>
              <a:rPr b="1"/>
              <a:t>Alta</a:t>
            </a:r>
            <a:r>
              <a:rPr/>
              <a:t> - previene seizure del motor</a:t>
            </a:r>
          </a:p>
          <a:p>
            <a:pPr lvl="0" indent="0" marL="0">
              <a:buNone/>
            </a:pPr>
            <a:r>
              <a:rPr b="1"/>
              <a:t>2. Intercambiadores de Calor:</a:t>
            </a:r>
            <a:r>
              <a:rPr/>
              <a:t> - </a:t>
            </a:r>
            <a:r>
              <a:rPr b="1"/>
              <a:t>Material:</a:t>
            </a:r>
            <a:r>
              <a:rPr/>
              <a:t> Aletas de cobre/aluminio - </a:t>
            </a:r>
            <a:r>
              <a:rPr b="1"/>
              <a:t>Diseño:</a:t>
            </a:r>
            <a:r>
              <a:rPr/>
              <a:t> Maximizar área superficial A - </a:t>
            </a:r>
            <a:r>
              <a:rPr b="1"/>
              <a:t>Optimización:</a:t>
            </a:r>
            <a:r>
              <a:rPr/>
              <a:t> Minimizar espesor L, maximizar 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Sección Visual 2: Convección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🌪️ CONVECCIÓN: Transferencia Fluido-Superficie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┌────────────────────────────────────────────────────────────────────────────┐
│                        🌊 CONVECCIÓN EN RADIADOR 🌊                        │
├────────────────────────────────────────────────────────────────────────────┤
│                                                                            │
│    SISTEMA DE REFRIGERACIÓN - Vista Lateral                               │
│    ═══════════════════════════════════════════                            │
│                                                                            │
│         💨 AIRE FORZADO                    💧 REFRIGERANTE                 │
│         V = 15 m/s                         ṁ = 2 kg/s                     │
│         T∞ = 25°C                          Tₛ = 85°C                      │
│         h = 80 W/m²·K                                                      │
│              │                                   │                        │
│              ▼                                   ▼                        │
│    ┌─────────────────────────────────────────────────────┐                │
│    │  ████████████████████████████████████████████████  │◄── Aletas       │
│    │  ████████████████████████████████████████████████  │    Cobre/Al     │
│    │  ████████████████████████████████████████████████  │    k = 200W/m·K │
│    │  ████████████████████████████████████████████████  │                 │
│    └─────────────────────────────────────────────────────┘                │
│              ▲                                   ▲                        │
│         🌡️ SUPERFICIE                       🌡️ FLUIDO                     │
│              │                                   │                        │
│                                                                            │
│    📊 TIPOS DE CONVECCIÓN:                                                 │
│                                                                            │
│    🔄 CONVECCIÓN FORZADA        🔄 CONVECCIÓN NATURAL                      │
│    ────────────────────          ───────────────────                      │
│    • Bomba de agua: h = 2000    • Motor apagado: h = 5-25 W/m²·K          │
│    • Ventilador: h = 50-150     • Enfriamiento lento                      │
│    • Flujo de aceite: h = 100   • Solo diferencias de densidad            │
│                                                                            │
│    ⚡ ECUACIÓN: Q̇ = hA(Tₛ-T∞) = 80×2.5×(85-25) = 12 kW                   │
│                                                                            │
├────────────────────────────────────────────────────────────────────────────┤
│                    🎯 COEFICIENTES TÍPICOS h (W/m²·K)                      │
│                                                                            │
│    🌊 LÍQUIDOS                        🌪️ GASES                            │
│    ──────────                          ──────                             │
│    • Agua/refrigerante: 500-15000      • Aire natural: 5-25               │
│    • Aceite de motor: 50-500           • Aire forzado: 10-200             │
│    • Combustible: 100-800              • Gases escape: 15-50              │
│                                                                            │
└────────────────────────────────────────────────────────────────────────────┘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Casos Específicos de Convección:</a:t>
            </a:r>
          </a:p>
          <a:p>
            <a:pPr lvl="0" indent="0" marL="0">
              <a:buNone/>
            </a:pPr>
            <a:r>
              <a:rPr b="1"/>
              <a:t>1. Sistema de Aire Acondicionado:</a:t>
            </a:r>
            <a:r>
              <a:rPr/>
              <a:t> - </a:t>
            </a:r>
            <a:r>
              <a:rPr b="1"/>
              <a:t>Evaporador:</a:t>
            </a:r>
            <a:r>
              <a:rPr/>
              <a:t> h = 1000-3000 W/m²·K (refrigerante → aire) - </a:t>
            </a:r>
            <a:r>
              <a:rPr b="1"/>
              <a:t>Condensador:</a:t>
            </a:r>
            <a:r>
              <a:rPr/>
              <a:t> h = 500-1500 W/m²·K (refrigerante → aire exterior) - </a:t>
            </a:r>
            <a:r>
              <a:rPr b="1"/>
              <a:t>Factor clave:</a:t>
            </a:r>
            <a:r>
              <a:rPr/>
              <a:t> Velocidad del fluido y cambio de fase</a:t>
            </a:r>
          </a:p>
          <a:p>
            <a:pPr lvl="0" indent="0" marL="0">
              <a:buNone/>
            </a:pPr>
            <a:r>
              <a:rPr b="1"/>
              <a:t>2. Enfriamiento de Frenos:</a:t>
            </a:r>
            <a:r>
              <a:rPr/>
              <a:t> - </a:t>
            </a:r>
            <a:r>
              <a:rPr b="1"/>
              <a:t>Convección natural:</a:t>
            </a:r>
            <a:r>
              <a:rPr/>
              <a:t> h = 5-15 W/m²·K (velocidad baja) - </a:t>
            </a:r>
            <a:r>
              <a:rPr b="1"/>
              <a:t>Convección forzada:</a:t>
            </a:r>
            <a:r>
              <a:rPr/>
              <a:t> h = 50-200 W/m²·K (alta velocidad) - </a:t>
            </a:r>
            <a:r>
              <a:rPr b="1"/>
              <a:t>Criticidad:</a:t>
            </a:r>
            <a:r>
              <a:rPr/>
              <a:t> Previene fade del sistema de frenos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Sección Visual 3: Radiación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☀️ RADIACIÓN: Transferencia por Ondas Electromagnéticas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┌────────────────────────────────────────────────────────────────────────────┐
│                      ☀️ RADIACIÓN EN SISTEMA ESCAPE ☀️                     │
├────────────────────────────────────────────────────────────────────────────┤
│                                                                            │
│    MÚLTIPLE DE ESCAPE - Vista Térmica                                     │
│    ══════════════════════════════════                                     │
│                                                                            │
│         🌡️ MÚLTIPLE                          🌡️ COMPARTIMIENTO             │
│         T = 400°C (673K)                     T = 80°C (353K)               │
│         ε = 0.7 (oxidado)                    A = 0.8 m²                    │
│              │                                   │                        │
│              │    ═══════════════════════════════│═══════════&gt;             │
│              │    📡 ONDAS ELECTROMAGNÉTICAS     │                        │
│              │    σ = 5.67×10⁻⁸ W/m²·K⁴        │                        │
│              ▼                                   ▼                        │
│    ┌─────────────────────────┐           ┌─────────────────────────┐      │
│    │  🔴🔴🔴🔴🔴🔴🔴🔴🔴🔴  │           │                         │      │
│    │  🔴 TUBO ESCAPE     🔴  │◄─ ─ ─ ─ ─►│   CAPÓ &amp; CARROCERÍA    │      │
│    │  🔴 ACERO INOXIDABLE🔴  │           │   ε = 0.05 (pulido)     │      │
│    │  🔴🔴🔴🔴🔴🔴🔴🔴🔴🔴  │           │                         │      │
│    └─────────────────────────┘           └─────────────────────────┘      │
│              ▲                                   ▲                        │
│         📊 EMISIVIDAD                        📊 ABSORCIÓN                  │
│              │                                   │                        │
│                                                                            │
│    📊 EMISIVIDADES AUTOMOTRICES (ε):                                       │
│                                                                            │
│    🔥 ALTA EMISIÓN                  🪞 BAJA EMISIÓN                        │
│    ──────────────                  ─────────────                          │
│    • Acero oxidado: ε = 0.60-0.85  • Aluminio pulido: ε = 0.02-0.10      │
│    • Pintura negra: ε = 0.90-0.95  • Cromo: ε = 0.02-0.08                │
│    • Hierro fundido: ε = 0.70-0.80 • Acero inoxidable: ε = 0.10-0.30     │
│                                                                            │
│    ⚡ ECUACIÓN: Q̇ = εσA(T₁⁴-T₂⁴) = 0.7×5.67×10⁻⁸×0.8×(673⁴-353⁴) = 6kW  │
│                                                                            │
├────────────────────────────────────────────────────────────────────────────┤
│                       🎯 TEMPERATURA vs RADIACIÓN                          │
│                                                                            │
│    📈 POTENCIA RADIATIVA ∝ T⁴                                              │
│    ────────────────────────                                               │
│    • 100°C: Baja radiación                                                │
│    • 300°C: Moderada radiación                                            │
│    • 500°C: Alta radiación ⚠️                                             │
│    • 800°C: Muy alta radiación ⚠️⚠️                                        │
│                                                                            │
└────────────────────────────────────────────────────────────────────────────┘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Aplicaciones Críticas de Radiación:</a:t>
            </a:r>
          </a:p>
          <a:p>
            <a:pPr lvl="0" indent="0" marL="0">
              <a:buNone/>
            </a:pPr>
            <a:r>
              <a:rPr b="1"/>
              <a:t>1. Protección Térmica:</a:t>
            </a:r>
            <a:r>
              <a:rPr/>
              <a:t> - </a:t>
            </a:r>
            <a:r>
              <a:rPr b="1"/>
              <a:t>Escudos térmicos:</a:t>
            </a:r>
            <a:r>
              <a:rPr/>
              <a:t> ε bajo para reflejar radiación - </a:t>
            </a:r>
            <a:r>
              <a:rPr b="1"/>
              <a:t>Ubicación:</a:t>
            </a:r>
            <a:r>
              <a:rPr/>
              <a:t> Entre escape y componentes sensibles - </a:t>
            </a:r>
            <a:r>
              <a:rPr b="1"/>
              <a:t>Material:</a:t>
            </a:r>
            <a:r>
              <a:rPr/>
              <a:t> Láminas reflectivas (ε = 0.05-0.10)</a:t>
            </a:r>
          </a:p>
          <a:p>
            <a:pPr lvl="0" indent="0" marL="0">
              <a:buNone/>
            </a:pPr>
            <a:r>
              <a:rPr b="1"/>
              <a:t>2. Gestión Térmica del Habitáculo:</a:t>
            </a:r>
            <a:r>
              <a:rPr/>
              <a:t> - </a:t>
            </a:r>
            <a:r>
              <a:rPr b="1"/>
              <a:t>Vidrios:</a:t>
            </a:r>
            <a:r>
              <a:rPr/>
              <a:t> Control de radiación solar - </a:t>
            </a:r>
            <a:r>
              <a:rPr b="1"/>
              <a:t>Pintura:</a:t>
            </a:r>
            <a:r>
              <a:rPr/>
              <a:t> ε alto para disipación nocturna - </a:t>
            </a:r>
            <a:r>
              <a:rPr b="1"/>
              <a:t>Techos:</a:t>
            </a:r>
            <a:r>
              <a:rPr/>
              <a:t> Colores claros reducen absorción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Comparación Visual de Mecanismos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┌──────────────────────────────────────────────────────────────────────────────────────────┐
│                            🔄 COMPARACIÓN DE MECANISMOS 🔄                               │
├──────────────────────────────────────────────────────────────────────────────────────────┤
│                                                                                          │
│  CARACTERÍSTICA      │  CONDUCCIÓN      │  CONVECCIÓN       │  RADIACIÓN                │
│  ═══════════════     │  ═══════════     │  ═══════════      │  ══════════               │
│                      │                  │                   │                           │
│  🛠️ MEDIO REQUERIDO   │  Material sólido │  Fluido en mov.   │  No requiere medio        │
│  📊 ECUACIÓN         │  Q̇ = kA(ΔT)/L   │  Q̇ = hA(ΔT)      │  Q̇ = εσA(T₁⁴-T₂⁴)       │
│  ⚡ VELOCIDAD        │  Moderada        │  Moderada-Rápida  │  Muy rápida (c)           │
│  🎯 FACTOR CLAVE     │  Conductividad k │  Coeficiente h    │  Emisividad ε             │
│  📈 DEPENDENCIA T    │  Lineal ΔT       │  Lineal ΔT        │  T⁴ (cuártica)            │
│  🏎️ APLICACIÓN MAIN  │  Motor-Radiador  │  Radiador-Aire    │  Escape-Ambiente          │
│  ⚠️ LIMITACIÓN       │  Contacto físico │  Velocidad fluido │  Altas temperaturas       │
│                      │                  │                   │                           │
├──────────────────────────────────────────────────────────────────────────────────────────┤
│                           🎯 EFICIENCIA RELATIVA                                         │
│                                                                                          │
│  TEMPERATURA BAJA (&lt;100°C):    CONVECCIÓN &gt; CONDUCCIÓN &gt; RADIACIÓN                      │
│  TEMPERATURA MEDIA (100-300°C): CONVECCIÓN ≈ CONDUCCIÓN &gt; RADIACIÓN                     │
│  TEMPERATURA ALTA (&gt;500°C):    RADIACIÓN &gt; CONVECCIÓN ≈ CONDUCCIÓN                      │
│                                                                                          │
└──────────────────────────────────────────────────────────────────────────────────────────┘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Aplicaciones Automotrices Integradas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🚗 SISTEMA INTEGRAL DE GESTIÓN TÉRMICA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┌────────────────────────────────────────────────────────────────────────────┐
│                    🏎️ VEHÍCULO - MAPA TÉRMICO 🏎️                          │
├────────────────────────────────────────────────────────────────────────────┤
│                                                                            │
│    MOTOR          RADIADOR        ESCAPE         FRENOS       HABITÁCULO   │
│    ═════          ════════        ══════         ══════       ══════════   │
│                                                                            │
│  🔥 T=800°C     🌊 T=85°C       ☀️ T=400°C     🔥 T=300°C   🌡️ T=22°C     │
│                                                                            │
│  📊 MECANISM.:   📊 MECANISM.:   📊 MECANISM.:  📊 MECANISM.: 📊 MECANISM.:│
│  ┌─────────────┐ ┌─────────────┐ ┌─────────────┐ ┌─────────┐ ┌─────────────┐ │
│  │🔥 Conduc.80%│ │🌊 Convec.90%│ │☀️ Radiac.60%│ │🌊Conv.70│ │🌊 Convec.95%│ │
│  │🌊 Convec.20%│ │🔥 Conduc.10%│ │🌊 Convec.35%│ │☀️Rad.30%│ │☀️ Radiac. 5%│ │
│  │☀️ Radiac. 0%│ │☀️ Radiac. 0%│ │🔥 Conduc. 5%│ │🔥Con. 0%│ │🔥 Conduc. 0%│ │
│  └─────────────┘ └─────────────┘ └─────────────┘ └─────────┘ └─────────────┘ │
│                                                                            │
│  ⚡ Q̇ = 25 kW    ⚡ Q̇ = 30 kW    ⚡ Q̇ = 8 kW     ⚡ Q̇=5kW   ⚡ Q̇ = 3 kW    │
│                                                                            │
├────────────────────────────────────────────────────────────────────────────┤
│                          🎯 OPTIMIZACIÓN TÉRMICA                           │
│                                                                            │
│  ESTRATEGIA                    │  MECANISMO        │  IMPLEMENTACIÓN       │
│  ══════════                    │  ═════════        │  ═══════════════      │
│  Maximizar conducción          │  ↑ k, ↑ A, ↓ L   │  Aleaciones, aletas   │
│  Optimizar convección          │  ↑ h, ↑ V, ↑ A   │  Bombas, ventiladores │
│  Controlar radiación           │  ↑/↓ ε según uso │  Recubrimientos       │
│                                                                            │
└────────────────────────────────────────────────────────────────────────────┘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Datos Técnicos y Rangos Operativos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TABLA DE REFERENCIA RÁPIDA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┌─────────────────────────────────────────────────────────────────────────────────────┐
│                            📋 DATOS TÉCNICOS DE REFERENCIA                          │
├─────────────────────────────────────────────────────────────────────────────────────┤
│                                                                                     │
│  CONDUCCIÓN - CONDUCTIVIDADES TÉRMICAS k (W/m·K)                                   │
│  ═══════════════════════════════════════════════                                   │
│  • Cobre (radiadores)................... 400     • Hierro fundido (bloques).... 52  │
│  • Aluminio (culatas)................... 237     • Acero inoxidable (escape).... 16  │
│  • Latón (intercambiadores)............. 120     • Plásticos (carcasas)......... 0.2 │
│  • Aleaciones Al-Motor.................. 160     • Aislantes térmicos.......... 0.05 │
│                                                                                     │
│  CONVECCIÓN - COEFICIENTES h (W/m²·K)                                              │
│  ═════════════════════════════════════                                             │
│  • Ebullición agua..................... 2500-15000  • Aire forzado (ventilador). 25-150 │
│  • Refrigerante líquido................ 500-3000    • Aire natural.............. 5-25   │
│  • Aceite de motor..................... 50-500      • Gases de escape........... 15-50  │
│  • Combustible......................... 100-800     • Vapor de agua.............. 500-10k │
│                                                                                     │
│  RADIACIÓN - EMISIVIDADES ε (adimensional)                                         │
│  ══════════════════════════════════════════                                        │
│  • Pintura negra mate.................. 0.90-0.95   • Cromo pulido............. 0.02-0.08 │
│  • Acero oxidado....................... 0.60-0.85   • Aluminio pulido.......... 0.02-0.10 │
│  • Hierro fundido oxidado.............. 0.70-0.80   • Acero inox. pulido....... 0.10-0.30 │
│  • Pintura automotriz.................. 0.80-0.92   • Superficies galvanizadas. 0.20-0.30 │
│                                                                                     │
│  TEMPERATURAS OPERATIVAS TÍPICAS (°C)                                              │
│  ════════════════════════════════════                                              │
│  • Cámara de combustión................ 800-1800    • Aceite de motor.......... 90-120   │
│  • Gases de escape.................... 400-800     • Refrigerante.............. 85-105   │
│  • Superficie pistón.................. 200-300     • Aire acondicionado........ -5 a 50  │
│  • Frenos (normal).................... 100-200     • Frenos (extremo).......... 300-600  │
│                                                                                     │
└─────────────────────────────────────────────────────────────────────────────────────┘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Ejercicios Interactivos con la Infografía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🎯 Ejercicio Visual 1: Identificación de Mecanismos</a:t>
                </a:r>
              </a:p>
              <a:p>
                <a:pPr lvl="0" indent="0" marL="0">
                  <a:buNone/>
                </a:pPr>
                <a:r>
                  <a:rPr b="1"/>
                  <a:t>Instrucciones:</a:t>
                </a:r>
                <a:r>
                  <a:rPr/>
                  <a:t> Utilizando la infografía principal, identifica qué mecanismo de transferencia es </a:t>
                </a:r>
                <a:r>
                  <a:rPr b="1"/>
                  <a:t>dominante</a:t>
                </a:r>
                <a:r>
                  <a:rPr/>
                  <a:t> en cada situación:</a:t>
                </a:r>
              </a:p>
              <a:p>
                <a:pPr lvl="0" indent="0" marL="0">
                  <a:buNone/>
                </a:pPr>
                <a:r>
                  <a:rPr b="1"/>
                  <a:t>Situación A:</a:t>
                </a:r>
                <a:r>
                  <a:rPr/>
                  <a:t> Motor en ralentí, capó cerrado - </a:t>
                </a:r>
                <a:r>
                  <a:rPr b="1"/>
                  <a:t>Bloque → Refrigerante:</a:t>
                </a:r>
                <a:r>
                  <a:rPr/>
                  <a:t> _____________________ - </a:t>
                </a:r>
                <a:r>
                  <a:rPr b="1"/>
                  <a:t>Radiador → Aire:</a:t>
                </a:r>
                <a:r>
                  <a:rPr/>
                  <a:t> _________________________</a:t>
                </a:r>
                <a:br/>
                <a:r>
                  <a:rPr/>
                  <a:t>- </a:t>
                </a:r>
                <a:r>
                  <a:rPr b="1"/>
                  <a:t>Escape → Capó:</a:t>
                </a:r>
                <a:r>
                  <a:rPr/>
                  <a:t> ___________________________</a:t>
                </a:r>
              </a:p>
              <a:p>
                <a:pPr lvl="0" indent="0" marL="0">
                  <a:buNone/>
                </a:pPr>
                <a:r>
                  <a:rPr b="1"/>
                  <a:t>Situación B:</a:t>
                </a:r>
                <a:r>
                  <a:rPr/>
                  <a:t> Vehículo en autopista, 120 km/h - </a:t>
                </a:r>
                <a:r>
                  <a:rPr b="1"/>
                  <a:t>Frenos → Aire:</a:t>
                </a:r>
                <a:r>
                  <a:rPr/>
                  <a:t> ____________________________ - </a:t>
                </a:r>
                <a:r>
                  <a:rPr b="1"/>
                  <a:t>Radiador → Aire:</a:t>
                </a:r>
                <a:r>
                  <a:rPr/>
                  <a:t> __________________________ - </a:t>
                </a:r>
                <a:r>
                  <a:rPr b="1"/>
                  <a:t>Múltiple → Ambiente:</a:t>
                </a:r>
                <a:r>
                  <a:rPr/>
                  <a:t> _______________________</a:t>
                </a:r>
              </a:p>
              <a:p>
                <a:pPr lvl="0" indent="0" marL="0">
                  <a:buNone/>
                </a:pPr>
                <a:r>
                  <a:rPr b="1"/>
                  <a:t>Respuestas:</a:t>
                </a:r>
                <a:r>
                  <a:rPr/>
                  <a:t> - </a:t>
                </a:r>
                <a:r>
                  <a:rPr b="1"/>
                  <a:t>A:</a:t>
                </a:r>
                <a:r>
                  <a:rPr/>
                  <a:t> Conducción, Convección natural, Radiación - </a:t>
                </a:r>
                <a:r>
                  <a:rPr b="1"/>
                  <a:t>B:</a:t>
                </a:r>
                <a:r>
                  <a:rPr/>
                  <a:t> Convección forzada, Convección forzada, Radiación + Convección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🎯 Ejercicio Visual 2: Cálculo con Infografía</a:t>
                </a:r>
              </a:p>
              <a:p>
                <a:pPr lvl="0" indent="0" marL="0">
                  <a:buNone/>
                </a:pPr>
                <a:r>
                  <a:rPr b="1"/>
                  <a:t>Problema:</a:t>
                </a:r>
                <a:r>
                  <a:rPr/>
                  <a:t> Un intercooler de turbo tiene las siguientes características (usar datos de la infografía):</a:t>
                </a:r>
              </a:p>
              <a:p>
                <a:pPr lvl="0" indent="0" marL="0">
                  <a:buNone/>
                </a:pPr>
                <a:r>
                  <a:rPr b="1"/>
                  <a:t>Datos del sistema:</a:t>
                </a:r>
                <a:r>
                  <a:rPr/>
                  <a:t> - </a:t>
                </a:r>
                <a:r>
                  <a:rPr b="1"/>
                  <a:t>Material aletas:</a:t>
                </a:r>
                <a:r>
                  <a:rPr/>
                  <a:t> Aluminio (k = 237 W/m·K) - </a:t>
                </a:r>
                <a:r>
                  <a:rPr b="1"/>
                  <a:t>Espesor aletas:</a:t>
                </a:r>
                <a:r>
                  <a:rPr/>
                  <a:t> 2 mm - </a:t>
                </a:r>
                <a:r>
                  <a:rPr b="1"/>
                  <a:t>Área total:</a:t>
                </a:r>
                <a:r>
                  <a:rPr/>
                  <a:t> 1.2 m² - </a:t>
                </a:r>
                <a:r>
                  <a:rPr b="1"/>
                  <a:t>Temperatura aire caliente:</a:t>
                </a:r>
                <a:r>
                  <a:rPr/>
                  <a:t> 120°C - </a:t>
                </a:r>
                <a:r>
                  <a:rPr b="1"/>
                  <a:t>Temperatura aire frío:</a:t>
                </a:r>
                <a:r>
                  <a:rPr/>
                  <a:t> 40°C - </a:t>
                </a:r>
                <a:r>
                  <a:rPr b="1"/>
                  <a:t>Coeficiente convección:</a:t>
                </a:r>
                <a:r>
                  <a:rPr/>
                  <a:t> 150 W/m²·K</a:t>
                </a:r>
              </a:p>
              <a:p>
                <a:pPr lvl="0" indent="0" marL="0">
                  <a:buNone/>
                </a:pPr>
                <a:r>
                  <a:rPr b="1"/>
                  <a:t>Calcular:</a:t>
                </a:r>
                <a:r>
                  <a:rPr/>
                  <a:t> a) Transferencia por conducción a través de las aletas b) Transferencia por convección del aire c) Identificar el mecanismo limitante</a:t>
                </a:r>
              </a:p>
              <a:p>
                <a:pPr lvl="0" indent="0" marL="0">
                  <a:buNone/>
                </a:pPr>
                <a:r>
                  <a:rPr b="1"/>
                  <a:t>Solución:</a:t>
                </a:r>
              </a:p>
              <a:p>
                <a:pPr lvl="0" indent="0" marL="0">
                  <a:buNone/>
                </a:pPr>
                <a:r>
                  <a:rPr b="1"/>
                  <a:t>a) Conducción: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̇"/>
                            </m:accPr>
                            <m:e>
                              <m: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t>c</m:t>
                          </m:r>
                          <m:r>
                            <m:t>o</m:t>
                          </m:r>
                          <m:r>
                            <m:t>n</m:t>
                          </m:r>
                          <m: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Δ</m:t>
                          </m:r>
                          <m:r>
                            <m:t>T</m:t>
                          </m:r>
                        </m:num>
                        <m:den>
                          <m:r>
                            <m:t>L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237</m:t>
                          </m:r>
                          <m:r>
                            <m:rPr>
                              <m:sty m:val="p"/>
                            </m:rPr>
                            <m:t>×</m:t>
                          </m:r>
                          <m:r>
                            <m:t>1.2</m:t>
                          </m:r>
                          <m:r>
                            <m:rPr>
                              <m:sty m:val="p"/>
                            </m:rPr>
                            <m:t>×</m:t>
                          </m:r>
                          <m:r>
                            <m:rPr>
                              <m:sty m:val="p"/>
                            </m:rPr>
                            <m:t>(</m:t>
                          </m:r>
                          <m:r>
                            <m:t>120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40</m:t>
                          </m:r>
                          <m:r>
                            <m:rPr>
                              <m:sty m:val="p"/>
                            </m:rPr>
                            <m:t>)</m:t>
                          </m:r>
                        </m:num>
                        <m:den>
                          <m:r>
                            <m:t>0.002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11.4</m:t>
                      </m:r>
                      <m:r>
                        <m:rPr>
                          <m:nor/>
                          <m:sty m:val="p"/>
                        </m:rPr>
                        <m:t> MW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b) Convección: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̇"/>
                            </m:accPr>
                            <m:e>
                              <m:r>
                                <m:t>Q</m:t>
                              </m:r>
                            </m:e>
                          </m:acc>
                        </m:e>
                        <m:sub>
                          <m:r>
                            <m:t>c</m:t>
                          </m:r>
                          <m:r>
                            <m:t>o</m:t>
                          </m:r>
                          <m:r>
                            <m:t>n</m:t>
                          </m:r>
                          <m: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h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Δ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150</m:t>
                      </m:r>
                      <m:r>
                        <m:rPr>
                          <m:sty m:val="p"/>
                        </m:rPr>
                        <m:t>×</m:t>
                      </m:r>
                      <m:r>
                        <m:t>1.2</m:t>
                      </m:r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sty m:val="p"/>
                        </m:rPr>
                        <m:t>(</m:t>
                      </m:r>
                      <m:r>
                        <m:t>120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40</m:t>
                      </m:r>
                      <m:r>
                        <m:rPr>
                          <m:sty m:val="p"/>
                        </m:rPr>
                        <m:t>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14.4</m:t>
                      </m:r>
                      <m:r>
                        <m:rPr>
                          <m:nor/>
                          <m:sty m:val="p"/>
                        </m:rPr>
                        <m:t> kW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c) Mecanismo limitante:</a:t>
                </a:r>
                <a:r>
                  <a:rPr/>
                  <a:t> </a:t>
                </a:r>
                <a:r>
                  <a:rPr b="1"/>
                  <a:t>Convección</a:t>
                </a:r>
                <a:r>
                  <a:rPr/>
                  <a:t> (menor valor)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🎯 Ejercicio Visual 3: Optimización Térmica</a:t>
                </a:r>
              </a:p>
              <a:p>
                <a:pPr lvl="0" indent="0" marL="0">
                  <a:buNone/>
                </a:pPr>
                <a:r>
                  <a:rPr b="1"/>
                  <a:t>Escenario:</a:t>
                </a:r>
                <a:r>
                  <a:rPr/>
                  <a:t> Un fabricante quiere mejorar la disipación térmica de un radiador utilizando la información de la infografía.</a:t>
                </a:r>
              </a:p>
              <a:p>
                <a:pPr lvl="0" indent="0" marL="0">
                  <a:buNone/>
                </a:pPr>
                <a:r>
                  <a:rPr b="1"/>
                  <a:t>Opciones de mejora:</a:t>
                </a:r>
                <a:r>
                  <a:rPr/>
                  <a:t> 1. </a:t>
                </a:r>
                <a:r>
                  <a:rPr b="1"/>
                  <a:t>Aumentar conductividad:</a:t>
                </a:r>
                <a:r>
                  <a:rPr/>
                  <a:t> Cambiar aletas de aluminio (k=237) a cobre (k=400) 2. </a:t>
                </a:r>
                <a:r>
                  <a:rPr b="1"/>
                  <a:t>Mejorar convección:</a:t>
                </a:r>
                <a:r>
                  <a:rPr/>
                  <a:t> Aumentar velocidad del ventilador (h: 80→120 W/m²·K)</a:t>
                </a:r>
                <a:br/>
                <a:r>
                  <a:rPr/>
                  <a:t>3. </a:t>
                </a:r>
                <a:r>
                  <a:rPr b="1"/>
                  <a:t>Incrementar área:</a:t>
                </a:r>
                <a:r>
                  <a:rPr/>
                  <a:t> Añadir 30% más aletas</a:t>
                </a:r>
              </a:p>
              <a:p>
                <a:pPr lvl="0" indent="0" marL="0">
                  <a:buNone/>
                </a:pPr>
                <a:r>
                  <a:rPr b="1"/>
                  <a:t>Análisis comparativo:</a:t>
                </a:r>
                <a:r>
                  <a:rPr/>
                  <a:t> - </a:t>
                </a:r>
                <a:r>
                  <a:rPr b="1"/>
                  <a:t>Opción 1:</a:t>
                </a:r>
                <a:r>
                  <a:rPr/>
                  <a:t> Mejora =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400</m:t>
                        </m:r>
                      </m:num>
                      <m:den>
                        <m:r>
                          <m:t>237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1.69</m:t>
                    </m:r>
                  </m:oMath>
                </a14:m>
                <a:r>
                  <a:rPr/>
                  <a:t> veces (69% mejor) - </a:t>
                </a:r>
                <a:r>
                  <a:rPr b="1"/>
                  <a:t>Opción 2:</a:t>
                </a:r>
                <a:r>
                  <a:rPr/>
                  <a:t> Mejora =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120</m:t>
                        </m:r>
                      </m:num>
                      <m:den>
                        <m:r>
                          <m:t>80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1.5</m:t>
                    </m:r>
                  </m:oMath>
                </a14:m>
                <a:r>
                  <a:rPr/>
                  <a:t> veces (50% mejor) - </a:t>
                </a:r>
                <a:r>
                  <a:rPr b="1"/>
                  <a:t>Opción 3:</a:t>
                </a:r>
                <a:r>
                  <a:rPr/>
                  <a:t> Mejora = 1.3 veces (30% mejor)</a:t>
                </a:r>
              </a:p>
              <a:p>
                <a:pPr lvl="0" indent="0" marL="0">
                  <a:buNone/>
                </a:pPr>
                <a:r>
                  <a:rPr b="1"/>
                  <a:t>Conclusión:</a:t>
                </a:r>
                <a:r>
                  <a:rPr/>
                  <a:t> Cambio de material es más efectivo, pero evaluar costo-beneficio.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🎯 Ejercicio Visual 4: Análisis de Casos Extremos</a:t>
                </a:r>
              </a:p>
              <a:p>
                <a:pPr lvl="0" indent="0" marL="0">
                  <a:buNone/>
                </a:pPr>
                <a:r>
                  <a:rPr b="1"/>
                  <a:t>Utilizando la tabla de temperaturas operativas de la infografía:</a:t>
                </a:r>
              </a:p>
              <a:p>
                <a:pPr lvl="0" indent="0" marL="0">
                  <a:buNone/>
                </a:pPr>
                <a:r>
                  <a:rPr b="1"/>
                  <a:t>Caso 1 - Frenado Extremo:</a:t>
                </a:r>
                <a:r>
                  <a:rPr/>
                  <a:t> - </a:t>
                </a:r>
                <a:r>
                  <a:rPr b="1"/>
                  <a:t>Temperatura disco:</a:t>
                </a:r>
                <a:r>
                  <a:rPr/>
                  <a:t> 600°C - </a:t>
                </a:r>
                <a:r>
                  <a:rPr b="1"/>
                  <a:t>¿Qué mecanismo domina la disipación?</a:t>
                </a:r>
                <a:r>
                  <a:rPr/>
                  <a:t> - </a:t>
                </a:r>
                <a:r>
                  <a:rPr b="1"/>
                  <a:t>¿Por qué es crítico el diseño de ventilación?</a:t>
                </a:r>
              </a:p>
              <a:p>
                <a:pPr lvl="0" indent="0" marL="0">
                  <a:buNone/>
                </a:pPr>
                <a:r>
                  <a:rPr b="1"/>
                  <a:t>Caso 2 - Arranque en Frío:</a:t>
                </a:r>
                <a:r>
                  <a:rPr/>
                  <a:t> - </a:t>
                </a:r>
                <a:r>
                  <a:rPr b="1"/>
                  <a:t>Temperatura motor:</a:t>
                </a:r>
                <a:r>
                  <a:rPr/>
                  <a:t> 20°C - </a:t>
                </a:r>
                <a:r>
                  <a:rPr b="1"/>
                  <a:t>¿Cómo cambia la gestión térmica?</a:t>
                </a:r>
                <a:r>
                  <a:rPr/>
                  <a:t> - </a:t>
                </a:r>
                <a:r>
                  <a:rPr b="1"/>
                  <a:t>¿Qué mecanismos son menos efectivos?</a:t>
                </a:r>
              </a:p>
              <a:p>
                <a:pPr lvl="0" indent="0" marL="0">
                  <a:buNone/>
                </a:pPr>
                <a:r>
                  <a:rPr b="1"/>
                  <a:t>Respuestas:</a:t>
                </a:r>
                <a:r>
                  <a:rPr/>
                  <a:t> - </a:t>
                </a:r>
                <a:r>
                  <a:rPr b="1"/>
                  <a:t>Caso 1:</a:t>
                </a:r>
                <a:r>
                  <a:rPr/>
                  <a:t> Radiación domina (T⁴), convección forzada crítica para enfriamiento - </a:t>
                </a:r>
                <a:r>
                  <a:rPr b="1"/>
                  <a:t>Caso 2:</a:t>
                </a:r>
                <a:r>
                  <a:rPr/>
                  <a:t> Solo conducción efectiva, convección natural muy lenta, radiación mínima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Integración visual efectiva:</a:t>
            </a:r>
            <a:r>
              <a:rPr/>
              <a:t> La </a:t>
            </a:r>
            <a:r>
              <a:rPr b="1"/>
              <a:t>infografía técnica</a:t>
            </a:r>
            <a:r>
              <a:rPr/>
              <a:t> facilita la comprensión de conceptos complejos al combinar elementos visuales con datos cuantitativos precisos, permitiendo identificar rápidamente los mecanismos dominantes en cada aplicación automotriz.</a:t>
            </a:r>
          </a:p>
          <a:p>
            <a:pPr lvl="0" indent="-342900" marL="342900">
              <a:buAutoNum type="arabicPeriod"/>
            </a:pPr>
            <a:r>
              <a:rPr b="1"/>
              <a:t>Jerarquización de mecanismos:</a:t>
            </a:r>
            <a:r>
              <a:rPr/>
              <a:t> En sistemas automotrices, </a:t>
            </a:r>
            <a:r>
              <a:rPr b="1"/>
              <a:t>raramente un solo mecanismo</a:t>
            </a:r>
            <a:r>
              <a:rPr/>
              <a:t> domina completamente; la </a:t>
            </a:r>
            <a:r>
              <a:rPr b="1"/>
              <a:t>conducción</a:t>
            </a:r>
            <a:r>
              <a:rPr/>
              <a:t> es crítica para transferencia inicial, la </a:t>
            </a:r>
            <a:r>
              <a:rPr b="1"/>
              <a:t>convección</a:t>
            </a:r>
            <a:r>
              <a:rPr/>
              <a:t> para disipación eficiente, y la </a:t>
            </a:r>
            <a:r>
              <a:rPr b="1"/>
              <a:t>radiación</a:t>
            </a:r>
            <a:r>
              <a:rPr/>
              <a:t> se vuelve significativa a </a:t>
            </a:r>
            <a:r>
              <a:rPr b="1"/>
              <a:t>altas temperaturas</a:t>
            </a:r>
            <a:r>
              <a:rPr/>
              <a:t> (&gt;300°C).</a:t>
            </a:r>
          </a:p>
          <a:p>
            <a:pPr lvl="0" indent="-342900" marL="342900">
              <a:buAutoNum type="arabicPeriod"/>
            </a:pPr>
            <a:r>
              <a:rPr b="1"/>
              <a:t>Dependencia de temperatura:</a:t>
            </a:r>
            <a:r>
              <a:rPr/>
              <a:t> El análisis visual revela que la </a:t>
            </a:r>
            <a:r>
              <a:rPr b="1"/>
              <a:t>efectividad relativa</a:t>
            </a:r>
            <a:r>
              <a:rPr/>
              <a:t> de cada mecanismo cambia drasticamente con la temperatura: radiación insignificante a bajas temperaturas pero </a:t>
            </a:r>
            <a:r>
              <a:rPr b="1"/>
              <a:t>dominante</a:t>
            </a:r>
            <a:r>
              <a:rPr/>
              <a:t> a altas temperaturas debido a la </a:t>
            </a:r>
            <a:r>
              <a:rPr b="1"/>
              <a:t>dependencia T⁴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Optimización basada en datos:</a:t>
            </a:r>
            <a:r>
              <a:rPr/>
              <a:t> La </a:t>
            </a:r>
            <a:r>
              <a:rPr b="1"/>
              <a:t>tabla de referencia</a:t>
            </a:r>
            <a:r>
              <a:rPr/>
              <a:t> permite tomar </a:t>
            </a:r>
            <a:r>
              <a:rPr b="1"/>
              <a:t>decisiones de diseño</a:t>
            </a:r>
            <a:r>
              <a:rPr/>
              <a:t> fundamentadas: selección de materiales por conductividad, dimensionamiento de sistemas de ventilación por coeficientes de convección, y control de radiación mediante emisividad.</a:t>
            </a:r>
          </a:p>
          <a:p>
            <a:pPr lvl="0" indent="-342900" marL="342900">
              <a:buAutoNum type="arabicPeriod"/>
            </a:pPr>
            <a:r>
              <a:rPr b="1"/>
              <a:t>Aplicación práctica inmediata:</a:t>
            </a:r>
            <a:r>
              <a:rPr/>
              <a:t> Los </a:t>
            </a:r>
            <a:r>
              <a:rPr b="1"/>
              <a:t>ejercicios interactivos</a:t>
            </a:r>
            <a:r>
              <a:rPr/>
              <a:t> con la infografía demuestran cómo aplicar conocimientos teóricos a </a:t>
            </a:r>
            <a:r>
              <a:rPr b="1"/>
              <a:t>situaciones reales</a:t>
            </a:r>
            <a:r>
              <a:rPr/>
              <a:t> del diseño automotriz, desde la optimización de radiadores hasta la gestión térmica en frenado extremo.</a:t>
            </a:r>
          </a:p>
          <a:p>
            <a:pPr lvl="0" indent="-342900" marL="342900">
              <a:buAutoNum type="arabicPeriod"/>
            </a:pPr>
            <a:r>
              <a:rPr b="1"/>
              <a:t>Herramienta de referencia:</a:t>
            </a:r>
            <a:r>
              <a:rPr/>
              <a:t> Esta infografía sirve como </a:t>
            </a:r>
            <a:r>
              <a:rPr b="1"/>
              <a:t>consulta rápida</a:t>
            </a:r>
            <a:r>
              <a:rPr/>
              <a:t> para ingenieros automotrices, proporcionando valores típicos, rangos operativos y criterios de selección para </a:t>
            </a:r>
            <a:r>
              <a:rPr b="1"/>
              <a:t>sistemas de gestión térmica</a:t>
            </a:r>
            <a:r>
              <a:rPr/>
              <a:t> eficientes.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Bibliografía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Incropera, F. P., DeWitt, D. P., Bergman, T. L., &amp; Lavine, A. S. (2017). </a:t>
            </a:r>
            <a:r>
              <a:rPr i="1"/>
              <a:t>Fundamentals of heat and mass transfer</a:t>
            </a:r>
            <a:r>
              <a:rPr/>
              <a:t> (8th ed.). John Wiley &amp; Sons.</a:t>
            </a:r>
          </a:p>
          <a:p>
            <a:pPr lvl="0" indent="0" marL="0">
              <a:buNone/>
            </a:pPr>
            <a:r>
              <a:rPr/>
              <a:t>Çengel, Y. A., &amp; Ghajar, A. J. (2020). </a:t>
            </a:r>
            <a:r>
              <a:rPr i="1"/>
              <a:t>Heat and mass transfer: Fundamentals and applications</a:t>
            </a:r>
            <a:r>
              <a:rPr/>
              <a:t> (6th ed.). McGraw-Hill Education.</a:t>
            </a:r>
          </a:p>
          <a:p>
            <a:pPr lvl="0" indent="0" marL="0">
              <a:buNone/>
            </a:pPr>
            <a:r>
              <a:rPr/>
              <a:t>Holman, J. P. (2010). </a:t>
            </a:r>
            <a:r>
              <a:rPr i="1"/>
              <a:t>Heat transfer</a:t>
            </a:r>
            <a:r>
              <a:rPr/>
              <a:t> (10th ed.). McGraw-Hill Education.</a:t>
            </a:r>
          </a:p>
          <a:p>
            <a:pPr lvl="0" indent="0" marL="0">
              <a:buNone/>
            </a:pPr>
            <a:r>
              <a:rPr/>
              <a:t>Stone, R. (2012). </a:t>
            </a:r>
            <a:r>
              <a:rPr i="1"/>
              <a:t>Introduction to internal combustion engines</a:t>
            </a:r>
            <a:r>
              <a:rPr/>
              <a:t> (4th ed.). Palgrave Macmillan.</a:t>
            </a:r>
          </a:p>
          <a:p>
            <a:pPr lvl="0" indent="0" marL="0">
              <a:buNone/>
            </a:pPr>
            <a:r>
              <a:rPr/>
              <a:t>Heywood, J. B. (2018). </a:t>
            </a:r>
            <a:r>
              <a:rPr i="1"/>
              <a:t>Internal combustion engine fundamentals</a:t>
            </a:r>
            <a:r>
              <a:rPr/>
              <a:t> (2nd ed.). McGraw-Hill Education.</a:t>
            </a:r>
          </a:p>
          <a:p>
            <a:pPr lvl="0" indent="0" marL="0">
              <a:buNone/>
            </a:pPr>
            <a:r>
              <a:rPr/>
              <a:t>Bosch, R. (2014). </a:t>
            </a:r>
            <a:r>
              <a:rPr i="1"/>
              <a:t>Automotive handbook</a:t>
            </a:r>
            <a:r>
              <a:rPr/>
              <a:t> (9th ed.). Robert Bosch GmbH.</a:t>
            </a:r>
          </a:p>
          <a:p>
            <a:pPr lvl="0" indent="0" marL="0">
              <a:buNone/>
            </a:pPr>
            <a:r>
              <a:rPr/>
              <a:t>Wong, J. Y. (2001). </a:t>
            </a:r>
            <a:r>
              <a:rPr i="1"/>
              <a:t>Theory of ground vehicles</a:t>
            </a:r>
            <a:r>
              <a:rPr/>
              <a:t> (3rd ed.). John Wiley &amp; Sons.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2025-08-07T02:02:22Z</dcterms:created>
  <dcterms:modified xsi:type="dcterms:W3CDTF">2025-08-07T02:02:22Z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